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80" r:id="rId2"/>
    <p:sldId id="276" r:id="rId3"/>
    <p:sldId id="365" r:id="rId4"/>
    <p:sldId id="373" r:id="rId5"/>
    <p:sldId id="377" r:id="rId6"/>
    <p:sldId id="376" r:id="rId7"/>
    <p:sldId id="390" r:id="rId8"/>
    <p:sldId id="364" r:id="rId9"/>
    <p:sldId id="367" r:id="rId10"/>
    <p:sldId id="375" r:id="rId11"/>
    <p:sldId id="360" r:id="rId12"/>
    <p:sldId id="281" r:id="rId13"/>
    <p:sldId id="292" r:id="rId14"/>
    <p:sldId id="282" r:id="rId15"/>
    <p:sldId id="285" r:id="rId16"/>
    <p:sldId id="378" r:id="rId17"/>
    <p:sldId id="278" r:id="rId18"/>
    <p:sldId id="392" r:id="rId19"/>
    <p:sldId id="290" r:id="rId20"/>
    <p:sldId id="362" r:id="rId21"/>
    <p:sldId id="368" r:id="rId22"/>
    <p:sldId id="357" r:id="rId23"/>
    <p:sldId id="358" r:id="rId24"/>
    <p:sldId id="359" r:id="rId25"/>
    <p:sldId id="328" r:id="rId26"/>
    <p:sldId id="371" r:id="rId27"/>
    <p:sldId id="380" r:id="rId28"/>
    <p:sldId id="393" r:id="rId29"/>
    <p:sldId id="394" r:id="rId30"/>
    <p:sldId id="401" r:id="rId31"/>
    <p:sldId id="395" r:id="rId32"/>
    <p:sldId id="381" r:id="rId33"/>
    <p:sldId id="382" r:id="rId34"/>
    <p:sldId id="396" r:id="rId35"/>
    <p:sldId id="384" r:id="rId36"/>
    <p:sldId id="398" r:id="rId37"/>
    <p:sldId id="387" r:id="rId38"/>
    <p:sldId id="399" r:id="rId39"/>
    <p:sldId id="388" r:id="rId40"/>
    <p:sldId id="400" r:id="rId41"/>
    <p:sldId id="372" r:id="rId42"/>
    <p:sldId id="260" r:id="rId43"/>
    <p:sldId id="402" r:id="rId4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7963977328921"/>
          <c:y val="2.0985413898044761E-2"/>
          <c:w val="0.4338371562250371"/>
          <c:h val="0.9422901117803769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Estimated Contribution to Communication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8B-4247-800B-3A1686E8A7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8B-4247-800B-3A1686E8A7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7B-4424-AA06-144438BE55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A8B-4247-800B-3A1686E8A7B2}"/>
              </c:ext>
            </c:extLst>
          </c:dPt>
          <c:cat>
            <c:strRef>
              <c:f>Sheet1!$A$2:$A$5</c:f>
              <c:strCache>
                <c:ptCount val="3"/>
                <c:pt idx="0">
                  <c:v>Language ?</c:v>
                </c:pt>
                <c:pt idx="1">
                  <c:v>Layers ?</c:v>
                </c:pt>
                <c:pt idx="2">
                  <c:v>Channels ?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34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7B-4424-AA06-144438BE5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0.30015</cdr:x>
      <cdr:y>0.29573</cdr:y>
    </cdr:from>
    <cdr:to>
      <cdr:x>0.47292</cdr:x>
      <cdr:y>0.48211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BD648F4-53DA-28D9-659F-145892B0FF29}"/>
            </a:ext>
          </a:extLst>
        </cdr:cNvPr>
        <cdr:cNvSpPr txBox="1"/>
      </cdr:nvSpPr>
      <cdr:spPr>
        <a:xfrm xmlns:a="http://schemas.openxmlformats.org/drawingml/2006/main">
          <a:off x="3156285" y="1431757"/>
          <a:ext cx="1816768" cy="9023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kern="1200" dirty="0">
              <a:solidFill>
                <a:srgbClr val="FFFF00"/>
              </a:solidFill>
            </a:rPr>
            <a:t>Language</a:t>
          </a:r>
        </a:p>
      </cdr:txBody>
    </cdr:sp>
  </cdr:relSizeAnchor>
  <cdr:relSizeAnchor xmlns:cdr="http://schemas.openxmlformats.org/drawingml/2006/chartDrawing">
    <cdr:from>
      <cdr:x>0.15853</cdr:x>
      <cdr:y>0.03231</cdr:y>
    </cdr:from>
    <cdr:to>
      <cdr:x>0.33473</cdr:x>
      <cdr:y>0.28429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4006807-463E-9687-D025-D462D01F4972}"/>
            </a:ext>
          </a:extLst>
        </cdr:cNvPr>
        <cdr:cNvSpPr txBox="1"/>
      </cdr:nvSpPr>
      <cdr:spPr>
        <a:xfrm xmlns:a="http://schemas.openxmlformats.org/drawingml/2006/main">
          <a:off x="1667042" y="156410"/>
          <a:ext cx="1852863" cy="12199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3200" kern="1200" dirty="0"/>
        </a:p>
      </cdr:txBody>
    </cdr:sp>
  </cdr:relSizeAnchor>
  <cdr:relSizeAnchor xmlns:cdr="http://schemas.openxmlformats.org/drawingml/2006/chartDrawing">
    <cdr:from>
      <cdr:x>0.5</cdr:x>
      <cdr:y>0.29871</cdr:y>
    </cdr:from>
    <cdr:to>
      <cdr:x>0.6865</cdr:x>
      <cdr:y>0.5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0A38953C-E461-CCB1-9CEC-981CD65C2D00}"/>
            </a:ext>
          </a:extLst>
        </cdr:cNvPr>
        <cdr:cNvSpPr txBox="1"/>
      </cdr:nvSpPr>
      <cdr:spPr>
        <a:xfrm xmlns:a="http://schemas.openxmlformats.org/drawingml/2006/main">
          <a:off x="5257800" y="1446172"/>
          <a:ext cx="1961148" cy="97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kern="1200" dirty="0">
              <a:solidFill>
                <a:srgbClr val="FFFF00"/>
              </a:solidFill>
            </a:rPr>
            <a:t>Channels</a:t>
          </a:r>
        </a:p>
      </cdr:txBody>
    </cdr:sp>
  </cdr:relSizeAnchor>
  <cdr:relSizeAnchor xmlns:cdr="http://schemas.openxmlformats.org/drawingml/2006/chartDrawing">
    <cdr:from>
      <cdr:x>0.4222</cdr:x>
      <cdr:y>0.59891</cdr:y>
    </cdr:from>
    <cdr:to>
      <cdr:x>0.55072</cdr:x>
      <cdr:y>0.74056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6F7FA0E2-A90C-43ED-37EB-F1C16693A9D9}"/>
            </a:ext>
          </a:extLst>
        </cdr:cNvPr>
        <cdr:cNvSpPr txBox="1"/>
      </cdr:nvSpPr>
      <cdr:spPr>
        <a:xfrm xmlns:a="http://schemas.openxmlformats.org/drawingml/2006/main">
          <a:off x="4439653" y="2899609"/>
          <a:ext cx="1351548" cy="685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200" kern="1200" dirty="0">
              <a:solidFill>
                <a:srgbClr val="FFFF00"/>
              </a:solidFill>
            </a:rPr>
            <a:t>Layers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C27F3-DB5B-4F1B-B293-FB272B0D0B9E}" type="datetimeFigureOut">
              <a:rPr lang="en-US" smtClean="0"/>
              <a:t>5/26/2025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AAC6C-A580-49FE-8178-5219075321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9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1AAC6C-A580-49FE-8178-52190753215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7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1AAC6C-A580-49FE-8178-52190753215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0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ED6BD-D494-9A1A-65C8-00CB6ACEA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A2D413-9D9D-CE59-C017-717BFFDCA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C9C88-B628-A3F5-4944-FAC64223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8DEE-29D5-4A38-80DA-176E6AFAA275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D2497-DD03-D1AF-A109-FE312B2B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EA501-D884-E66E-748A-CA2DB0AC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7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5F06-D051-2ACA-B7EE-5CA10204F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A9C9D-4CD4-BEEE-57C6-0E003993B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2A2ED-A635-617C-5C3B-731B3856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3A2D6-484E-41D1-8ECD-E9ECD757EB88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D401E-10FB-38A2-57D7-5FB1EB7D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B2997-93F9-4A0A-EA31-E82BBC3E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1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B199E-01CA-D71F-0F80-352B73100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09171-B603-C2D2-DB8F-FE4709B2E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2ECD-5222-C671-581F-B502650D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D3F1-BB71-4061-819B-6DF85A933ACE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5338E-F772-DB0C-0285-2B154254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C650D-95EF-0EAB-B809-DDB0DE11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1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CD94E-CF57-D6E5-1B39-15F7E2590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8E175-F029-4FAE-B31F-2050F68C8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70312-8523-60AA-65FC-E0E4D899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A451-5EB9-4791-B3EF-C80ACA7B5702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96E6C-60A3-D3A6-8163-9676F733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3C117-19D1-8E67-D973-E70158A91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1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D96AC-1BBA-267E-304A-2EA09F03B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93DC5-CFF8-E8BF-9442-B7D5F0AA5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C0AF3-5F04-81A5-0B68-17CEA583C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8DF8-016B-44F7-9103-840ED2EB5CB4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F95B8-A1BB-299E-9797-9536440E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94625-4B49-8503-87F0-91E437C9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9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2A48-47F3-1A8D-034F-36A8628F0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AD48E-6A13-77F8-46D6-26D58A1D8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8DFBD-9934-CF05-A737-82934E51B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4C3C3-B676-17C7-3148-BA248D7F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E92D-2951-4C3F-882F-C3ED9A75444F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3A48E-1CB9-D1B4-DA1F-53B215F42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B1C5A8-F89C-845C-7AE9-A62C9E2B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2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DA5B0-4C1E-0FDD-9201-61E4142C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1B93-1926-3023-79A1-D58E7891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C22FC-315A-AE3E-6058-8B152BA18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57E69-80A6-BDAE-F765-2E8F2A736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349E28-CB8F-FD1F-EE37-64950CEFD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47118-0C4A-91C8-1AF5-75AC399D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1CFD-3F47-4006-B64D-06C62BE2EC27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1EA527-AEBC-CB16-EFD8-DB8B7885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0746E-E6CD-2AC2-9FD9-E4779C94D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0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1B000-106C-9EB7-1636-332484C18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B0746-0754-B9CB-6D55-87ECE32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067-D26E-4446-8286-321BFE2B2CAA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6E67A7-0A91-E9AC-E5E9-7280EF63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BF8620-59E0-B896-608C-4796A97A6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9628A-D0B0-E550-E088-5279679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4263B-DC4A-45F1-8F77-362264155E0F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FC8E95-9651-03C5-941C-3C5621FEC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801F6-57D0-9C40-693C-F0B0FD5E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5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C729-D933-0DEE-5127-5719771F5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63762-2724-C717-BC38-C13AB17C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52C71-3A65-CDE0-E58A-B69C49513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D236A-383A-5DD6-AFDD-49A7C7AE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031A-2B12-4C13-8CED-54748FA960E6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8128E-B077-5104-5DEB-431F9D01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943A-9598-B59A-8F39-53D979F4C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E477-5463-55CB-3ACB-86ACF5342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FD3F7E-03F8-B77A-688C-11C55D4F3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58E3B6-4C6F-99EC-D58D-DA3AF0346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D4CF6-2FD7-767B-333A-499BCA34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CFC1-E0C3-480F-93C1-B10C4B6ED9BA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56C29-6258-7A59-BF68-9CDF4566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0152E-F834-F0E5-49D9-2A6121D5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9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62B33-D32C-4510-A3E5-5BFA7AF7A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4663C-9D0D-0655-4216-1F9C255A9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6C3A5-D660-D92F-AFFC-3059AA6EB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034613-C04E-4D64-A914-942A4AB666F9}" type="datetime1">
              <a:rPr lang="en-US" smtClean="0"/>
              <a:t>5/26/2025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F99E1-D13A-8286-DD4D-3B62F7A26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E1D41-1A9A-1656-CE3E-9FEC6CEDE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B2464F-1CB0-46CA-9294-BB04496110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8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C684DF-AE32-C51B-BC8A-C0B7D70F1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3383"/>
            <a:ext cx="9393716" cy="3194414"/>
          </a:xfrm>
        </p:spPr>
        <p:txBody>
          <a:bodyPr>
            <a:normAutofit fontScale="90000"/>
          </a:bodyPr>
          <a:lstStyle/>
          <a:p>
            <a:r>
              <a:rPr lang="en-US" sz="7300" dirty="0"/>
              <a:t>Pragmatics:</a:t>
            </a:r>
            <a:br>
              <a:rPr lang="en-US" dirty="0"/>
            </a:br>
            <a:r>
              <a:rPr lang="en-US" dirty="0"/>
              <a:t>The Challenge of Meaning</a:t>
            </a:r>
            <a:br>
              <a:rPr lang="en-US" dirty="0"/>
            </a:br>
            <a:r>
              <a:rPr lang="en-US" dirty="0"/>
              <a:t>(and Understanding)</a:t>
            </a:r>
            <a:br>
              <a:rPr lang="en-US" dirty="0"/>
            </a:br>
            <a:r>
              <a:rPr lang="en-US" dirty="0"/>
              <a:t>More than is Said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2ABABE8-2E04-CA6F-0A20-AB104510E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4169" y="4516437"/>
            <a:ext cx="9144000" cy="1972497"/>
          </a:xfrm>
        </p:spPr>
        <p:txBody>
          <a:bodyPr>
            <a:noAutofit/>
          </a:bodyPr>
          <a:lstStyle/>
          <a:p>
            <a:r>
              <a:rPr lang="en-US" dirty="0"/>
              <a:t>Ray Clifford</a:t>
            </a:r>
          </a:p>
          <a:p>
            <a:r>
              <a:rPr lang="en-US" dirty="0"/>
              <a:t>NATO BILC Conference</a:t>
            </a:r>
          </a:p>
          <a:p>
            <a:r>
              <a:rPr lang="en-US" dirty="0"/>
              <a:t>Zagreb, Croatia </a:t>
            </a:r>
          </a:p>
          <a:p>
            <a:r>
              <a:rPr lang="en-US" dirty="0"/>
              <a:t>26 May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99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FD87-5FA7-5521-19CF-EBFFB541D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496"/>
            <a:ext cx="10038347" cy="1368673"/>
          </a:xfrm>
        </p:spPr>
        <p:txBody>
          <a:bodyPr>
            <a:noAutofit/>
          </a:bodyPr>
          <a:lstStyle/>
          <a:p>
            <a:r>
              <a:rPr lang="en-US" dirty="0"/>
              <a:t>Important pragmatic elements are not encoded in Large Language Models (LLMs)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45EE1-18EB-F305-B062-C95A43D9D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4579"/>
            <a:ext cx="10515600" cy="4878925"/>
          </a:xfrm>
        </p:spPr>
        <p:txBody>
          <a:bodyPr>
            <a:noAutofit/>
          </a:bodyPr>
          <a:lstStyle/>
          <a:p>
            <a:r>
              <a:rPr lang="en-US" dirty="0"/>
              <a:t>Generative Pretrained Transformers are a family of LLM-based neural network-based language prediction models that:</a:t>
            </a:r>
          </a:p>
          <a:p>
            <a:pPr lvl="1"/>
            <a:r>
              <a:rPr lang="en-US" dirty="0"/>
              <a:t>Include not just word but phrase vectors.</a:t>
            </a:r>
          </a:p>
          <a:p>
            <a:pPr lvl="1"/>
            <a:r>
              <a:rPr lang="en-US" dirty="0"/>
              <a:t>Select the best possible response based on mathematical predictions.</a:t>
            </a:r>
          </a:p>
          <a:p>
            <a:r>
              <a:rPr lang="en-US" dirty="0"/>
              <a:t>Building larger and larger language models </a:t>
            </a:r>
            <a:r>
              <a:rPr lang="en-US" b="1" u="sng" dirty="0"/>
              <a:t>has</a:t>
            </a:r>
            <a:r>
              <a:rPr lang="en-US" dirty="0"/>
              <a:t> increased the </a:t>
            </a:r>
            <a:r>
              <a:rPr lang="en-US" b="1" u="sng" dirty="0"/>
              <a:t>syntactic accuracy</a:t>
            </a:r>
            <a:r>
              <a:rPr lang="en-US" dirty="0"/>
              <a:t> of algorithm-generated AI language.</a:t>
            </a:r>
          </a:p>
          <a:p>
            <a:r>
              <a:rPr lang="en-US" dirty="0"/>
              <a:t>But increasing the size of the large language models </a:t>
            </a:r>
            <a:r>
              <a:rPr lang="en-US" b="1" u="sng" dirty="0"/>
              <a:t>cannot</a:t>
            </a:r>
            <a:r>
              <a:rPr lang="en-US" dirty="0"/>
              <a:t> improve high-level </a:t>
            </a:r>
            <a:r>
              <a:rPr lang="en-US" b="1" u="sng" dirty="0"/>
              <a:t>semantic accuracy</a:t>
            </a:r>
            <a:r>
              <a:rPr lang="en-US" dirty="0"/>
              <a:t>, because:</a:t>
            </a:r>
          </a:p>
          <a:p>
            <a:pPr lvl="1"/>
            <a:r>
              <a:rPr lang="en-US" dirty="0"/>
              <a:t>M</a:t>
            </a:r>
            <a:r>
              <a:rPr lang="en-US" sz="2400" dirty="0"/>
              <a:t>ost of the language included in LLMs is at Level 2, not Level 3.</a:t>
            </a:r>
          </a:p>
          <a:p>
            <a:pPr lvl="1"/>
            <a:r>
              <a:rPr lang="en-US" dirty="0"/>
              <a:t>Probability statistics can only benefit from information that is encoded in its language samples.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3A860-886A-2F22-A0E2-D4CF9736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76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B6B83-7FD0-4E30-E4C5-39A22026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47962"/>
          </a:xfrm>
        </p:spPr>
        <p:txBody>
          <a:bodyPr>
            <a:normAutofit fontScale="90000"/>
          </a:bodyPr>
          <a:lstStyle/>
          <a:p>
            <a:r>
              <a:rPr lang="en-US" dirty="0"/>
              <a:t>When discussing AI, the general public seems to place more emphasis on the “I” than on the “A” and blithely over interprets its capabilities.  </a:t>
            </a:r>
            <a:br>
              <a:rPr lang="en-US" dirty="0"/>
            </a:br>
            <a:r>
              <a:rPr lang="en-US" dirty="0"/>
              <a:t>Three assertions I have heard about the benefits of AI 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2EE3D-1985-759F-847D-40E7A9721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 will no longer need translators.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 will no longer need teachers.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 will no longer need to write well.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5757D-CD88-CDCE-97EA-65438C93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3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4052F-832A-2372-1B5A-EE466534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#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E7303-D2E6-64F7-7132-6E9016128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1147"/>
            <a:ext cx="10515600" cy="3326949"/>
          </a:xfrm>
        </p:spPr>
        <p:txBody>
          <a:bodyPr/>
          <a:lstStyle/>
          <a:p>
            <a:r>
              <a:rPr lang="en-US" sz="4400" dirty="0"/>
              <a:t>We will no longer need translators.</a:t>
            </a:r>
            <a:r>
              <a:rPr lang="en-US" dirty="0"/>
              <a:t> </a:t>
            </a:r>
          </a:p>
          <a:p>
            <a:endParaRPr lang="en-US" dirty="0"/>
          </a:p>
          <a:p>
            <a:pPr lvl="1"/>
            <a:r>
              <a:rPr lang="en-US" dirty="0"/>
              <a:t>If that were true, why do we have so many poor translations? </a:t>
            </a:r>
          </a:p>
          <a:p>
            <a:endParaRPr lang="en-US" dirty="0"/>
          </a:p>
          <a:p>
            <a:pPr lvl="1"/>
            <a:r>
              <a:rPr lang="en-US" dirty="0"/>
              <a:t>Might poor translations be the fault of naïve, overconfident users of AI?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38C5A-5DB4-0666-F236-C11B662D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8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D1F51-9258-02FC-8A7B-CA7F9334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832"/>
          </a:xfrm>
        </p:spPr>
        <p:txBody>
          <a:bodyPr>
            <a:normAutofit/>
          </a:bodyPr>
          <a:lstStyle/>
          <a:p>
            <a:r>
              <a:rPr lang="en-US" sz="2800" dirty="0"/>
              <a:t>This card came with a table I ordered from Amazon.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866A39-D88B-395C-B8D7-41A2695567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5791" y="1277958"/>
            <a:ext cx="8289785" cy="4891488"/>
          </a:xfrm>
          <a:ln>
            <a:solidFill>
              <a:schemeClr val="accent1"/>
            </a:solidFill>
          </a:ln>
          <a:effectLst>
            <a:softEdge rad="127000"/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ADB33A-8246-9CAD-1AEB-7C502D6E6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2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A9D6B-0FF1-8E71-CA45-A5C2741F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could not do a back translation of this sign.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8C8289-8FD4-A843-6015-E07E79CF2B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7108" y="1926370"/>
            <a:ext cx="9144000" cy="410771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B79BFF-5090-159A-7D89-3C40EDED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3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4A87A-65F2-6CA7-39C7-DD1689B1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a translation be so wrong?</a:t>
            </a:r>
          </a:p>
        </p:txBody>
      </p:sp>
      <p:pic>
        <p:nvPicPr>
          <p:cNvPr id="4" name="Content Placeholder 3" descr="A close up of a sign&#10;&#10;AI-generated content may be incorrect.">
            <a:extLst>
              <a:ext uri="{FF2B5EF4-FFF2-40B4-BE49-F238E27FC236}">
                <a16:creationId xmlns:a16="http://schemas.microsoft.com/office/drawing/2014/main" id="{A9883A5A-9E8C-6EAC-9DE6-6FC6876688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59730"/>
            <a:ext cx="10515600" cy="378069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8A02E-A5D3-6B1E-366C-701B0309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7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C99CE-8189-0D85-9AF8-D3FD01DFB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597"/>
            <a:ext cx="10515600" cy="1399456"/>
          </a:xfrm>
        </p:spPr>
        <p:txBody>
          <a:bodyPr>
            <a:noAutofit/>
          </a:bodyPr>
          <a:lstStyle/>
          <a:p>
            <a:r>
              <a:rPr lang="en-US" dirty="0"/>
              <a:t>A recent publication explains why translators must translate more than words.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A4A9A-FF0E-A848-6663-0C79FD839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168" y="1925053"/>
            <a:ext cx="10515600" cy="4608094"/>
          </a:xfrm>
        </p:spPr>
        <p:txBody>
          <a:bodyPr>
            <a:normAutofit/>
          </a:bodyPr>
          <a:lstStyle/>
          <a:p>
            <a:r>
              <a:rPr lang="en-US" dirty="0"/>
              <a:t>“Rhizomatic Chineseness and its postmodern implications for interepistemic translation studies,” in the journal </a:t>
            </a:r>
            <a:r>
              <a:rPr lang="en-US" i="1" dirty="0"/>
              <a:t>Babel </a:t>
            </a:r>
            <a:r>
              <a:rPr lang="en-US" dirty="0"/>
              <a:t>(published by the 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Fédération Internationale des Traducteurs).</a:t>
            </a:r>
            <a:endParaRPr lang="en-US" dirty="0"/>
          </a:p>
          <a:p>
            <a:r>
              <a:rPr lang="en-US" dirty="0"/>
              <a:t>My summary of the article is that translators must view the language to be translated as a living plant, where one must consider both the visible parts of the language and the parts that are below ground and out of sight, such as each society’s:</a:t>
            </a:r>
          </a:p>
          <a:p>
            <a:pPr lvl="1"/>
            <a:r>
              <a:rPr lang="en-US" dirty="0"/>
              <a:t>Values.</a:t>
            </a:r>
          </a:p>
          <a:p>
            <a:pPr lvl="1"/>
            <a:r>
              <a:rPr lang="en-US" dirty="0"/>
              <a:t>Cultural roots.</a:t>
            </a:r>
          </a:p>
          <a:p>
            <a:pPr lvl="1"/>
            <a:r>
              <a:rPr lang="en-US" dirty="0"/>
              <a:t>Epistemology or the way it classifies knowledge.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1B6CC-7EB7-1875-1B6C-D2DA4211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64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83995-C683-5577-A387-6DD2D5BDE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559927"/>
          </a:xfrm>
        </p:spPr>
        <p:txBody>
          <a:bodyPr>
            <a:noAutofit/>
          </a:bodyPr>
          <a:lstStyle/>
          <a:p>
            <a:r>
              <a:rPr lang="en-US" dirty="0"/>
              <a:t>There is also an ethical dimension of the translation process that must be considered.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DBA41-58FA-D886-9D16-EB570F7F3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305"/>
            <a:ext cx="10515600" cy="3971871"/>
          </a:xfrm>
        </p:spPr>
        <p:txBody>
          <a:bodyPr>
            <a:noAutofit/>
          </a:bodyPr>
          <a:lstStyle/>
          <a:p>
            <a:r>
              <a:rPr lang="en-US" dirty="0"/>
              <a:t>Translators apply different philosophical approaches depending on the applicable translation use case.</a:t>
            </a:r>
          </a:p>
          <a:p>
            <a:pPr lvl="1"/>
            <a:r>
              <a:rPr lang="en-US" dirty="0"/>
              <a:t>Utilitarian: Which version is going to be best understood by the most people.</a:t>
            </a:r>
          </a:p>
          <a:p>
            <a:pPr lvl="1"/>
            <a:r>
              <a:rPr lang="en-US" dirty="0"/>
              <a:t>Virtue-based: Success is defined by what the client values.</a:t>
            </a:r>
          </a:p>
          <a:p>
            <a:pPr lvl="1"/>
            <a:r>
              <a:rPr lang="en-US" dirty="0"/>
              <a:t>Deontological: The translation should be based on rules, and it doesn’t matter if the “right choice” has “bad consequences”.</a:t>
            </a:r>
          </a:p>
          <a:p>
            <a:r>
              <a:rPr lang="en-US" dirty="0"/>
              <a:t>The approach AI is going to use will depend on what it finds in its LLM.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4CD49-62E7-030D-3C65-B596CFF3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57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0B671-F023-34CB-CD2F-115C231CE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B642-2541-36D5-C5D5-AC13256A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415549"/>
          </a:xfrm>
        </p:spPr>
        <p:txBody>
          <a:bodyPr>
            <a:noAutofit/>
          </a:bodyPr>
          <a:lstStyle/>
          <a:p>
            <a:r>
              <a:rPr lang="en-US" dirty="0"/>
              <a:t>AI is not aware of the ethical values, cultural roots, or epistemologies of different societies.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B2FE-17AF-6274-3413-A900564A5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673"/>
            <a:ext cx="10515600" cy="4712201"/>
          </a:xfrm>
        </p:spPr>
        <p:txBody>
          <a:bodyPr>
            <a:noAutofit/>
          </a:bodyPr>
          <a:lstStyle/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Inter-epistemic translation requires not just the translation of words, but a “transcreation</a:t>
            </a:r>
            <a:r>
              <a:rPr lang="en-US" dirty="0">
                <a:solidFill>
                  <a:srgbClr val="1F1F1F"/>
                </a:solidFill>
                <a:latin typeface="Google Sans"/>
              </a:rPr>
              <a:t>” of meaning that AI cannot provide.</a:t>
            </a:r>
          </a:p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Without that capability, AI may:</a:t>
            </a:r>
          </a:p>
          <a:p>
            <a:pPr lvl="1"/>
            <a:r>
              <a:rPr lang="en-US" dirty="0">
                <a:solidFill>
                  <a:srgbClr val="1F1F1F"/>
                </a:solidFill>
                <a:latin typeface="Google Sans"/>
              </a:rPr>
              <a:t>P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romulgate the biases found in unreliable sources.</a:t>
            </a:r>
          </a:p>
          <a:p>
            <a:pPr lvl="1"/>
            <a:r>
              <a:rPr lang="en-US" dirty="0">
                <a:solidFill>
                  <a:srgbClr val="1F1F1F"/>
                </a:solidFill>
                <a:latin typeface="Google Sans"/>
              </a:rPr>
              <a:t>M</a:t>
            </a:r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ake dangerous recommendations.</a:t>
            </a:r>
          </a:p>
          <a:p>
            <a:pPr lvl="1"/>
            <a:r>
              <a:rPr lang="en-US" dirty="0">
                <a:solidFill>
                  <a:srgbClr val="1F1F1F"/>
                </a:solidFill>
                <a:latin typeface="Google Sans"/>
              </a:rPr>
              <a:t>Hallucinate.</a:t>
            </a:r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r>
              <a:rPr lang="en-US" b="0" i="0" dirty="0">
                <a:solidFill>
                  <a:srgbClr val="1F1F1F"/>
                </a:solidFill>
                <a:effectLst/>
                <a:latin typeface="Google Sans"/>
              </a:rPr>
              <a:t>In response to that reality, the company Anthropic has announced its </a:t>
            </a:r>
            <a:r>
              <a:rPr lang="en-US" dirty="0"/>
              <a:t>“HHH” goal, which is to make AI:</a:t>
            </a:r>
          </a:p>
          <a:p>
            <a:pPr lvl="1"/>
            <a:r>
              <a:rPr lang="en-US" dirty="0"/>
              <a:t>Helpful</a:t>
            </a:r>
          </a:p>
          <a:p>
            <a:pPr lvl="1"/>
            <a:r>
              <a:rPr lang="en-US" dirty="0"/>
              <a:t>Honest</a:t>
            </a:r>
          </a:p>
          <a:p>
            <a:pPr lvl="1"/>
            <a:r>
              <a:rPr lang="en-US" dirty="0"/>
              <a:t>Harmless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785EF-4857-0B2A-C159-4D0A0451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448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EF88-F437-0FEB-F856-23921C83B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982"/>
          </a:xfrm>
        </p:spPr>
        <p:txBody>
          <a:bodyPr/>
          <a:lstStyle/>
          <a:p>
            <a:r>
              <a:rPr lang="en-US" dirty="0"/>
              <a:t>Achieving HHH Requires Human Intervention.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55530-5DC9-7EF4-C186-FB1A4859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108"/>
            <a:ext cx="10515600" cy="52330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 can use a </a:t>
            </a:r>
            <a:r>
              <a:rPr lang="en-US" b="1" dirty="0"/>
              <a:t>multi-shot</a:t>
            </a:r>
            <a:r>
              <a:rPr lang="en-US" dirty="0"/>
              <a:t> approach to test the AI model for inaccuracies, biases, and hallucinations – and then flagging and blocking those vulnerabilities.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 can use </a:t>
            </a:r>
            <a:r>
              <a:rPr lang="en-US" b="1" dirty="0"/>
              <a:t>R</a:t>
            </a:r>
            <a:r>
              <a:rPr lang="en-US" dirty="0"/>
              <a:t>einforcement </a:t>
            </a:r>
            <a:r>
              <a:rPr lang="en-US" b="1" dirty="0"/>
              <a:t>L</a:t>
            </a:r>
            <a:r>
              <a:rPr lang="en-US" dirty="0"/>
              <a:t>earning from </a:t>
            </a:r>
            <a:r>
              <a:rPr lang="en-US" b="1" dirty="0"/>
              <a:t>H</a:t>
            </a:r>
            <a:r>
              <a:rPr lang="en-US" dirty="0"/>
              <a:t>uman </a:t>
            </a:r>
            <a:r>
              <a:rPr lang="en-US" b="1" dirty="0"/>
              <a:t>F</a:t>
            </a:r>
            <a:r>
              <a:rPr lang="en-US" dirty="0"/>
              <a:t>eedback (</a:t>
            </a:r>
            <a:r>
              <a:rPr lang="en-US" b="1" dirty="0"/>
              <a:t>RLHF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RLHF</a:t>
            </a:r>
            <a:r>
              <a:rPr lang="en-US" dirty="0"/>
              <a:t> process has multiple humans rank, rate, and edit AI responses based on human expertise and then uses those results to train the AI model.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Human experts can provide </a:t>
            </a:r>
            <a:r>
              <a:rPr lang="en-US" b="1" dirty="0"/>
              <a:t>S</a:t>
            </a:r>
            <a:r>
              <a:rPr lang="en-US" dirty="0"/>
              <a:t>upervised </a:t>
            </a:r>
            <a:r>
              <a:rPr lang="en-US" b="1" dirty="0"/>
              <a:t>F</a:t>
            </a:r>
            <a:r>
              <a:rPr lang="en-US" dirty="0"/>
              <a:t>ine-</a:t>
            </a:r>
            <a:r>
              <a:rPr lang="en-US" b="1" dirty="0"/>
              <a:t>T</a:t>
            </a:r>
            <a:r>
              <a:rPr lang="en-US" dirty="0"/>
              <a:t>uning (</a:t>
            </a:r>
            <a:r>
              <a:rPr lang="en-US" b="1" dirty="0"/>
              <a:t>SFT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SFT</a:t>
            </a:r>
            <a:r>
              <a:rPr lang="en-US" dirty="0"/>
              <a:t> process uses multiple domain experts to produce demonstration output that responds to the task and then uses those results to train the AI model.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F4018-B3FA-A30E-4914-33B0959B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7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3E85D-A56E-63A0-A84E-70B1E01B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13" y="365125"/>
            <a:ext cx="10928733" cy="1325563"/>
          </a:xfrm>
        </p:spPr>
        <p:txBody>
          <a:bodyPr>
            <a:normAutofit/>
          </a:bodyPr>
          <a:lstStyle/>
          <a:p>
            <a:r>
              <a:rPr lang="en-US" sz="4000" dirty="0"/>
              <a:t>Language is the most complex of human activities.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E1F7C-462E-8C12-FEE1-4AC1E1C8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949"/>
            <a:ext cx="10515600" cy="4864434"/>
          </a:xfrm>
        </p:spPr>
        <p:txBody>
          <a:bodyPr>
            <a:noAutofit/>
          </a:bodyPr>
          <a:lstStyle/>
          <a:p>
            <a:r>
              <a:rPr lang="en-US" dirty="0"/>
              <a:t>The more we study human communication, the more we realize how much we don’t know about how language works.</a:t>
            </a:r>
          </a:p>
          <a:p>
            <a:r>
              <a:rPr lang="en-US" dirty="0"/>
              <a:t>We do know that what we say and what we write is an incomplete representation of the meanings we wish to convey.</a:t>
            </a:r>
          </a:p>
          <a:p>
            <a:pPr lvl="1"/>
            <a:r>
              <a:rPr lang="en-US" dirty="0"/>
              <a:t>Our ethical values influence which words we use.</a:t>
            </a:r>
          </a:p>
          <a:p>
            <a:pPr lvl="1"/>
            <a:r>
              <a:rPr lang="en-US" dirty="0"/>
              <a:t>Our cultural perspective determines what those words mean to us.</a:t>
            </a:r>
          </a:p>
          <a:p>
            <a:pPr lvl="1"/>
            <a:r>
              <a:rPr lang="en-US" dirty="0"/>
              <a:t>The same words have different meanings when used in different contexts. </a:t>
            </a:r>
          </a:p>
          <a:p>
            <a:pPr lvl="1"/>
            <a:r>
              <a:rPr lang="en-US" dirty="0"/>
              <a:t>The language we use is always ambiguous. </a:t>
            </a:r>
          </a:p>
          <a:p>
            <a:r>
              <a:rPr lang="en-US" dirty="0"/>
              <a:t>The study of how “non-language” phenomena affect communication is called “</a:t>
            </a:r>
            <a:r>
              <a:rPr lang="en-US" b="1" dirty="0"/>
              <a:t>pragmatics</a:t>
            </a:r>
            <a:r>
              <a:rPr lang="en-US" dirty="0"/>
              <a:t>”.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70FF2-5C8E-267C-1ACC-893CE231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29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BBCDD-22DB-15A2-CFA0-791B0172C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8C19D-FF19-2E7B-7057-DE87A2E5E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AI will not replace translators, but translators who use AI will replace those who don’t.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BB7A8-BF09-570E-B820-27833277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406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81C9B-0E48-72D6-D66D-FBCE7C5DE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#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EC5CF-EAB4-388B-669F-0D734C823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We will no longer need teachers.</a:t>
            </a:r>
          </a:p>
          <a:p>
            <a:endParaRPr lang="en-US" dirty="0"/>
          </a:p>
          <a:p>
            <a:r>
              <a:rPr lang="en-US" dirty="0"/>
              <a:t>This misperception can likely be attributed to those who view teaching as “lecturing” rather than as “motivating and coaching”.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BDD3E-96BC-EE33-5EEA-6C7BE8C4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68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Teaching is not lecturing.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904" y="1497496"/>
            <a:ext cx="9098446" cy="4803412"/>
          </a:xfrm>
        </p:spPr>
        <p:txBody>
          <a:bodyPr>
            <a:normAutofit/>
          </a:bodyPr>
          <a:lstStyle/>
          <a:p>
            <a:r>
              <a:rPr lang="en-US" i="1" dirty="0"/>
              <a:t>Peak:  Secrets from the New Science of Expertise</a:t>
            </a:r>
            <a:r>
              <a:rPr lang="en-US" dirty="0"/>
              <a:t>, Anders Ericsson and Robert Pool.  Houghton Mifflin Harcourt, New York.  2016, 307 pp.</a:t>
            </a:r>
          </a:p>
          <a:p>
            <a:pPr lvl="1"/>
            <a:r>
              <a:rPr lang="en-US" dirty="0"/>
              <a:t>Developing a high level of ability/expertise requires: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field where there is accumulated knowledge and objective criteria for superior performance.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teacher/coach who provides practice activities designed to help the learner improve her/his performance.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Near maximal effort on the part of the learner, which is generally not enjoyable and requires a high level of motivation.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79E24-FDAD-67A7-2A1C-1C3ECC99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13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Teaching is not lecturing.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9644"/>
            <a:ext cx="9201150" cy="4541264"/>
          </a:xfrm>
        </p:spPr>
        <p:txBody>
          <a:bodyPr>
            <a:normAutofit/>
          </a:bodyPr>
          <a:lstStyle/>
          <a:p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Peak:  Secrets from the New Science of Expertise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, Anders Ericsson and Robert Pool.  Houghton Mifflin Harcourt, New York.  2016, 307 pp.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Developing a high level of ability/expertise requires: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dirty="0"/>
              <a:t>Building or modifying previously acquired skills by focusing on particular aspects of those skills to lead step by step to expert performance.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dirty="0"/>
              <a:t>Providing correct fundamental skills in order to minimize the need to relearn those skills later.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dirty="0"/>
              <a:t>Bringing the learner to the point where s/he can monitor her/his own performance </a:t>
            </a:r>
            <a:r>
              <a:rPr lang="en-US" b="1" dirty="0"/>
              <a:t>before</a:t>
            </a:r>
            <a:r>
              <a:rPr lang="en-US" dirty="0"/>
              <a:t> that learner can work independently.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5DBD9-5033-88F5-EBB0-FFFD3C62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56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A lack of coaching leads to a psychological condition called “proactive interference.”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4175"/>
            <a:ext cx="9682908" cy="4838699"/>
          </a:xfrm>
        </p:spPr>
        <p:txBody>
          <a:bodyPr>
            <a:noAutofit/>
          </a:bodyPr>
          <a:lstStyle/>
          <a:p>
            <a:r>
              <a:rPr lang="en-US" dirty="0"/>
              <a:t>Proactive Interference is a commonly occurring situation with robust negative effects, where having learned “A” incorrectly interferes with learning “B”.</a:t>
            </a:r>
          </a:p>
          <a:p>
            <a:pPr lvl="1"/>
            <a:r>
              <a:rPr lang="en-US" dirty="0"/>
              <a:t>In lab settings, research has shown that the only treatment is making the learner aware of this interference and concentrating on the new learning task for an extended period of time.</a:t>
            </a:r>
          </a:p>
          <a:p>
            <a:r>
              <a:rPr lang="en-US" dirty="0"/>
              <a:t>In the language classroom, we have seen that:</a:t>
            </a:r>
          </a:p>
          <a:p>
            <a:pPr lvl="1"/>
            <a:r>
              <a:rPr lang="en-US" dirty="0"/>
              <a:t>The greater the similarity between the “A” and the “B” tasks, the more interference there will be with learning the new “B” task. </a:t>
            </a:r>
          </a:p>
          <a:p>
            <a:pPr lvl="1"/>
            <a:r>
              <a:rPr lang="en-US" dirty="0"/>
              <a:t>The more the incorrect “A” learning is internalized and automatized through extended self-study, the greater the interference will be with mastering task “B” correctly.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9E3E1-49F5-1774-8681-A1F7E050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68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903498"/>
          </a:xfrm>
        </p:spPr>
        <p:txBody>
          <a:bodyPr>
            <a:normAutofit/>
          </a:bodyPr>
          <a:lstStyle/>
          <a:p>
            <a:r>
              <a:rPr lang="en-US" dirty="0"/>
              <a:t>Developing Expert Language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56771"/>
            <a:ext cx="10608325" cy="5496585"/>
          </a:xfrm>
        </p:spPr>
        <p:txBody>
          <a:bodyPr>
            <a:noAutofit/>
          </a:bodyPr>
          <a:lstStyle/>
          <a:p>
            <a:r>
              <a:rPr lang="en-US" sz="3200" dirty="0"/>
              <a:t>Second language learning is most effective when the learner receives ongoing formative feedback that is:</a:t>
            </a:r>
          </a:p>
          <a:p>
            <a:pPr lvl="1"/>
            <a:r>
              <a:rPr lang="en-US" dirty="0"/>
              <a:t>Immediate.</a:t>
            </a:r>
          </a:p>
          <a:p>
            <a:pPr lvl="1"/>
            <a:r>
              <a:rPr lang="en-US" dirty="0"/>
              <a:t>Accurate.</a:t>
            </a:r>
          </a:p>
          <a:p>
            <a:pPr lvl="1"/>
            <a:r>
              <a:rPr lang="en-US" dirty="0"/>
              <a:t>Informative.  (Sufficiently detailed to enable improved performance.)</a:t>
            </a:r>
          </a:p>
          <a:p>
            <a:pPr lvl="1"/>
            <a:r>
              <a:rPr lang="en-US" dirty="0"/>
              <a:t>Tailored for each individual learner.</a:t>
            </a:r>
          </a:p>
          <a:p>
            <a:pPr lvl="1"/>
            <a:r>
              <a:rPr lang="en-US" dirty="0"/>
              <a:t>Structured to incrementally improve that learner’s performance.</a:t>
            </a:r>
          </a:p>
          <a:p>
            <a:pPr lvl="1"/>
            <a:r>
              <a:rPr lang="en-US" dirty="0"/>
              <a:t>Motivating.</a:t>
            </a:r>
          </a:p>
          <a:p>
            <a:r>
              <a:rPr lang="en-US" sz="3200" dirty="0"/>
              <a:t>As a result, learner motivation is highest, and learning is most effective, when there is regular interaction with a knowledgeable, engaging teacher.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28B1-81A5-4997-A195-0C66FE76BFC3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30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943DD-9792-46E8-D0E9-4CA72857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 #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45B75-3169-75CC-6807-90DF3AD31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AI won’t replace teachers, but teachers who use AI skillfully will replace those who don’t.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4BF33-ADC7-D52D-F174-07EEAB7F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14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0DBB7-F4D6-D913-7BBA-F6F7592D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068"/>
          </a:xfrm>
        </p:spPr>
        <p:txBody>
          <a:bodyPr/>
          <a:lstStyle/>
          <a:p>
            <a:r>
              <a:rPr lang="en-US" dirty="0"/>
              <a:t>Assertion # 3.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E3803-6E50-6787-FFE3-93268026B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194"/>
            <a:ext cx="10515600" cy="5060680"/>
          </a:xfrm>
        </p:spPr>
        <p:txBody>
          <a:bodyPr>
            <a:noAutofit/>
          </a:bodyPr>
          <a:lstStyle/>
          <a:p>
            <a:r>
              <a:rPr lang="en-US" sz="4400" dirty="0"/>
              <a:t>We will no longer need to write well.</a:t>
            </a:r>
          </a:p>
          <a:p>
            <a:endParaRPr lang="en-US" sz="3200" dirty="0"/>
          </a:p>
          <a:p>
            <a:pPr lvl="1"/>
            <a:r>
              <a:rPr lang="en-US" sz="2800" dirty="0"/>
              <a:t>Does writing well only require grammatical correctness?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52ACD-44AB-75A2-A059-678C9326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50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48BE6-08C5-5EC2-600B-4155772C4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0FB84-EBD4-8398-2469-485DC786B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529775"/>
          </a:xfrm>
        </p:spPr>
        <p:txBody>
          <a:bodyPr>
            <a:noAutofit/>
          </a:bodyPr>
          <a:lstStyle/>
          <a:p>
            <a:r>
              <a:rPr lang="en-US" dirty="0"/>
              <a:t>Employers tell universities that students need to improve all aspects of their writing skills.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C51A7-3B7A-5487-409A-20CAFEA37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8289"/>
            <a:ext cx="10515600" cy="3944039"/>
          </a:xfrm>
        </p:spPr>
        <p:txBody>
          <a:bodyPr>
            <a:noAutofit/>
          </a:bodyPr>
          <a:lstStyle/>
          <a:p>
            <a:r>
              <a:rPr lang="en-US" sz="2800" dirty="0"/>
              <a:t>In their careers, college graduates will need to write precise communications that address real-world problems in a way that is tailored to unique situations and specific audiences.</a:t>
            </a:r>
          </a:p>
          <a:p>
            <a:r>
              <a:rPr lang="en-US" dirty="0"/>
              <a:t>That kind of writing requires original thought and ingenuity.</a:t>
            </a:r>
          </a:p>
          <a:p>
            <a:r>
              <a:rPr lang="en-US" dirty="0"/>
              <a:t>It will not be enough to copy frequently used words or phrases.</a:t>
            </a:r>
          </a:p>
          <a:p>
            <a:r>
              <a:rPr lang="en-US" dirty="0"/>
              <a:t>In NATO, only a few of us will ever need to write international treaties, but many will need to write policies, press releases, and other sensitive correspondence.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0529D-CD3F-6276-5940-32F54B7B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28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44BD2-8E92-1715-D87F-55127D216C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EE233-CE39-3F68-4965-D8BE097F3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096" y="365126"/>
            <a:ext cx="10637704" cy="1970450"/>
          </a:xfrm>
        </p:spPr>
        <p:txBody>
          <a:bodyPr>
            <a:noAutofit/>
          </a:bodyPr>
          <a:lstStyle/>
          <a:p>
            <a:r>
              <a:rPr lang="en-US" dirty="0"/>
              <a:t>Writing or interpreting job applicants’ letters of recommendation can be quite challenging.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079FA-3EAC-7879-C00E-E2601E71C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9307"/>
            <a:ext cx="10515600" cy="4197044"/>
          </a:xfrm>
        </p:spPr>
        <p:txBody>
          <a:bodyPr>
            <a:noAutofit/>
          </a:bodyPr>
          <a:lstStyle/>
          <a:p>
            <a:r>
              <a:rPr lang="en-US" dirty="0"/>
              <a:t>Those tasks are especially difficult when the person writing the letter is the applicant’s current employer and that employer…</a:t>
            </a:r>
          </a:p>
          <a:p>
            <a:pPr lvl="1"/>
            <a:r>
              <a:rPr lang="en-US" dirty="0"/>
              <a:t>Is dissatisfied with the employee’s performance.</a:t>
            </a:r>
          </a:p>
          <a:p>
            <a:pPr lvl="1"/>
            <a:r>
              <a:rPr lang="en-US" dirty="0"/>
              <a:t>Hopes the employee will get another job and leave.</a:t>
            </a:r>
          </a:p>
          <a:p>
            <a:pPr lvl="1"/>
            <a:r>
              <a:rPr lang="en-US" dirty="0"/>
              <a:t>Knows that writing the unvarnished truth will mean the person won’t be hired by someone else.</a:t>
            </a:r>
          </a:p>
          <a:p>
            <a:pPr lvl="1"/>
            <a:r>
              <a:rPr lang="en-US" dirty="0"/>
              <a:t>Feels obligated to warn future employers of the applicant’s shortcomings.</a:t>
            </a:r>
          </a:p>
          <a:p>
            <a:pPr lvl="1"/>
            <a:r>
              <a:rPr lang="en-US" dirty="0"/>
              <a:t>Is afraid the employee may sue for defamation if something negative is written.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C1E82-8797-6D6D-3E74-F68B0DD6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9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1AB7-99EE-232D-70D5-45284460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03517"/>
          </a:xfrm>
        </p:spPr>
        <p:txBody>
          <a:bodyPr>
            <a:noAutofit/>
          </a:bodyPr>
          <a:lstStyle/>
          <a:p>
            <a:r>
              <a:rPr lang="en-US" dirty="0"/>
              <a:t>Pragmatics has identified many “non-text” communication </a:t>
            </a:r>
            <a:r>
              <a:rPr lang="en-US" dirty="0">
                <a:solidFill>
                  <a:srgbClr val="FF0000"/>
                </a:solidFill>
              </a:rPr>
              <a:t>channels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AB6DC-25B6-60F3-B3C9-7809B5FF9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8642"/>
            <a:ext cx="10515600" cy="4857789"/>
          </a:xfrm>
        </p:spPr>
        <p:txBody>
          <a:bodyPr>
            <a:noAutofit/>
          </a:bodyPr>
          <a:lstStyle/>
          <a:p>
            <a:r>
              <a:rPr lang="en-US" dirty="0"/>
              <a:t>Linguists haven’t yet quantified how many channels exist.</a:t>
            </a:r>
          </a:p>
          <a:p>
            <a:r>
              <a:rPr lang="en-US" dirty="0"/>
              <a:t>We do know that some channels that are essential components of spoken communications are not present in written texts – hence the invention of emojis to partially compensate.</a:t>
            </a:r>
          </a:p>
          <a:p>
            <a:pPr lvl="1"/>
            <a:r>
              <a:rPr lang="en-US" dirty="0"/>
              <a:t>Phonemes (units of sound that distinguish one word from another)</a:t>
            </a:r>
          </a:p>
          <a:p>
            <a:pPr lvl="1"/>
            <a:r>
              <a:rPr lang="en-US" dirty="0"/>
              <a:t>Prosody (patterns of stress, rhythmic effects)</a:t>
            </a:r>
          </a:p>
          <a:p>
            <a:pPr lvl="1"/>
            <a:r>
              <a:rPr lang="en-US" dirty="0"/>
              <a:t>Paralanguage (intonation, pitch)</a:t>
            </a:r>
          </a:p>
          <a:p>
            <a:pPr lvl="1"/>
            <a:r>
              <a:rPr lang="en-US" dirty="0"/>
              <a:t>Gesture (movement of a part of the body)</a:t>
            </a:r>
          </a:p>
          <a:p>
            <a:pPr lvl="1"/>
            <a:r>
              <a:rPr lang="en-US" dirty="0"/>
              <a:t>Gaze (intensity, duration)</a:t>
            </a:r>
          </a:p>
          <a:p>
            <a:pPr lvl="1"/>
            <a:r>
              <a:rPr lang="en-US" dirty="0"/>
              <a:t>Facial expressions (surprise, frown, smile)</a:t>
            </a:r>
          </a:p>
          <a:p>
            <a:pPr lvl="1"/>
            <a:r>
              <a:rPr lang="en-US" dirty="0"/>
              <a:t>Posture (position of the body)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4D11F-0D68-5FA5-DD6F-C93C5672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52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44E96-1EE0-0D98-3180-690F5DF51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70811"/>
            <a:ext cx="10515600" cy="442660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dirty="0"/>
              <a:t>Just for fun, lets look at a few solutions found in: </a:t>
            </a:r>
            <a:br>
              <a:rPr lang="en-US" dirty="0"/>
            </a:br>
            <a:r>
              <a:rPr lang="en-US" sz="53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Lexicon of Intentionally Ambiguous Recommendations (L.I.A.R.)</a:t>
            </a:r>
            <a:br>
              <a:rPr lang="en-US" sz="5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written by </a:t>
            </a:r>
            <a:r>
              <a:rPr lang="en-US" dirty="0"/>
              <a:t>Robert J. Thornton.</a:t>
            </a:r>
            <a:endParaRPr lang="en-US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EA671-32DB-0A09-6467-EEEBBBF0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43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7AC5C-0E09-FE76-6530-A9D5CF3B9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7D0D0-8976-8CEA-22F2-D030D59D1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/>
              <a:t>If you were the potential employer, how would you interpret the following statement in an applicant’s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C01F7-88E0-5EFB-E7D8-5A72DF362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74758"/>
            <a:ext cx="10515600" cy="3811526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“She gives every appearance of being a reliable employee.”</a:t>
            </a:r>
          </a:p>
          <a:p>
            <a:r>
              <a:rPr lang="en-US" sz="4400" dirty="0"/>
              <a:t> Positive?</a:t>
            </a:r>
          </a:p>
          <a:p>
            <a:r>
              <a:rPr lang="en-US" sz="4400" dirty="0"/>
              <a:t>Negative?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04687-0678-4833-EDE6-229A4E7E2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555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56CD-281A-9645-7DB7-4BB62173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you were the potential employer, how would you interpret the following statement in an applicant’s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21AC4-1F5C-8EEB-1335-3E557C26F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74757"/>
            <a:ext cx="10515600" cy="41467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/>
              <a:t>“She gives every appearance of being a reliable employee.”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Writer’s intent:  Remind the reader that with this person, appearances can be deceiving.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8FEEA-B64A-8154-2471-B7D3C586E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5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E4C503-A647-E090-C3DA-26C41BB28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38140-3AE4-1629-3601-B9A903A42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/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F408A-81BB-85C8-B3E3-46CED9B14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386342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“Her input was always critical.”</a:t>
            </a:r>
          </a:p>
          <a:p>
            <a:r>
              <a:rPr lang="en-US" sz="4400" dirty="0"/>
              <a:t> Positive?</a:t>
            </a:r>
          </a:p>
          <a:p>
            <a:r>
              <a:rPr lang="en-US" sz="4400" dirty="0"/>
              <a:t>Negative?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B8E22-6010-1063-EE12-D7DCB45C4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5831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3A8FC-15F3-A757-B657-55D10C0EB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A065B-5F1B-24B4-6380-B4BA819F8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F7C2F-2D88-9D06-E199-6CD10C4CA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386342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“Her input was always critical.”</a:t>
            </a:r>
          </a:p>
          <a:p>
            <a:pPr marL="0" indent="0">
              <a:buNone/>
            </a:pPr>
            <a:r>
              <a:rPr lang="en-US" sz="4400" dirty="0"/>
              <a:t>Writer’s intent :  Her persistent negative attitude was a problem.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9E642-513F-4428-5812-82F4236A7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86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707EE-C302-F729-0D28-021B1989C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EC4D-7EDB-AFA7-1A0E-71C457B16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/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F0F79-83A1-939C-737B-F0297C4E2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386342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“It’s been a good two years since he left our employ.”</a:t>
            </a:r>
          </a:p>
          <a:p>
            <a:r>
              <a:rPr lang="en-US" sz="4400" dirty="0"/>
              <a:t> Positive?</a:t>
            </a:r>
          </a:p>
          <a:p>
            <a:r>
              <a:rPr lang="en-US" sz="4400" dirty="0"/>
              <a:t>Negative?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BF339-2459-3621-BBEB-2BA24173B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992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6B72B-F152-1753-79AA-1A45FA5CC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57ECA-32BE-4E4F-3731-B650F8FB8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499D1-41F0-CAF9-024B-DC0270CD7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405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“It’s been a good two years since he left our employ.”</a:t>
            </a:r>
          </a:p>
          <a:p>
            <a:pPr marL="0" indent="0">
              <a:buNone/>
            </a:pPr>
            <a:r>
              <a:rPr lang="en-US" sz="4400" dirty="0"/>
              <a:t>Writer’s intent:  Things have been better since he left.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C8EEC-4D0E-AC32-F9EC-72697AFD7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327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AFFEC-39CF-4408-B64A-D1ABE780D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FA74D-7F28-5D3F-494A-99729AD01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/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8ECC9-4191-06F3-35B4-AF5160958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386342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“Good managers want to eliminate problems, and he is one of them.”</a:t>
            </a:r>
          </a:p>
          <a:p>
            <a:r>
              <a:rPr lang="en-US" sz="4400" dirty="0"/>
              <a:t> Positive?</a:t>
            </a:r>
          </a:p>
          <a:p>
            <a:r>
              <a:rPr lang="en-US" sz="4400" dirty="0"/>
              <a:t>Negative?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DC4F3-A35B-3B2D-51EE-3DDFD4F2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8986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DB4DB-BA3E-6D3F-448A-94A76B29E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D559A-DDE4-AFC9-147B-E13F6926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2B52-1DE1-9098-8C20-388E2F705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386342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“Good managers want to eliminate problems, and he is one of them.”</a:t>
            </a:r>
          </a:p>
          <a:p>
            <a:pPr marL="0" indent="0">
              <a:buNone/>
            </a:pPr>
            <a:r>
              <a:rPr lang="en-US" sz="4400" dirty="0"/>
              <a:t>Writer’s intent:  He is a problem.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91124-29C1-B9A4-20C1-F278D6CF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0354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EF0EB-D03D-2BD2-4964-4BB7DB826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214F-CB51-211C-7C10-428DD4D1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/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384A-1A3B-B4EE-8ACF-DEC6AAA49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335" y="2522863"/>
            <a:ext cx="10515600" cy="386342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“You will be lucky to get his person to work for you.”</a:t>
            </a:r>
          </a:p>
          <a:p>
            <a:r>
              <a:rPr lang="en-US" sz="4400" dirty="0"/>
              <a:t> Positive?</a:t>
            </a:r>
          </a:p>
          <a:p>
            <a:r>
              <a:rPr lang="en-US" sz="4400" dirty="0"/>
              <a:t> Negative?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B85D9-62CE-8CDF-8E56-DC12C911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76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38E13-CA68-80C2-31C3-8334BBC7A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study of pragmatics has also identified “non-language” communication</a:t>
            </a:r>
            <a:r>
              <a:rPr lang="en-US" dirty="0">
                <a:solidFill>
                  <a:srgbClr val="FF0000"/>
                </a:solidFill>
              </a:rPr>
              <a:t> layers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3BDEE-E23B-2B62-FBDE-EA36BCC5D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0117"/>
          </a:xfrm>
        </p:spPr>
        <p:txBody>
          <a:bodyPr>
            <a:noAutofit/>
          </a:bodyPr>
          <a:lstStyle/>
          <a:p>
            <a:r>
              <a:rPr lang="en-US" dirty="0"/>
              <a:t>These layers arise out of our shared experiences.</a:t>
            </a:r>
          </a:p>
          <a:p>
            <a:pPr lvl="1"/>
            <a:r>
              <a:rPr lang="en-US" dirty="0"/>
              <a:t>Contexts (visual, physical, societal, cultural, and historical).</a:t>
            </a:r>
          </a:p>
          <a:p>
            <a:pPr lvl="1"/>
            <a:r>
              <a:rPr lang="en-US" dirty="0"/>
              <a:t>Relationships (personal, familial, and spiritual).</a:t>
            </a:r>
          </a:p>
          <a:p>
            <a:pPr lvl="1"/>
            <a:r>
              <a:rPr lang="en-US" dirty="0"/>
              <a:t>Intentions (motivations, goals, and aspirations). </a:t>
            </a:r>
          </a:p>
          <a:p>
            <a:pPr lvl="1"/>
            <a:r>
              <a:rPr lang="en-US" dirty="0"/>
              <a:t>Emotions (ranging from joy to despair).</a:t>
            </a:r>
          </a:p>
          <a:p>
            <a:pPr lvl="1"/>
            <a:r>
              <a:rPr lang="en-US" dirty="0"/>
              <a:t>Feelings (ranging from love to hatred).</a:t>
            </a:r>
          </a:p>
          <a:p>
            <a:r>
              <a:rPr lang="en-US" dirty="0"/>
              <a:t>As a result of these layer variables, the same sequence of words can have different meanings is different situations.</a:t>
            </a:r>
          </a:p>
          <a:p>
            <a:r>
              <a:rPr lang="en-US" dirty="0"/>
              <a:t>Knowledge of these experience-based layers is essential to understand language, but those human experiences are not available to machines.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2E8CB-1778-4B18-8F26-0468F8F6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873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E42B32-B36E-0F6B-B177-307B92156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4EF0D-D219-424B-303B-83A9828DA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7045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If you were the potential employer, how would you interpret the following statement in a letter of reference?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97428-69B7-2654-DBB1-4D56E0968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14251"/>
            <a:ext cx="10515600" cy="42068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/>
              <a:t>“You will be lucky to get his person to work for you.”</a:t>
            </a:r>
          </a:p>
          <a:p>
            <a:pPr marL="0" indent="0">
              <a:buNone/>
            </a:pPr>
            <a:r>
              <a:rPr lang="en-US" sz="4400" dirty="0"/>
              <a:t>Writer’s intent:  You’ll be lucky if you can get him to do any work.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5D26C-6A3F-830C-BA7D-2ED6A708B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38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531E0-6AD7-14C8-8F44-899864085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# 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FF51-A0CC-A38B-67AB-510AEC7E8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856"/>
            <a:ext cx="1051560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When a high-stakes writing task requires critical thinking skills and tailoring to communicate sensitive information or nuanced meanings, human intelligence is required.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192AE-3600-1C6E-6943-8366D811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722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E85A4-B0D6-2C4E-DB9D-4480E608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dirty="0"/>
              <a:t>Summary:  We Need Human Controlled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6215E-5E6F-35AD-B372-07F40A8B7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334000"/>
          </a:xfrm>
        </p:spPr>
        <p:txBody>
          <a:bodyPr>
            <a:noAutofit/>
          </a:bodyPr>
          <a:lstStyle/>
          <a:p>
            <a:r>
              <a:rPr lang="en-US" dirty="0"/>
              <a:t>AI is a powerful tool, but it needs guidance.</a:t>
            </a:r>
          </a:p>
          <a:p>
            <a:r>
              <a:rPr lang="en-US" dirty="0"/>
              <a:t>AI is not feeling, perceptive, or sentient, and critical elements of language are not included in LLM databases.</a:t>
            </a:r>
          </a:p>
          <a:p>
            <a:r>
              <a:rPr lang="en-US" dirty="0"/>
              <a:t>By applying frequency-of-occurrence algorithms to LLMs, AI has developed high levels of </a:t>
            </a:r>
            <a:r>
              <a:rPr lang="en-US" b="1" dirty="0"/>
              <a:t>syntactic</a:t>
            </a:r>
            <a:r>
              <a:rPr lang="en-US" dirty="0"/>
              <a:t> accuracy.</a:t>
            </a:r>
          </a:p>
          <a:p>
            <a:r>
              <a:rPr lang="en-US" dirty="0"/>
              <a:t>That </a:t>
            </a:r>
            <a:r>
              <a:rPr lang="en-US" b="1" dirty="0"/>
              <a:t>syntactic</a:t>
            </a:r>
            <a:r>
              <a:rPr lang="en-US" dirty="0"/>
              <a:t> accuracy can be misleading, because AI does not have consistent levels of </a:t>
            </a:r>
            <a:r>
              <a:rPr lang="en-US" b="1" dirty="0"/>
              <a:t>semantic</a:t>
            </a:r>
            <a:r>
              <a:rPr lang="en-US" dirty="0"/>
              <a:t> accuracy.</a:t>
            </a:r>
          </a:p>
          <a:p>
            <a:r>
              <a:rPr lang="en-US" dirty="0"/>
              <a:t>Given the complexity of language, users of AI generated language should always have:</a:t>
            </a:r>
          </a:p>
          <a:p>
            <a:pPr lvl="1"/>
            <a:r>
              <a:rPr lang="en-US" dirty="0"/>
              <a:t>A “human in the loop”  for quality control.</a:t>
            </a:r>
          </a:p>
          <a:p>
            <a:pPr lvl="1"/>
            <a:r>
              <a:rPr lang="en-US" dirty="0"/>
              <a:t>A “human in the lead” to improve the efficiency and accuracy of the response generation process.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08E4A-EC3C-6EC2-800C-D180E1146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18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0CE9F-7AE9-F0BD-D50D-0303139BA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11955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B8CA2-A276-2F9F-CCEB-246FBB22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00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495B1-7230-FFDD-9458-C128F49B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5361907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Because we don’t yet understand how </a:t>
            </a:r>
            <a:r>
              <a:rPr lang="en-US" sz="3200" b="1" dirty="0"/>
              <a:t>pragmatics</a:t>
            </a:r>
            <a:r>
              <a:rPr lang="en-US" sz="3200" dirty="0"/>
              <a:t> helps us communicate our individual, highly complex, and abstract thoughts to other people: </a:t>
            </a:r>
            <a:br>
              <a:rPr lang="en-US" sz="3200" dirty="0"/>
            </a:br>
            <a:br>
              <a:rPr lang="en-US" sz="3200" dirty="0"/>
            </a:br>
            <a:r>
              <a:rPr lang="en-US" sz="4800" dirty="0"/>
              <a:t>The field of </a:t>
            </a:r>
            <a:r>
              <a:rPr lang="en-US" sz="4800" b="1" dirty="0"/>
              <a:t>pragmatics</a:t>
            </a:r>
            <a:r>
              <a:rPr lang="en-US" sz="4800" dirty="0"/>
              <a:t> has been called the “dark matter” of language.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301BE-AB9E-10C3-5729-B484583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8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C61E-8C53-557F-3357-271C8A98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998" y="789141"/>
            <a:ext cx="4047731" cy="543698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27% of the universe is dark matter that has</a:t>
            </a:r>
            <a:b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gravity but is invisible.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68% of the universe is dark energy.</a:t>
            </a:r>
            <a:endParaRPr lang="en-US" sz="4000" dirty="0"/>
          </a:p>
        </p:txBody>
      </p:sp>
      <p:pic>
        <p:nvPicPr>
          <p:cNvPr id="6" name="Picture 2" descr="A pie chart that shows dark matter and dark energy making up 95% of the universe, and the last 5% is the matter we understand – all the planets, comets, stars, galaxies, black holes, and more.">
            <a:extLst>
              <a:ext uri="{FF2B5EF4-FFF2-40B4-BE49-F238E27FC236}">
                <a16:creationId xmlns:a16="http://schemas.microsoft.com/office/drawing/2014/main" id="{C5354201-D2B4-38B4-5132-C5E041442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037" y="1102290"/>
            <a:ext cx="7196738" cy="446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599AD25-13EB-00AB-2C51-C1954DBE041F}"/>
              </a:ext>
            </a:extLst>
          </p:cNvPr>
          <p:cNvSpPr/>
          <p:nvPr/>
        </p:nvSpPr>
        <p:spPr>
          <a:xfrm>
            <a:off x="8611088" y="2248972"/>
            <a:ext cx="232651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2F9149-1623-BCD3-4A9A-4E157BFC04B9}"/>
              </a:ext>
            </a:extLst>
          </p:cNvPr>
          <p:cNvSpPr txBox="1"/>
          <p:nvPr/>
        </p:nvSpPr>
        <p:spPr>
          <a:xfrm>
            <a:off x="5434519" y="5564268"/>
            <a:ext cx="3063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30591"/>
                </a:solidFill>
                <a:effectLst/>
                <a:latin typeface="Arial" panose="020B0604020202020204" pitchFamily="34" charset="0"/>
              </a:rPr>
              <a:t>Credit:  NASA/JPL-Caltech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BEF2A-AB5E-2BA5-554A-AAAF4EF2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0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C736-E1AF-BF79-7D00-30AE673C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75" y="365125"/>
            <a:ext cx="10876546" cy="1325563"/>
          </a:xfrm>
        </p:spPr>
        <p:txBody>
          <a:bodyPr>
            <a:noAutofit/>
          </a:bodyPr>
          <a:lstStyle/>
          <a:p>
            <a:r>
              <a:rPr lang="en-US" sz="4000" dirty="0"/>
              <a:t>Similarly, observable language is </a:t>
            </a:r>
            <a:r>
              <a:rPr lang="en-US" sz="4000" u="sng" dirty="0"/>
              <a:t>estimated</a:t>
            </a:r>
            <a:r>
              <a:rPr lang="en-US" sz="4000" dirty="0"/>
              <a:t> to constitute only one third of human communications.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D0C856C-EE40-C6D9-D87D-475906D1CF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93106"/>
              </p:ext>
            </p:extLst>
          </p:nvPr>
        </p:nvGraphicFramePr>
        <p:xfrm>
          <a:off x="-725905" y="1576137"/>
          <a:ext cx="9713495" cy="5145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919DD-BEAB-AB32-6192-D78EB8EB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34499A-98E8-C74A-2623-A6E6607DA60F}"/>
              </a:ext>
            </a:extLst>
          </p:cNvPr>
          <p:cNvSpPr txBox="1"/>
          <p:nvPr/>
        </p:nvSpPr>
        <p:spPr>
          <a:xfrm>
            <a:off x="6460958" y="2574757"/>
            <a:ext cx="50412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Note: </a:t>
            </a:r>
          </a:p>
          <a:p>
            <a:r>
              <a:rPr lang="en-US" sz="3200" dirty="0"/>
              <a:t>We don’t have enough evidence to prove or disprove that estimate.</a:t>
            </a:r>
          </a:p>
        </p:txBody>
      </p:sp>
    </p:spTree>
    <p:extLst>
      <p:ext uri="{BB962C8B-B14F-4D97-AF65-F5344CB8AC3E}">
        <p14:creationId xmlns:p14="http://schemas.microsoft.com/office/powerpoint/2010/main" val="56528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74A6-542A-F0DB-E741-7B1FC1A5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impact of pragmatics is evident, but we haven’t yet classified it works.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2285B-BC8B-5DAB-56F2-CFC84E8FB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0787"/>
          </a:xfrm>
        </p:spPr>
        <p:txBody>
          <a:bodyPr>
            <a:noAutofit/>
          </a:bodyPr>
          <a:lstStyle/>
          <a:p>
            <a:r>
              <a:rPr lang="en-US" sz="3200" dirty="0"/>
              <a:t>Only rudimentary studies have been done on concepts such as:</a:t>
            </a:r>
          </a:p>
          <a:p>
            <a:pPr lvl="1"/>
            <a:r>
              <a:rPr lang="en-US" sz="2800" b="1" dirty="0"/>
              <a:t>Speaker implicature </a:t>
            </a:r>
            <a:r>
              <a:rPr lang="en-US" sz="2800" dirty="0"/>
              <a:t>where an unstated purpose is still understood by others.</a:t>
            </a:r>
          </a:p>
          <a:p>
            <a:pPr lvl="1"/>
            <a:r>
              <a:rPr lang="en-US" sz="2800" b="1" dirty="0"/>
              <a:t>Presupposition</a:t>
            </a:r>
            <a:r>
              <a:rPr lang="en-US" sz="2800" dirty="0"/>
              <a:t> where something is assumed to be true because otherwise the statement made would not make sense.</a:t>
            </a:r>
          </a:p>
          <a:p>
            <a:pPr lvl="1"/>
            <a:r>
              <a:rPr lang="en-US" sz="2800" b="1" dirty="0"/>
              <a:t>Deixis</a:t>
            </a:r>
            <a:r>
              <a:rPr lang="en-US" sz="2800" dirty="0"/>
              <a:t> where the context determines the meaning of “pointing words”.</a:t>
            </a:r>
            <a:endParaRPr lang="en-US" sz="3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1BF8A-7C8B-F02C-047C-BA705423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6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A0CE0-C0CD-797B-F559-39A8FE94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5612" cy="949745"/>
          </a:xfrm>
        </p:spPr>
        <p:txBody>
          <a:bodyPr>
            <a:normAutofit/>
          </a:bodyPr>
          <a:lstStyle/>
          <a:p>
            <a:r>
              <a:rPr lang="en-US" dirty="0"/>
              <a:t>The term AI has multiple meanings.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D614D-5BFD-9CA1-2E6F-8882B0A56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80" y="1233889"/>
            <a:ext cx="10515600" cy="5148817"/>
          </a:xfrm>
        </p:spPr>
        <p:txBody>
          <a:bodyPr>
            <a:noAutofit/>
          </a:bodyPr>
          <a:lstStyle/>
          <a:p>
            <a:r>
              <a:rPr lang="en-US" dirty="0"/>
              <a:t>AI might refer to any of the following:</a:t>
            </a:r>
          </a:p>
          <a:p>
            <a:pPr lvl="1"/>
            <a:r>
              <a:rPr lang="en-US" dirty="0"/>
              <a:t>Natural Language Processing</a:t>
            </a:r>
          </a:p>
          <a:p>
            <a:pPr lvl="1"/>
            <a:r>
              <a:rPr lang="en-US" dirty="0"/>
              <a:t>Machine Learning</a:t>
            </a:r>
          </a:p>
          <a:p>
            <a:pPr lvl="1"/>
            <a:r>
              <a:rPr lang="en-US" dirty="0"/>
              <a:t>Expert Systems</a:t>
            </a:r>
          </a:p>
          <a:p>
            <a:pPr lvl="1"/>
            <a:r>
              <a:rPr lang="en-US" dirty="0"/>
              <a:t>Planning	</a:t>
            </a:r>
          </a:p>
          <a:p>
            <a:pPr lvl="1"/>
            <a:r>
              <a:rPr lang="en-US" dirty="0"/>
              <a:t>Visual recognition</a:t>
            </a:r>
          </a:p>
          <a:p>
            <a:pPr lvl="1"/>
            <a:r>
              <a:rPr lang="en-US" dirty="0"/>
              <a:t>Robotics</a:t>
            </a:r>
          </a:p>
          <a:p>
            <a:r>
              <a:rPr lang="en-US" dirty="0"/>
              <a:t>However, the term “AI” is popularly used to refer to an overlapping subset of machine learning and natural language processing that uses transformer neural networks to generate human-like texts.</a:t>
            </a:r>
          </a:p>
          <a:p>
            <a:r>
              <a:rPr lang="en-US" b="1" dirty="0"/>
              <a:t>That form of AI appears to be intelligent because it generates a plagiarized form of language that was produced by humans.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CF28C-6A4F-31A4-EA37-10AF4B53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464F-1CB0-46CA-9294-BB04496110E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66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2602</Words>
  <Application>Microsoft Office PowerPoint</Application>
  <PresentationFormat>Widescreen</PresentationFormat>
  <Paragraphs>251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Aptos</vt:lpstr>
      <vt:lpstr>Aptos Display</vt:lpstr>
      <vt:lpstr>Arial</vt:lpstr>
      <vt:lpstr>Google Sans</vt:lpstr>
      <vt:lpstr>Office Theme</vt:lpstr>
      <vt:lpstr>Pragmatics: The Challenge of Meaning (and Understanding) More than is Said </vt:lpstr>
      <vt:lpstr>Language is the most complex of human activities.</vt:lpstr>
      <vt:lpstr>Pragmatics has identified many “non-text” communication channels.</vt:lpstr>
      <vt:lpstr>The study of pragmatics has also identified “non-language” communication layers.</vt:lpstr>
      <vt:lpstr>Because we don’t yet understand how pragmatics helps us communicate our individual, highly complex, and abstract thoughts to other people:   The field of pragmatics has been called the “dark matter” of language.</vt:lpstr>
      <vt:lpstr>27% of the universe is dark matter that has gravity but is invisible.   68% of the universe is dark energy.</vt:lpstr>
      <vt:lpstr>Similarly, observable language is estimated to constitute only one third of human communications.</vt:lpstr>
      <vt:lpstr>The impact of pragmatics is evident, but we haven’t yet classified it works.</vt:lpstr>
      <vt:lpstr>The term AI has multiple meanings.</vt:lpstr>
      <vt:lpstr>Important pragmatic elements are not encoded in Large Language Models (LLMs)</vt:lpstr>
      <vt:lpstr>When discussing AI, the general public seems to place more emphasis on the “I” than on the “A” and blithely over interprets its capabilities.   Three assertions I have heard about the benefits of AI are:</vt:lpstr>
      <vt:lpstr>Assertion # 1:</vt:lpstr>
      <vt:lpstr>This card came with a table I ordered from Amazon.</vt:lpstr>
      <vt:lpstr>AI could not do a back translation of this sign.</vt:lpstr>
      <vt:lpstr>How can a translation be so wrong?</vt:lpstr>
      <vt:lpstr>A recent publication explains why translators must translate more than words.</vt:lpstr>
      <vt:lpstr>There is also an ethical dimension of the translation process that must be considered.</vt:lpstr>
      <vt:lpstr>AI is not aware of the ethical values, cultural roots, or epistemologies of different societies.</vt:lpstr>
      <vt:lpstr>Achieving HHH Requires Human Intervention.</vt:lpstr>
      <vt:lpstr>Conclusion # 1</vt:lpstr>
      <vt:lpstr>Assertion # 2.</vt:lpstr>
      <vt:lpstr>Teaching is not lecturing.</vt:lpstr>
      <vt:lpstr>Teaching is not lecturing. (Cont.)</vt:lpstr>
      <vt:lpstr>A lack of coaching leads to a psychological condition called “proactive interference.”</vt:lpstr>
      <vt:lpstr>Developing Expert Language Skills</vt:lpstr>
      <vt:lpstr>Conclusion # 2:</vt:lpstr>
      <vt:lpstr>Assertion # 3. </vt:lpstr>
      <vt:lpstr>Employers tell universities that students need to improve all aspects of their writing skills.</vt:lpstr>
      <vt:lpstr>Writing or interpreting job applicants’ letters of recommendation can be quite challenging.</vt:lpstr>
      <vt:lpstr>Just for fun, lets look at a few solutions found in:  The Lexicon of Intentionally Ambiguous Recommendations (L.I.A.R.) written by Robert J. Thornton.</vt:lpstr>
      <vt:lpstr>If you were the potential employer, how would you interpret the following statement in an applicant’s letter of reference?</vt:lpstr>
      <vt:lpstr>If you were the potential employer, how would you interpret the following statement in an applicant’s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If you were the potential employer, how would you interpret the following statement in a letter of reference?</vt:lpstr>
      <vt:lpstr>Conclusion # 3.</vt:lpstr>
      <vt:lpstr>Summary:  We Need Human Controlled AI</vt:lpstr>
      <vt:lpstr>Thank you!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Ray Clifford</dc:creator>
  <cp:lastModifiedBy>Ray Clifford</cp:lastModifiedBy>
  <cp:revision>23</cp:revision>
  <cp:lastPrinted>2025-05-21T03:06:45Z</cp:lastPrinted>
  <dcterms:created xsi:type="dcterms:W3CDTF">2025-04-21T17:15:00Z</dcterms:created>
  <dcterms:modified xsi:type="dcterms:W3CDTF">2025-05-26T07:15:14Z</dcterms:modified>
</cp:coreProperties>
</file>