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1" r:id="rId3"/>
  </p:sldMasterIdLst>
  <p:notesMasterIdLst>
    <p:notesMasterId r:id="rId21"/>
  </p:notesMasterIdLst>
  <p:sldIdLst>
    <p:sldId id="271" r:id="rId4"/>
    <p:sldId id="270" r:id="rId5"/>
    <p:sldId id="279" r:id="rId6"/>
    <p:sldId id="258" r:id="rId7"/>
    <p:sldId id="662" r:id="rId8"/>
    <p:sldId id="647" r:id="rId9"/>
    <p:sldId id="643" r:id="rId10"/>
    <p:sldId id="644" r:id="rId11"/>
    <p:sldId id="642" r:id="rId12"/>
    <p:sldId id="646" r:id="rId13"/>
    <p:sldId id="651" r:id="rId14"/>
    <p:sldId id="654" r:id="rId15"/>
    <p:sldId id="657" r:id="rId16"/>
    <p:sldId id="655" r:id="rId17"/>
    <p:sldId id="658" r:id="rId18"/>
    <p:sldId id="659" r:id="rId19"/>
    <p:sldId id="66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y Garza" initials="P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350" autoAdjust="0"/>
  </p:normalViewPr>
  <p:slideViewPr>
    <p:cSldViewPr snapToGrid="0">
      <p:cViewPr varScale="1">
        <p:scale>
          <a:sx n="61" d="100"/>
          <a:sy n="61" d="100"/>
        </p:scale>
        <p:origin x="-15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A870-E4C0-4CA8-9117-B8EBD8E0CC5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321-CB52-4F01-8910-3E1F706D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D321-CB52-4F01-8910-3E1F706D3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D321-CB52-4F01-8910-3E1F706D3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3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85A93F-30DD-AD0F-F7AD-82D54962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35322D6-07A4-27CD-A6AA-076E52B0F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9FE29DB-4BD0-1740-5FC1-E54D1CCB7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414109-0AAD-E745-54D6-E7057DCFD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363AC9-925E-B8D5-37C6-663909A8F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8C8EDFA-DB0D-776A-2715-6791D43C6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A0074C0-55B5-F53A-A4D0-DD1B2EBAA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378A46-A71C-3D36-FA97-E7B2B320F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4285-0107-4764-B80C-ED6F0C59D8D7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27AB-7EC4-40A6-B9B8-627C5B86F70B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E7F7-0196-451A-8A4C-D510B4249C1A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4DA3B-6CFA-4CB9-B3FC-60925A09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7D0D-2707-4DE1-8F5F-D3F97542F15F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AE53DC-A639-4E03-A20E-B87FB534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B4259-624E-4814-AD7C-A84ADDAA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8D6E-BC90-4A8B-B98A-DDC2FBB1F09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1456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200B2A-5DC2-4D6E-83DE-593A6942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002D-71C0-4BB8-9D08-413095862332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8381C-1509-4F61-B2C0-1EE19DAA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36FC7-0493-48AD-9FBA-6640814F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8B19-86B7-46D5-B774-DC6AA45CD17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75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D669-A8CA-4915-9F8B-E37F81A3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9247-4992-4517-8441-5341651A1654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20C3C3-8922-47F0-B330-03952704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06546-6009-482A-BD85-7987544D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40E1-B66E-41C7-8B43-9DBE6361F5C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2149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173464A-5C8E-4B70-BA7B-692485AE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FFD2-41B5-453D-A69C-15DA788412ED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B843A21-6B20-4CE5-A18E-4C687BC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FEE4730-F9FE-4F54-875C-0D3F101B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DBFD-D8D8-471B-A28D-76FFC44A6E9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3256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21DD105-1A5A-4F7D-A0DC-37F64D89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3CC8-2274-4752-8FFD-19DBFEE90BAB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2718249-1345-4132-BA26-1D8A5975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34BECB9-3FC9-43D7-B9C4-143A804E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185D-C760-4D0C-A7AF-1392401E1B1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7546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EE50DA5-7576-4333-8764-890F8126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3C5E-A076-476A-8C9C-20152280ACD9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EF6E754-DBBE-4B85-9AFB-813AB6E4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F31E3DF-8977-44F7-9E7D-CCAC19AC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5F41-B2A9-413C-BDFB-422F09E3FEC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2094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8E13571-CC04-444A-96EC-44386AF5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084C-4F05-4075-974C-8BF3721C4EF0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040C66E-5743-423C-B18D-AD96BBFA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43A4375-2FDB-4FA9-B109-112EF0AD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CC74-C0A8-45E3-AA85-D078019192A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7480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8612CB-377B-49F5-813D-56C7CFA4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63C7-1EA3-47A7-A495-AC69C5FB8076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250503-4957-4C61-BCC5-F9979527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E6B28C-A9A3-47B9-AB9E-9931EE83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B849-4F39-488C-8955-A5310CCACAF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7896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093-F1BC-4E26-91AE-99DDF5BA88BF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9B69BBC-223F-4201-B7C6-72AC99AE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7392-52D9-4D60-926B-49A956B97B61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A3C87B4-CFAE-4C86-AA24-8E9B79AA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847F476-3D9E-4DA8-8EEA-48883C42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B899-DDB0-4113-B476-44E2B967FE8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67517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C8B227-BDE4-4261-8825-F947A356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70C-3949-496B-956E-E9C3E85E1405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81E1ED-CFAC-41BF-AEE8-A072ACF2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56A741-08A1-4F77-A98C-89E6A7D7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4AB7-08EA-4E5B-BDB4-F6C2462AC81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78885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523270-A17B-4264-A787-8AA4AA5F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8C92-6108-4A45-B5C5-779E70949DBF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1E767-CFD7-41A9-8DAD-38ACABE9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C74CB-079D-4663-8EC9-E1819863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F0BF-3DFA-4625-A616-93B07A2EBE9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1721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6ECED37-35C7-4ED1-BF2E-C438B52E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4468-48AB-474F-AB0C-469704734603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FB2DA77-090C-4D19-A641-C3BD7A3C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C0D717B-DCC6-4ECA-B8B6-6B0625CB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F49D-798D-4ADD-9AB3-5C7B23B73A2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9023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6EECF17-DA4D-E0CC-99AB-9F5FE9AE0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70B91BFD-1043-085F-C78B-C75A8A17F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03138D4-16F2-3AAF-4C07-247E7E43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9409EA0-79F1-793C-FCF9-2DCF63C2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C1377E97-E072-DB1A-08C5-1F7F623E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471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33DD6ED-F3B3-B651-FA4C-E3F185B9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C71CBA0-5D50-5284-1975-7DB4FC9C6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5BA70A4-4344-A819-4DE6-3D598DF2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4FB6A885-F6DC-0F38-FBA9-BCEF05E1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60A42F8-3CB3-D878-8EE3-C875E36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36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81DA067-D3B7-692C-EB37-D2269C55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364A28D-5C51-9991-DAB9-DDE14E4D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37A7041B-62D7-48B8-56F8-EF5D258A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04CFD779-9267-1AA2-4174-9883AB61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8AC9829-6919-A0DB-65C1-2979072E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23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81475CC-CA28-85A6-7967-514F31B7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8DDF9CA-8719-9639-9492-4D2E07C54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C23D252C-0ED1-9E0F-E184-652EBC701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7BA0D060-4154-6CBC-2A11-E2E0DBCB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0E3CC82E-1810-272A-2A62-8B87CB3F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7EF76FFD-FBDC-CBD6-2988-8028A97E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989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EEC548B-8309-FBF2-41A7-A1A54A90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8DE33C43-0C4F-AACA-8B48-62C749DC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9174D189-6088-0993-20AB-362EA6581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686DAFA3-D9A6-8A73-A147-794D67A65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39BA806F-65D2-88F2-07F5-B1241F348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2FA93988-4CE3-8CA9-DEA0-25AF1398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1F51BF77-377E-B411-DDA6-3FA38C0E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5CBA7EAE-B446-FCBD-CAA6-64C0948C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92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26B93CF-CFDC-038B-6A9D-A0F2C87D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5841033-DF85-B62B-52F0-C63EE6A0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15119F8-C58A-CBC2-9306-25B05F5A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AF864AFC-04F6-3D35-4F45-A43E3C5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91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74-D2B6-412B-BBC6-E9DC759E18C2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0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72F66A62-11E0-66AF-99C1-6924497A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378B4D46-7394-F3D9-6446-42AAB80F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CA7637C9-46CB-933D-405C-B3FE7305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25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0A5F094-5ABC-BF90-7D5E-4A3A5EA5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481C5C0-845D-E96E-49EA-45CE777E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37532942-E4F8-3268-BF24-91D385ADD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0C3AEC8E-0ACA-58D3-4FEE-C8D901AF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0E726CE-FF14-56D8-8B40-A9FC3A85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F14403-D645-D729-9C45-F4E2FBB3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69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10CFA0A-C09F-157F-3E75-E1C408B0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A66B82E3-6B72-FD0A-819A-75CE2EA5C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A921B490-B68B-7813-9BDE-79DBEA026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14F094EF-3CCB-ED3A-577B-D36116AA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963AF2A7-47D1-559E-DE90-B6B38F29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500F3BCE-0074-7D1B-80E0-BC5E6EBF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690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1AFD999-C668-4E22-3D94-59B3A829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0406ABAE-F7A9-CD96-712C-C3D1B4D35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7EF1401-74D3-D744-CF47-0F795B55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75AD3FB-917F-835F-0C61-88972CD3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E641B6F-BC7A-24BD-540E-20E9459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775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4EA1F39B-9918-D318-9B32-966F844D4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20D9D45B-7E12-78AD-3586-C8A964D5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7DC768E-0C76-1A05-0FDD-C4CE8AFF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CE1E434-A1AA-7D62-7826-A6185459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25A0ABFE-2C52-B53C-6522-FEDAC8AB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00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5004-E930-471D-9864-F715926BDE2F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6BC9-574A-4693-8F0D-41D01476512C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227-858D-4AC2-91FE-AF4132C25220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A93-7DBA-4396-BE21-224FC82766E6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881D-B48D-4E10-B7BE-194261B125B4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220-7D65-4ABD-8A72-3BDDD2A6172C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149A-9B87-4275-9C9C-6C5C495405DB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86EBDC43-0B25-4BF4-B124-B6AED658EB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BF148A87-0D5C-4D1D-BB76-947BCCA69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3E1C1-D514-443E-B00A-99E3D209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28F26-271E-4B69-95F4-A3058CE46A0F}" type="datetime1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275889-D6B4-41BA-BA04-3D79FBA6D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8A05F9-39D1-42C1-9257-90C51CB0E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5833B4-6677-4B4D-BC27-E511202B7BE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>
            <a:extLst>
              <a:ext uri="{FF2B5EF4-FFF2-40B4-BE49-F238E27FC236}">
                <a16:creationId xmlns:a16="http://schemas.microsoft.com/office/drawing/2014/main" xmlns="" id="{611530F3-348E-4803-9367-042E20A851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17" y="44451"/>
            <a:ext cx="2133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>
            <a:extLst>
              <a:ext uri="{FF2B5EF4-FFF2-40B4-BE49-F238E27FC236}">
                <a16:creationId xmlns:a16="http://schemas.microsoft.com/office/drawing/2014/main" xmlns="" id="{E25A9E48-C92E-4A97-A608-0349ACFB2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4" y="274638"/>
            <a:ext cx="15451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7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4C8D885A-C514-2F49-FCDE-5D571541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50B61932-1B87-E615-8D34-69A069DCF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C1114ED0-7EE4-59AF-7A73-FABC4E71B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26D8B-FA97-47A5-9E60-EE3793475C56}" type="datetimeFigureOut">
              <a:rPr lang="nb-NO" smtClean="0"/>
              <a:t>25.05.2025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23D8C6E-1D9C-8151-E1D4-6CA803FB8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5AA2562-EB2D-2EFB-2054-8A8F59096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136AD-5031-44F1-B3AA-FF398B2B40C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2C764A21-866A-27D2-566F-A2CC9FF17D4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4993450" y="6642100"/>
            <a:ext cx="22336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TJENSTLIG iht. Sikkerhetsdirektivet pkt. 4.2</a:t>
            </a:r>
          </a:p>
        </p:txBody>
      </p:sp>
    </p:spTree>
    <p:extLst>
      <p:ext uri="{BB962C8B-B14F-4D97-AF65-F5344CB8AC3E}">
        <p14:creationId xmlns:p14="http://schemas.microsoft.com/office/powerpoint/2010/main" val="2381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A_JTAC_in_Boldak_140516-M-SG166-038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defencejournal.org.uk/british-and-german-jtacs-work-together-on-exercise-furious-wolf/" TargetMode="External"/><Relationship Id="rId2" Type="http://schemas.openxmlformats.org/officeDocument/2006/relationships/image" Target="../media/image15.0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www.flickr.com/photos/nyng/16661849760" TargetMode="External"/><Relationship Id="rId15" Type="http://schemas.openxmlformats.org/officeDocument/2006/relationships/hyperlink" Target="https://www.free-country-flags.com/country.php?name=Slovenia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jpg"/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12" Type="http://schemas.openxmlformats.org/officeDocument/2006/relationships/hyperlink" Target="https://fr.wikipedia.org/wiki/Drapeau_de_l'Italie" TargetMode="External"/><Relationship Id="rId2" Type="http://schemas.openxmlformats.org/officeDocument/2006/relationships/image" Target="../media/image21.emf"/><Relationship Id="rId16" Type="http://schemas.openxmlformats.org/officeDocument/2006/relationships/hyperlink" Target="https://commons.wikimedia.org/wiki/File:National_Flag_of_Polan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29.png"/><Relationship Id="rId10" Type="http://schemas.openxmlformats.org/officeDocument/2006/relationships/hyperlink" Target="https://en.wikipedia.org/wiki/Flag_of_Germany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hyperlink" Target="https://www.goodfreephotos.com/sweden/other-sweden/the-flag-of-sweden.png.ph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0.jpg"/><Relationship Id="rId7" Type="http://schemas.openxmlformats.org/officeDocument/2006/relationships/hyperlink" Target="https://commons.wikimedia.org/wiki/File:21st_STS_JTACs_CAS_training_mission_at_Nevada_Test_and_Training_Range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hyperlink" Target="https://www.pinterest.fr/pin/61213777432854320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Organizzazione_del_Trattato_dell'Atlantico_del_Nord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www.flickr.com/photos/nyng/16661849760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21st_STS_JTACs_CAS_training_mission_at_Nevada_Test_and_Training_Range.jpg" TargetMode="External"/><Relationship Id="rId3" Type="http://schemas.openxmlformats.org/officeDocument/2006/relationships/image" Target="../media/image11.svg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32E95-E1F0-4DE4-822F-62759885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69477"/>
            <a:ext cx="9144000" cy="18862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BILC JTAC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Working Group (WG)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B639F0-979A-48D6-9C7F-DF084AB8B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197" y="4247175"/>
            <a:ext cx="9144000" cy="1399709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052840-7151-4A53-BD02-A032EACA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244" y="398156"/>
            <a:ext cx="1737511" cy="1292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1F13B-8FAF-446B-9073-699762C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24D85-9205-4DB2-846A-DD143CCC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507274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PLTCE identified a training gap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at the NATO Education Training Evaluation and Exercises (ETEE) Annual Discipline Conference in March.  JTACs need a tailored language course to develop and practice unique language tasks, not covered in general proficiency courses.  This gap falls under the functional area- Language Standards, ESP/military occupational language. 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Status: The SG is collecting ideas for 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a JTAC-specific language course.  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9DCB8-6662-4058-8208-EBAD9A6C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18B19-86B7-46D5-B774-DC6AA45CD175}" type="slidenum">
              <a:rPr kumimoji="0" lang="en-US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t-L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358808-5BE3-4D66-9503-5E57CEABA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48282" y="4314906"/>
            <a:ext cx="3287814" cy="2041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1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ABF30-EF4E-4FDE-8DFD-10719F9F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184696"/>
            <a:ext cx="10515600" cy="153552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BILC Considered Two Options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70BE4-394C-4D10-87B2-BC3D366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63" y="1453662"/>
            <a:ext cx="6679254" cy="492379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BILC JTAC WG is currently consulting with JTAC SMEs to develop integrated skills performance test tasks, considering the ICAO scale for rating purposes</a:t>
            </a:r>
            <a:r>
              <a:rPr lang="en-US" sz="2000" dirty="0">
                <a:solidFill>
                  <a:prstClr val="black"/>
                </a:solidFill>
              </a:rPr>
              <a:t>		     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At the May 2024 BILC Conference, a Study Group recommended</a:t>
            </a:r>
          </a:p>
          <a:p>
            <a:pPr lvl="1"/>
            <a:r>
              <a:rPr lang="en-US" sz="1800" dirty="0"/>
              <a:t>Consulting with SMEs to develop a JTAC-specific language course based on authentic target language use contexts</a:t>
            </a:r>
          </a:p>
          <a:p>
            <a:pPr lvl="1"/>
            <a:r>
              <a:rPr lang="en-US" sz="1800" dirty="0"/>
              <a:t>An exit test,  considering both ICAO and STANAG 6001 scales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A29B24-F115-4DC0-AA4F-601A6196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084" y="184696"/>
            <a:ext cx="1543833" cy="1144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FD0FD-C52B-47D5-A2C0-307496250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9908" r="19984"/>
          <a:stretch/>
        </p:blipFill>
        <p:spPr>
          <a:xfrm>
            <a:off x="838200" y="1646703"/>
            <a:ext cx="3891668" cy="45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0CE0F9-939D-40E0-9DD3-5952F242238F}"/>
              </a:ext>
            </a:extLst>
          </p:cNvPr>
          <p:cNvSpPr txBox="1"/>
          <p:nvPr/>
        </p:nvSpPr>
        <p:spPr>
          <a:xfrm>
            <a:off x="720970" y="6347928"/>
            <a:ext cx="464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www.flickr.com/photos/nyng/16661849760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C4BAC2-BD39-4798-9C49-5BBA58D5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B165F77D-061A-4F9B-B481-BD730A5D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8977" y="5363857"/>
            <a:ext cx="868136" cy="580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A0B4D2DD-466F-4A3B-B9DA-7FF59B44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4775" y="5375279"/>
            <a:ext cx="982067" cy="56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DE3D4AF0-9DC7-458A-B151-C87EB038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69702" y="5353626"/>
            <a:ext cx="840062" cy="590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0C382CC9-3A85-474A-BA82-DF7FC373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9431" y="5404654"/>
            <a:ext cx="898872" cy="53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78853689-1F5B-4DD8-8196-9EEAD561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32353" y="5389543"/>
            <a:ext cx="868136" cy="554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5470DF-B52F-4891-BAF9-06E56DA066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7124" y="2877051"/>
            <a:ext cx="858905" cy="540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79C2B87-E871-43AF-814E-0B9AA3EBA69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036" b="2442"/>
          <a:stretch/>
        </p:blipFill>
        <p:spPr>
          <a:xfrm>
            <a:off x="7018867" y="2877818"/>
            <a:ext cx="823323" cy="539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90D130-8768-4DA9-B6B1-76017EA487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8508591" y="2877051"/>
            <a:ext cx="905712" cy="540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C6480530-64DC-41D2-85E7-DA3DBB57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6693" y="2877051"/>
            <a:ext cx="823323" cy="540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432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A83-41A3-E109-F5A8-2DD2941E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JTAC Language Assessment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WG Meeting, 6-9 May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03916E-647C-A93B-58E2-6AA5AF87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Eleven language experts from nine nations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Team of Subject Matter Ex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(SME)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NATO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Close Air Support (CAS)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Capabilities Section (CS),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Ramstein Air Base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ECD168-0C87-B24A-C28D-E78CB13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9ACF56-650B-8C86-7184-AB4E68EE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90" y="2387562"/>
            <a:ext cx="912027" cy="573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1A870E7-D55D-8A8A-8626-EB2FDAB7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00" y="2392381"/>
            <a:ext cx="982067" cy="56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9937FB85-95FB-20FB-B82B-7C4330C7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208" y="2387562"/>
            <a:ext cx="955821" cy="5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FD3EA56-2ADE-A17E-46B9-2D127C53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032" y="2380959"/>
            <a:ext cx="868136" cy="580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FDCD01-5F8E-7A1B-8EA8-B08889FE5E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36" b="2442"/>
          <a:stretch/>
        </p:blipFill>
        <p:spPr>
          <a:xfrm>
            <a:off x="7905191" y="2380959"/>
            <a:ext cx="885560" cy="580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xmlns="" id="{A3096EE1-9D4A-FB9C-5F79-2E8D416C0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8" y="3307740"/>
            <a:ext cx="3494662" cy="2523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429DCF-95D8-6CA7-5758-1612E13FAF7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100" y="365124"/>
            <a:ext cx="1281999" cy="12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 flag of germany with red yellow and black stripes&#10;&#10;AI-generated content may be incorrect.">
            <a:extLst>
              <a:ext uri="{FF2B5EF4-FFF2-40B4-BE49-F238E27FC236}">
                <a16:creationId xmlns:a16="http://schemas.microsoft.com/office/drawing/2014/main" xmlns="" id="{3F100B72-CA99-D5EB-0BB4-57BB264480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077118" y="2380959"/>
            <a:ext cx="967513" cy="580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flag of italy with red white and green stripes&#10;&#10;AI-generated content may be incorrect.">
            <a:extLst>
              <a:ext uri="{FF2B5EF4-FFF2-40B4-BE49-F238E27FC236}">
                <a16:creationId xmlns:a16="http://schemas.microsoft.com/office/drawing/2014/main" xmlns="" id="{8A04B35D-1BCC-48E3-882A-4947C728A0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5568104" y="2387562"/>
            <a:ext cx="858905" cy="573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blue and yellow flag with a yellow cross&#10;&#10;AI-generated content may be incorrect.">
            <a:extLst>
              <a:ext uri="{FF2B5EF4-FFF2-40B4-BE49-F238E27FC236}">
                <a16:creationId xmlns:a16="http://schemas.microsoft.com/office/drawing/2014/main" xmlns="" id="{3B0E966F-3C44-283E-C5E7-649246B402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 b="18325"/>
          <a:stretch/>
        </p:blipFill>
        <p:spPr>
          <a:xfrm>
            <a:off x="10283901" y="2342444"/>
            <a:ext cx="945344" cy="619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DF4304B-B814-4B29-BFD7-7CE8C93B17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9033537" y="2380960"/>
            <a:ext cx="945343" cy="580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84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1BDD514-0D45-40C6-4624-7ABA5BF16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4BFCCA4-109C-4B21-816E-144FE75C3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A5727-7665-F502-3FB8-E9DBEEBE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Goal  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xmlns="" id="{0059B5C0-FEC8-4370-AF45-02E3AEF6F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CD14A-BC9B-B776-9422-2EDF62DC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/>
          </a:bodyPr>
          <a:lstStyle/>
          <a:p>
            <a:pPr marL="0" marR="0">
              <a:spcAft>
                <a:spcPts val="300"/>
              </a:spcAft>
              <a:buNone/>
            </a:pP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determine the way ahead for JTAC-specific language assessment and/or training consistent with the NATO Close Air Support (CAS) Capabilities Section (CS) guidance that it be </a:t>
            </a:r>
            <a:r>
              <a:rPr lang="en-US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one solution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can be applied across the nations</a:t>
            </a:r>
            <a:r>
              <a:rPr lang="en-U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US" sz="15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Aft>
                <a:spcPts val="300"/>
              </a:spcAft>
              <a:buNone/>
            </a:pP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Aft>
                <a:spcPts val="300"/>
              </a:spcAft>
              <a:buNone/>
            </a:pP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500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A14E2B7B-D003-E899-D824-A9BF70CB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35" r="7837" b="1"/>
          <a:stretch>
            <a:fillRect/>
          </a:stretch>
        </p:blipFill>
        <p:spPr>
          <a:xfrm>
            <a:off x="8262156" y="164592"/>
            <a:ext cx="3757079" cy="264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527FE7-967E-2B73-45B2-AADF767FB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372"/>
          <a:stretch>
            <a:fillRect/>
          </a:stretch>
        </p:blipFill>
        <p:spPr>
          <a:xfrm>
            <a:off x="4992624" y="4029530"/>
            <a:ext cx="3099816" cy="1930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C78573-BC2D-0D59-879A-F5A9A83D5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88" y="3174679"/>
            <a:ext cx="3785616" cy="28159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F481A7-A653-3168-9EEA-96DFE42B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F6AC684-7A0D-B059-64FE-A414110CF667}"/>
              </a:ext>
            </a:extLst>
          </p:cNvPr>
          <p:cNvGrpSpPr/>
          <p:nvPr/>
        </p:nvGrpSpPr>
        <p:grpSpPr>
          <a:xfrm>
            <a:off x="4992624" y="659371"/>
            <a:ext cx="3099816" cy="2466874"/>
            <a:chOff x="9165102" y="4842864"/>
            <a:chExt cx="1950720" cy="16677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C8D264A-E766-DCB0-A6EB-A1AC5CCA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165102" y="4842864"/>
              <a:ext cx="195072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E0C479-915A-DA82-B2A7-155BE30C4544}"/>
                </a:ext>
              </a:extLst>
            </p:cNvPr>
            <p:cNvSpPr txBox="1"/>
            <p:nvPr/>
          </p:nvSpPr>
          <p:spPr>
            <a:xfrm>
              <a:off x="9165102" y="6141312"/>
              <a:ext cx="195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spcAft>
                  <a:spcPts val="600"/>
                </a:spcAft>
                <a:defRPr/>
              </a:pPr>
              <a:r>
                <a:rPr lang="en-US" sz="900" kern="0">
                  <a:solidFill>
                    <a:prstClr val="black"/>
                  </a:solidFill>
                  <a:latin typeface="+mn-lt"/>
                  <a:ea typeface="+mn-ea"/>
                  <a:cs typeface="+mn-cs"/>
                  <a:hlinkClick r:id="rId7" tooltip="https://commons.wikimedia.org/wiki/File:21st_STS_JTACs_CAS_training_mission_at_Nevada_Test_and_Training_Range.jpg"/>
                </a:rPr>
                <a:t>This Photo</a:t>
              </a:r>
              <a:r>
                <a:rPr lang="en-US" sz="900" kern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 by Unknown Author is licensed under </a:t>
              </a:r>
              <a:r>
                <a:rPr lang="en-US" sz="900" kern="0">
                  <a:solidFill>
                    <a:prstClr val="black"/>
                  </a:solidFill>
                  <a:latin typeface="+mn-lt"/>
                  <a:ea typeface="+mn-ea"/>
                  <a:cs typeface="+mn-cs"/>
                  <a:hlinkClick r:id="rId8" tooltip="https://creativecommons.org/licenses/by-sa/3.0/"/>
                </a:rPr>
                <a:t>CC BY-SA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62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6804CCDD-88C7-4B43-A381-F2D8DAF62B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E9236-63C9-0FB2-026D-9A728CB5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10" name="Picture 9" descr="A group of people in a meeting&#10;&#10;AI-generated content may be incorrect.">
            <a:extLst>
              <a:ext uri="{FF2B5EF4-FFF2-40B4-BE49-F238E27FC236}">
                <a16:creationId xmlns:a16="http://schemas.microsoft.com/office/drawing/2014/main" xmlns="" id="{0CB8DAB9-B781-9A02-1405-2FD484BE3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9915" b="-3"/>
          <a:stretch>
            <a:fillRect/>
          </a:stretch>
        </p:blipFill>
        <p:spPr>
          <a:xfrm>
            <a:off x="8358724" y="383590"/>
            <a:ext cx="2480726" cy="2191596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9" name="sketch line">
            <a:extLst>
              <a:ext uri="{FF2B5EF4-FFF2-40B4-BE49-F238E27FC236}">
                <a16:creationId xmlns:a16="http://schemas.microsoft.com/office/drawing/2014/main" xmlns="" id="{BBECEAC1-4BBC-4815-B44E-D9B231A3F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40B3D-59E0-DECC-7B9D-5B1138B0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US" sz="2200" dirty="0"/>
              <a:t>National presentations by language experts</a:t>
            </a:r>
          </a:p>
          <a:p>
            <a:r>
              <a:rPr lang="en-US" sz="2200" dirty="0"/>
              <a:t>International Civil Aviation Organization (ICAO) Language Proficiency Rating (LPR) scale and testing practices</a:t>
            </a:r>
          </a:p>
          <a:p>
            <a:r>
              <a:rPr lang="en-US" sz="2200" dirty="0"/>
              <a:t>Briefings by NATO CAS CS SMEs</a:t>
            </a:r>
          </a:p>
          <a:p>
            <a:r>
              <a:rPr lang="en-US" sz="2200" dirty="0"/>
              <a:t>Discussions </a:t>
            </a:r>
          </a:p>
          <a:p>
            <a:r>
              <a:rPr lang="en-US" sz="2200" dirty="0"/>
              <a:t>Plan the Way Ahead </a:t>
            </a:r>
          </a:p>
          <a:p>
            <a:endParaRPr lang="en-US" sz="2200" dirty="0"/>
          </a:p>
        </p:txBody>
      </p:sp>
      <p:pic>
        <p:nvPicPr>
          <p:cNvPr id="12" name="Picture 11" descr="A person giving a presentation to a group of people&#10;&#10;AI-generated content may be incorrect.">
            <a:extLst>
              <a:ext uri="{FF2B5EF4-FFF2-40B4-BE49-F238E27FC236}">
                <a16:creationId xmlns:a16="http://schemas.microsoft.com/office/drawing/2014/main" xmlns="" id="{19AB8F9E-2119-5121-393D-999DEFDC1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14"/>
          <a:stretch>
            <a:fillRect/>
          </a:stretch>
        </p:blipFill>
        <p:spPr>
          <a:xfrm>
            <a:off x="6358130" y="2890182"/>
            <a:ext cx="5284851" cy="3771898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ADE101-4B7A-F027-9495-A91CB4D9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A20D-1802-4FBA-B15D-5904838A29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6B2F64-4383-E7F7-5481-67910FFCB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46" y="186924"/>
            <a:ext cx="173751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4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6C34D2E-1FB2-8D24-5CAA-BC6D4CE40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8BC803E-13F3-4DAB-B17C-BEB007616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DDE571-E57F-4AB5-83C7-30EB5DDCC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D5B22-9C98-F25A-0CD5-03C3916F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F2D98-5FA8-0B47-E044-2B5340F8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530188"/>
            <a:ext cx="3968365" cy="372419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JTACs have the only standardized Air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Integration/Joint Fires qualifications in NATO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Certification of a JTAC’s operational language skills is not a national responsibility but instead falls under the NATO CAS CS umbrella.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26E2CA-6C83-2E64-4BDE-7698E7651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/>
          <a:stretch>
            <a:fillRect/>
          </a:stretch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34C010-3F6B-BC76-BF49-8D3D28DC86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548" r="-2" b="7386"/>
          <a:stretch>
            <a:fillRect/>
          </a:stretch>
        </p:blipFill>
        <p:spPr>
          <a:xfrm>
            <a:off x="7086602" y="4273104"/>
            <a:ext cx="5105397" cy="2584895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549B7F-06E5-F91F-0FC1-EB92FED8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A20D-1802-4FBA-B15D-5904838A2929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1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0830C62-A0AB-541D-3664-F810FCDF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896B6-A5F7-D388-8B5F-99E40A9D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Agreed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74C867-D3DA-E95D-3B7A-2A9B8717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61" r="-2" b="-2"/>
          <a:stretch>
            <a:fillRect/>
          </a:stretch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xmlns="" id="{23863268-418B-11D1-3079-8BF8BAA6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0" r="12600" b="1"/>
          <a:stretch>
            <a:fillRect/>
          </a:stretch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solidFill>
            <a:srgbClr val="FCE392">
              <a:alpha val="9804"/>
            </a:srgbClr>
          </a:solidFill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xmlns="" id="{63C1A86C-B1A8-4AEC-B001-595C91716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3A1CA-2762-EFA2-84E7-6F209797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932947"/>
            <a:ext cx="6903721" cy="1788528"/>
          </a:xfrm>
        </p:spPr>
        <p:txBody>
          <a:bodyPr anchor="ctr">
            <a:normAutofit fontScale="25000" lnSpcReduction="20000"/>
          </a:bodyPr>
          <a:lstStyle/>
          <a:p>
            <a:pPr marL="457200" lvl="1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4200" b="1" dirty="0"/>
          </a:p>
          <a:p>
            <a:pPr marL="0" indent="0">
              <a:buNone/>
            </a:pPr>
            <a:r>
              <a:rPr lang="en-US" sz="7600" b="1"/>
              <a:t>The JTAC </a:t>
            </a:r>
            <a:r>
              <a:rPr lang="en-US" sz="7600" b="1" dirty="0"/>
              <a:t>language assessment will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 serve as a </a:t>
            </a:r>
            <a:r>
              <a:rPr lang="en-US" sz="7200" b="1" dirty="0"/>
              <a:t>screening tool </a:t>
            </a:r>
            <a:r>
              <a:rPr lang="en-US" sz="7200" dirty="0"/>
              <a:t>to </a:t>
            </a:r>
            <a:r>
              <a:rPr lang="en-US" sz="7200" b="1" dirty="0"/>
              <a:t>determine language readiness </a:t>
            </a:r>
            <a:r>
              <a:rPr lang="en-US" sz="7200" dirty="0"/>
              <a:t>for JTAC 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be the </a:t>
            </a:r>
            <a:r>
              <a:rPr lang="en-US" sz="7200" b="1" dirty="0"/>
              <a:t>one </a:t>
            </a:r>
            <a:r>
              <a:rPr lang="en-US" sz="7200" dirty="0"/>
              <a:t>solution for all nations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follow an ICAO-inspired approach to the test design and rating practices.</a:t>
            </a:r>
          </a:p>
          <a:p>
            <a:endParaRPr lang="en-US" sz="72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64FEB7-2DF8-B254-AC37-1A2AA7BB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A20D-1802-4FBA-B15D-5904838A292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4142F2-5333-A906-6A07-81235EED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Next Steps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blue and black flag with white text&#10;&#10;AI-generated content may be incorrect.">
            <a:extLst>
              <a:ext uri="{FF2B5EF4-FFF2-40B4-BE49-F238E27FC236}">
                <a16:creationId xmlns:a16="http://schemas.microsoft.com/office/drawing/2014/main" xmlns="" id="{9336F061-3E0A-3AA4-3E72-1C4DD3409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3182" y="2149783"/>
            <a:ext cx="4777381" cy="238869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4798853E-60F5-79D8-51B6-9FE715A0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BILC will provide NATO CAS CS with a briefing on the JTAC language assessment project for the Air Operations (AO) WG meeting in September</a:t>
            </a:r>
          </a:p>
          <a:p>
            <a:r>
              <a:rPr lang="en-US" dirty="0"/>
              <a:t>Project manager: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B903FC-B160-10CF-A00E-A786DB4B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A20D-1802-4FBA-B15D-5904838A2929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3CFFF3-F955-B6DD-69EE-93101B0D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295" y="4525648"/>
            <a:ext cx="858905" cy="540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271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ABF30-EF4E-4FDE-8DFD-10719F9F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39465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 is BILC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70BE4-394C-4D10-87B2-BC3D366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63" y="2075016"/>
            <a:ext cx="6679254" cy="4302443"/>
          </a:xfrm>
        </p:spPr>
        <p:txBody>
          <a:bodyPr>
            <a:normAutofit/>
          </a:bodyPr>
          <a:lstStyle/>
          <a:p>
            <a:r>
              <a:rPr lang="en-US" dirty="0"/>
              <a:t>JTACs have a language requirement per US Memorandum of Agreement (MOA) </a:t>
            </a:r>
          </a:p>
          <a:p>
            <a:pPr lvl="1"/>
            <a:r>
              <a:rPr lang="en-US" dirty="0"/>
              <a:t>STANAG 6001 SLP 3332  </a:t>
            </a:r>
          </a:p>
          <a:p>
            <a:pPr lvl="1"/>
            <a:endParaRPr lang="en-US" dirty="0"/>
          </a:p>
          <a:p>
            <a:r>
              <a:rPr lang="en-US" dirty="0"/>
              <a:t>BILC responded to a request from JTAC  stakeholders to </a:t>
            </a:r>
          </a:p>
          <a:p>
            <a:pPr lvl="1"/>
            <a:r>
              <a:rPr lang="en-US" dirty="0"/>
              <a:t>Analyze the unique JTAC language tasks</a:t>
            </a:r>
          </a:p>
          <a:p>
            <a:pPr lvl="1"/>
            <a:r>
              <a:rPr lang="en-US" dirty="0"/>
              <a:t>Consider a “more focused test” taking the JTAC environment into account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A29B24-F115-4DC0-AA4F-601A6196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139" y="354239"/>
            <a:ext cx="1743607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FD0FD-C52B-47D5-A2C0-307496250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9908" r="19984"/>
          <a:stretch/>
        </p:blipFill>
        <p:spPr>
          <a:xfrm>
            <a:off x="838200" y="1646703"/>
            <a:ext cx="3891668" cy="45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0CE0F9-939D-40E0-9DD3-5952F242238F}"/>
              </a:ext>
            </a:extLst>
          </p:cNvPr>
          <p:cNvSpPr txBox="1"/>
          <p:nvPr/>
        </p:nvSpPr>
        <p:spPr>
          <a:xfrm>
            <a:off x="720970" y="6347928"/>
            <a:ext cx="464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flickr.com/photos/nyng/1666184976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C4BAC2-BD39-4798-9C49-5BBA58D5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32E95-E1F0-4DE4-822F-62759885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 Black" panose="020B0A04020102020204" pitchFamily="34" charset="0"/>
              </a:rPr>
              <a:t>Study Highlights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BDBD64-8735-439B-9171-DF19AB860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/>
              <a:t>WG members: </a:t>
            </a:r>
          </a:p>
          <a:p>
            <a:r>
              <a:rPr lang="en-US" sz="1900"/>
              <a:t>Consulted with JTAC SMEs in Denmark, Norway and Slovenia</a:t>
            </a:r>
          </a:p>
          <a:p>
            <a:r>
              <a:rPr lang="en-US" sz="1900"/>
              <a:t>Observed a CAS exercise in Denmark, certification training in Norway, and JTAC classroom and simulation training in Slovenia</a:t>
            </a:r>
          </a:p>
          <a:p>
            <a:r>
              <a:rPr lang="en-US" sz="1900"/>
              <a:t>Observed the Adriatic Strike Exercise with 26 participating nations and conducted semi-structured interviews</a:t>
            </a:r>
          </a:p>
          <a:p>
            <a:r>
              <a:rPr lang="en-US" sz="1900"/>
              <a:t>Sent survey on critical JTAC language tasks and unique Target Language Use (TLU)  factors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/>
              <a:t>     246 responses from JTACs, JTAC evaluators, and</a:t>
            </a:r>
          </a:p>
          <a:p>
            <a:pPr marL="0" indent="0">
              <a:buNone/>
            </a:pPr>
            <a:r>
              <a:rPr lang="en-US" sz="1900"/>
              <a:t>              JTAC program  managers</a:t>
            </a:r>
          </a:p>
          <a:p>
            <a:r>
              <a:rPr lang="en-US" sz="1900" b="1"/>
              <a:t>The study was published May 2023.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92978E-AFBF-49D3-95FC-9A8C7FF67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0" r="9644" b="-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1F13B-8FAF-446B-9073-699762C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2DCA20D-1802-4FBA-B15D-5904838A292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052840-7151-4A53-BD02-A032EACA5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191" y="72989"/>
            <a:ext cx="173751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B81FE44-813D-D1CE-A4C4-FFC94EC0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nb-NO" sz="3700" b="1" dirty="0">
                <a:solidFill>
                  <a:srgbClr val="FFFFFF"/>
                </a:solidFill>
              </a:rPr>
              <a:t>Main takeaway:</a:t>
            </a:r>
            <a:r>
              <a:rPr lang="nb-NO" sz="3700" dirty="0">
                <a:solidFill>
                  <a:srgbClr val="FFFFFF"/>
                </a:solidFill>
              </a:rPr>
              <a:t/>
            </a:r>
            <a:br>
              <a:rPr lang="nb-NO" sz="3700" dirty="0">
                <a:solidFill>
                  <a:srgbClr val="FFFFFF"/>
                </a:solidFill>
              </a:rPr>
            </a:br>
            <a:r>
              <a:rPr lang="nb-NO" sz="3700" dirty="0">
                <a:solidFill>
                  <a:srgbClr val="FFFFFF"/>
                </a:solidFill>
              </a:rPr>
              <a:t>Close to total agreement from both NS/NNS on these statements: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FD61B53-113E-0DF7-8106-7FEDEA35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nb-NO" sz="1000" dirty="0"/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take notes in English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  <a:endParaRPr lang="en-US" sz="1400" dirty="0">
              <a:latin typeface="Roboto" panose="02000000000000000000" pitchFamily="2" charset="0"/>
            </a:endParaRP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have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clear pronunciation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describe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terrain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features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,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buildings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 and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structures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  <a:endParaRPr lang="en-US" sz="1400" dirty="0">
              <a:latin typeface="Roboto" panose="02000000000000000000" pitchFamily="2" charset="0"/>
            </a:endParaRP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give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directions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 and provide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coordinates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respond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readily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 under time pressure.</a:t>
            </a:r>
            <a:endParaRPr lang="en-US" sz="1400" dirty="0">
              <a:latin typeface="Roboto" panose="02000000000000000000" pitchFamily="2" charset="0"/>
            </a:endParaRP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understand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briefings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comprehend communications from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multiple digital sources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, both visual and audio.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Understanding communications, both face-to-face and on the radio, can be difficult due to different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accents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Understanding radio communications can be difficult due to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interference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If JTACs do not know the proper vocabulary terms, they must be able to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paraphrase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 or find other words to explain what they want to say.</a:t>
            </a:r>
          </a:p>
          <a:p>
            <a:pPr lvl="1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are expected to use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more advanced language 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during the Operational Planning Phase than during the Execution Phase.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should be capable of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asking questions 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when communicating with others during operational planning and other meetings.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read and understand OP ORDS, manuals, and JTAC-related publications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JTACs must be able to </a:t>
            </a:r>
            <a:r>
              <a:rPr lang="en-US" sz="1400" b="1" i="0" dirty="0">
                <a:effectLst/>
                <a:latin typeface="Roboto" panose="02000000000000000000" pitchFamily="2" charset="0"/>
              </a:rPr>
              <a:t>give short briefings 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as part of their tasks</a:t>
            </a:r>
          </a:p>
          <a:p>
            <a:pPr lvl="1"/>
            <a:r>
              <a:rPr lang="en-US" sz="1400" b="0" i="0" dirty="0">
                <a:effectLst/>
                <a:latin typeface="Roboto" panose="02000000000000000000" pitchFamily="2" charset="0"/>
              </a:rPr>
              <a:t>A JTAC-specific English language course would be helpful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1630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21EDCBD-D739-61CA-5BB4-C1BCE649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579316DA-F036-723C-E35B-9B9107FDD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D9CC16FB-3289-9DD4-996A-5B8AEE231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15992DE-2545-1DF6-24C3-1BA0EB44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2"/>
            <a:ext cx="3442335" cy="4461163"/>
          </a:xfrm>
        </p:spPr>
        <p:txBody>
          <a:bodyPr>
            <a:normAutofit/>
          </a:bodyPr>
          <a:lstStyle/>
          <a:p>
            <a:r>
              <a:rPr lang="nb-NO" sz="3700" dirty="0">
                <a:solidFill>
                  <a:srgbClr val="FFFFFF"/>
                </a:solidFill>
              </a:rPr>
              <a:t>Additional comments on JTAC communciations from NS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CAE36527-3110-9FC9-7474-C02707FC5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0809192-E19C-922E-EE49-7ACCA34A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50" y="591344"/>
            <a:ext cx="6000749" cy="5585619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is important to: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speak clearly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standard pronunciation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slow down rate of speech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correct terminology and brevity terms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avoid slang, use plain language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backbrief or check understanding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85817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6473B-C428-4276-8D85-1BF4F8FE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Bureau for International </a:t>
            </a:r>
            <a:b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Language Co-ordination</a:t>
            </a:r>
            <a:b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24D85-9205-4DB2-846A-DD143CCC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7633"/>
            <a:ext cx="10972800" cy="48167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Unique JTAC linguistic tasks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Communicating under pressure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Demonstrating interactional competence in a dynamic multinational environment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Comprehending multimodal communications from digital and human sources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Timely responses with clear pronunciation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9DCB8-6662-4058-8208-EBAD9A6C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18B19-86B7-46D5-B774-DC6AA45CD175}" type="slidenum">
              <a:rPr kumimoji="0" lang="en-US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lt-L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53D91A-FEF8-46E4-B9D7-868C6055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1748"/>
            <a:ext cx="2852927" cy="18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0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6473B-C428-4276-8D85-1BF4F8FE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74638"/>
            <a:ext cx="9956800" cy="1143000"/>
          </a:xfrm>
        </p:spPr>
        <p:txBody>
          <a:bodyPr wrap="square" anchor="ctr">
            <a:norm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B1448C-8EF4-4953-AB5B-15A3165B4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56" r="7227" b="-1"/>
          <a:stretch>
            <a:fillRect/>
          </a:stretch>
        </p:blipFill>
        <p:spPr>
          <a:xfrm>
            <a:off x="711200" y="1721188"/>
            <a:ext cx="5384800" cy="4525963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24D85-9205-4DB2-846A-DD143CCC2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/>
              <a:t>Findings</a:t>
            </a:r>
          </a:p>
          <a:p>
            <a:pPr>
              <a:lnSpc>
                <a:spcPct val="90000"/>
              </a:lnSpc>
            </a:pPr>
            <a:r>
              <a:rPr lang="en-US" sz="2400"/>
              <a:t> There is misalignment between the STANAG 6001 Level 3 General Proficiency test and the actual JTAC language tasks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  <a:p>
            <a:pPr marL="0" indent="0">
              <a:lnSpc>
                <a:spcPct val="90000"/>
              </a:lnSpc>
              <a:buNone/>
            </a:pPr>
            <a:r>
              <a:rPr lang="en-US" sz="2400"/>
              <a:t>The WG recommended </a:t>
            </a:r>
          </a:p>
          <a:p>
            <a:pPr lvl="0">
              <a:lnSpc>
                <a:spcPct val="90000"/>
              </a:lnSpc>
            </a:pPr>
            <a:r>
              <a:rPr lang="en-US" sz="2400"/>
              <a:t>A JTAC-specific language test developed by BILC</a:t>
            </a:r>
          </a:p>
          <a:p>
            <a:pPr lvl="0">
              <a:lnSpc>
                <a:spcPct val="90000"/>
              </a:lnSpc>
            </a:pPr>
            <a:r>
              <a:rPr lang="en-US" sz="2400"/>
              <a:t>An interim STANAG 6001 SLP 2+2+2+2</a:t>
            </a:r>
          </a:p>
          <a:p>
            <a:pPr lvl="0">
              <a:lnSpc>
                <a:spcPct val="90000"/>
              </a:lnSpc>
            </a:pPr>
            <a:r>
              <a:rPr lang="en-US" sz="2400"/>
              <a:t>A JTAC-specific language course</a:t>
            </a:r>
          </a:p>
          <a:p>
            <a:pPr lvl="0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9DCB8-6662-4058-8208-EBAD9A6C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9918B19-86B7-46D5-B774-DC6AA45CD175}" type="slidenum">
              <a:rPr kumimoji="0" lang="en-US" altLang="lt-LT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lt-LT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753402-5E75-BEF5-4F5F-608DE7F67887}"/>
              </a:ext>
            </a:extLst>
          </p:cNvPr>
          <p:cNvSpPr txBox="1"/>
          <p:nvPr/>
        </p:nvSpPr>
        <p:spPr>
          <a:xfrm>
            <a:off x="3284376" y="122863"/>
            <a:ext cx="59715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Bureau for International </a:t>
            </a:r>
            <a:b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</a:b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Language Co-ordination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6473B-C428-4276-8D85-1BF4F8FE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Bureau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for International </a:t>
            </a:r>
            <a:b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Language Co-ordination</a:t>
            </a:r>
            <a:b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24D85-9205-4DB2-846A-DD143CCC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5353"/>
            <a:ext cx="11160370" cy="473355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The WG Recommendations</a:t>
            </a:r>
            <a:r>
              <a:rPr lang="en-US" sz="3600" dirty="0"/>
              <a:t>: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sz="2800" dirty="0"/>
          </a:p>
          <a:p>
            <a:pPr lvl="0"/>
            <a:r>
              <a:rPr lang="en-US" sz="2800" dirty="0"/>
              <a:t>A JTAC-specific language test developed by BILC  </a:t>
            </a:r>
          </a:p>
          <a:p>
            <a:pPr marL="0" lvl="0" indent="0">
              <a:buNone/>
            </a:pPr>
            <a:r>
              <a:rPr lang="en-US" sz="2800" dirty="0"/>
              <a:t>        </a:t>
            </a:r>
          </a:p>
          <a:p>
            <a:pPr lvl="0"/>
            <a:r>
              <a:rPr lang="en-US" sz="2800" dirty="0"/>
              <a:t>An interim STANAG 6001 SLP 2+2+2+2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A JTAC-specific language course                                        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9DCB8-6662-4058-8208-EBAD9A6C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18B19-86B7-46D5-B774-DC6AA45CD175}" type="slidenum">
              <a:rPr kumimoji="0" lang="en-US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lt-L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xmlns="" id="{51CBCECA-C250-47C2-880C-76F9238D4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95007" y="3354377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FC11AC-186B-4E10-9B63-95F9E55D3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5379800"/>
            <a:ext cx="914479" cy="914479"/>
          </a:xfrm>
          <a:prstGeom prst="rect">
            <a:avLst/>
          </a:prstGeom>
        </p:spPr>
      </p:pic>
      <p:pic>
        <p:nvPicPr>
          <p:cNvPr id="11" name="Graphic 10" descr="Nervous face with no fill">
            <a:extLst>
              <a:ext uri="{FF2B5EF4-FFF2-40B4-BE49-F238E27FC236}">
                <a16:creationId xmlns:a16="http://schemas.microsoft.com/office/drawing/2014/main" xmlns="" id="{04D52A5C-DA6C-4DB0-816A-BE0FB4C38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37600" y="433092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B6EFE3-C16D-42FC-B0B1-DFFFE84E956C}"/>
              </a:ext>
            </a:extLst>
          </p:cNvPr>
          <p:cNvSpPr txBox="1"/>
          <p:nvPr/>
        </p:nvSpPr>
        <p:spPr>
          <a:xfrm>
            <a:off x="7496048" y="2782669"/>
            <a:ext cx="532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JTAC Stakeholders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6235DD-E01B-4602-8255-620E0B1C8586}"/>
              </a:ext>
            </a:extLst>
          </p:cNvPr>
          <p:cNvGrpSpPr/>
          <p:nvPr/>
        </p:nvGrpSpPr>
        <p:grpSpPr>
          <a:xfrm>
            <a:off x="609600" y="1735840"/>
            <a:ext cx="2699824" cy="1693160"/>
            <a:chOff x="9165102" y="4842864"/>
            <a:chExt cx="1950720" cy="16677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85C0E15-9C09-47AC-86D5-C8A5E4E3F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9165102" y="4842864"/>
              <a:ext cx="195072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510ACD3-7667-4892-9667-3484D6A3B4F2}"/>
                </a:ext>
              </a:extLst>
            </p:cNvPr>
            <p:cNvSpPr txBox="1"/>
            <p:nvPr/>
          </p:nvSpPr>
          <p:spPr>
            <a:xfrm>
              <a:off x="9165102" y="6141312"/>
              <a:ext cx="195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hlinkClick r:id="rId8" tooltip="https://commons.wikimedia.org/wiki/File:21st_STS_JTACs_CAS_training_mission_at_Nevada_Test_and_Training_Range.jpg"/>
                </a:rPr>
                <a:t>This Photo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by Unknown Author is licensed under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hlinkClick r:id="rId9" tooltip="https://creativecommons.org/licenses/by-sa/3.0/"/>
                </a:rPr>
                <a:t>CC BY-SA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3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24D85-9205-4DB2-846A-DD143CCC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507274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NATO CCS have formally tasked BILC to develop a proposition for a JTAC specific language test based on the ICAO structure. When this proposition is mature it will be promulgated for comment.”</a:t>
            </a:r>
          </a:p>
          <a:p>
            <a:pPr marL="0" lvl="0" indent="0">
              <a:buNone/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628900" lvl="6" indent="0">
              <a:buNone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</a:rPr>
              <a:t>              Status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The WG has been piloting    		      integrated skills performance test 			      tasks, considering the ICAO scale for                       		      rating purposes.  </a:t>
            </a:r>
          </a:p>
          <a:p>
            <a:pPr lvl="6"/>
            <a:endParaRPr lang="en-US" sz="3200" b="1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9DCB8-6662-4058-8208-EBAD9A6C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18B19-86B7-46D5-B774-DC6AA45CD175}" type="slidenum">
              <a:rPr kumimoji="0" lang="en-US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lt-L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2F910A9-56C1-44BA-93D7-2F810E39B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30" y="4012747"/>
            <a:ext cx="3142339" cy="2026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7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905</Words>
  <Application>Microsoft Office PowerPoint</Application>
  <PresentationFormat>Custom</PresentationFormat>
  <Paragraphs>150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8_Office Theme</vt:lpstr>
      <vt:lpstr>Office-tema</vt:lpstr>
      <vt:lpstr>BILC JTAC  Working Group (WG) Update</vt:lpstr>
      <vt:lpstr>How is BILC Involved?</vt:lpstr>
      <vt:lpstr>Study Highlights</vt:lpstr>
      <vt:lpstr>Main takeaway: Close to total agreement from both NS/NNS on these statements:</vt:lpstr>
      <vt:lpstr>Additional comments on JTAC communciations from NS </vt:lpstr>
      <vt:lpstr> Bureau for International  Language Co-ordination </vt:lpstr>
      <vt:lpstr>  </vt:lpstr>
      <vt:lpstr> Bureau for International  Language Co-ordination </vt:lpstr>
      <vt:lpstr>PowerPoint Presentation</vt:lpstr>
      <vt:lpstr>PowerPoint Presentation</vt:lpstr>
      <vt:lpstr>      BILC Considered Two Options  </vt:lpstr>
      <vt:lpstr>JTAC Language Assessment  WG Meeting, 6-9 May 2025 </vt:lpstr>
      <vt:lpstr>Goal  </vt:lpstr>
      <vt:lpstr>Agenda</vt:lpstr>
      <vt:lpstr>Discussion Highlights</vt:lpstr>
      <vt:lpstr>Agreed</vt:lpstr>
      <vt:lpstr>Next Steps</vt:lpstr>
    </vt:vector>
  </TitlesOfParts>
  <Company>GCMC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JTAC WG</dc:title>
  <dc:creator>Garza, Peggy A Ms CIV</dc:creator>
  <cp:lastModifiedBy>Irena Prpić Đurić</cp:lastModifiedBy>
  <cp:revision>181</cp:revision>
  <cp:lastPrinted>2025-05-16T15:13:56Z</cp:lastPrinted>
  <dcterms:created xsi:type="dcterms:W3CDTF">2022-05-11T15:14:33Z</dcterms:created>
  <dcterms:modified xsi:type="dcterms:W3CDTF">2025-05-25T20:52:30Z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6d71ed-e286-42a1-8703-c1fd0ea2549c_Enabled">
    <vt:lpwstr>true</vt:lpwstr>
  </property>
  <property fmtid="{D5CDD505-2E9C-101B-9397-08002B2CF9AE}" pid="3" name="MSIP_Label_536d71ed-e286-42a1-8703-c1fd0ea2549c_SetDate">
    <vt:lpwstr>2022-05-23T14:35:17Z</vt:lpwstr>
  </property>
  <property fmtid="{D5CDD505-2E9C-101B-9397-08002B2CF9AE}" pid="4" name="MSIP_Label_536d71ed-e286-42a1-8703-c1fd0ea2549c_Method">
    <vt:lpwstr>Privileged</vt:lpwstr>
  </property>
  <property fmtid="{D5CDD505-2E9C-101B-9397-08002B2CF9AE}" pid="5" name="MSIP_Label_536d71ed-e286-42a1-8703-c1fd0ea2549c_Name">
    <vt:lpwstr>Ugradert – kan deles fritt</vt:lpwstr>
  </property>
  <property fmtid="{D5CDD505-2E9C-101B-9397-08002B2CF9AE}" pid="6" name="MSIP_Label_536d71ed-e286-42a1-8703-c1fd0ea2549c_SiteId">
    <vt:lpwstr>1e0e6195-b5ec-427a-9cc1-db95904592f9</vt:lpwstr>
  </property>
  <property fmtid="{D5CDD505-2E9C-101B-9397-08002B2CF9AE}" pid="7" name="MSIP_Label_536d71ed-e286-42a1-8703-c1fd0ea2549c_ActionId">
    <vt:lpwstr>ccee72a5-6520-4ca2-84e7-29b23e11269a</vt:lpwstr>
  </property>
  <property fmtid="{D5CDD505-2E9C-101B-9397-08002B2CF9AE}" pid="8" name="MSIP_Label_536d71ed-e286-42a1-8703-c1fd0ea2549c_ContentBits">
    <vt:lpwstr>0</vt:lpwstr>
  </property>
</Properties>
</file>