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2"/>
  </p:sldMasterIdLst>
  <p:notesMasterIdLst>
    <p:notesMasterId r:id="rId11"/>
  </p:notesMasterIdLst>
  <p:handoutMasterIdLst>
    <p:handoutMasterId r:id="rId12"/>
  </p:handoutMasterIdLst>
  <p:sldIdLst>
    <p:sldId id="535" r:id="rId3"/>
    <p:sldId id="542" r:id="rId4"/>
    <p:sldId id="540" r:id="rId5"/>
    <p:sldId id="568" r:id="rId6"/>
    <p:sldId id="556" r:id="rId7"/>
    <p:sldId id="557" r:id="rId8"/>
    <p:sldId id="569" r:id="rId9"/>
    <p:sldId id="558" r:id="rId10"/>
  </p:sldIdLst>
  <p:sldSz cx="9144000" cy="5143500" type="screen16x9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500" b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500" b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500" b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500" b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F9900"/>
    <a:srgbClr val="00CCFF"/>
    <a:srgbClr val="CCFF33"/>
    <a:srgbClr val="006666"/>
    <a:srgbClr val="990000"/>
    <a:srgbClr val="FFFF00"/>
    <a:srgbClr val="FF33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0" autoAdjust="0"/>
    <p:restoredTop sz="81316" autoAdjust="0"/>
  </p:normalViewPr>
  <p:slideViewPr>
    <p:cSldViewPr>
      <p:cViewPr varScale="1">
        <p:scale>
          <a:sx n="77" d="100"/>
          <a:sy n="77" d="100"/>
        </p:scale>
        <p:origin x="884" y="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1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816" y="384"/>
      </p:cViewPr>
      <p:guideLst>
        <p:guide orient="horz" pos="3024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583" cy="48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5" tIns="48332" rIns="96665" bIns="48332" numCol="1" anchor="t" anchorCtr="0" compatLnSpc="1">
            <a:prstTxWarp prst="textNoShape">
              <a:avLst/>
            </a:prstTxWarp>
          </a:bodyPr>
          <a:lstStyle>
            <a:lvl1pPr defTabSz="966774">
              <a:defRPr sz="1200" b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620" y="0"/>
            <a:ext cx="3170583" cy="48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5" tIns="48332" rIns="96665" bIns="48332" numCol="1" anchor="t" anchorCtr="0" compatLnSpc="1">
            <a:prstTxWarp prst="textNoShape">
              <a:avLst/>
            </a:prstTxWarp>
          </a:bodyPr>
          <a:lstStyle>
            <a:lvl1pPr algn="r" defTabSz="966774">
              <a:defRPr sz="1200" b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0816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5" tIns="48332" rIns="96665" bIns="48332" numCol="1" anchor="b" anchorCtr="0" compatLnSpc="1">
            <a:prstTxWarp prst="textNoShape">
              <a:avLst/>
            </a:prstTxWarp>
          </a:bodyPr>
          <a:lstStyle>
            <a:lvl1pPr defTabSz="966774">
              <a:defRPr sz="1200" b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620" y="9120816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5" tIns="48332" rIns="96665" bIns="48332" numCol="1" anchor="b" anchorCtr="0" compatLnSpc="1">
            <a:prstTxWarp prst="textNoShape">
              <a:avLst/>
            </a:prstTxWarp>
          </a:bodyPr>
          <a:lstStyle>
            <a:lvl1pPr algn="r" defTabSz="966774">
              <a:defRPr sz="1200" b="0"/>
            </a:lvl1pPr>
          </a:lstStyle>
          <a:p>
            <a:pPr>
              <a:defRPr/>
            </a:pPr>
            <a:fld id="{5C7BFFE6-B991-4FB6-8AE4-B1B5F6F9B2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94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182179" cy="48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5" tIns="48332" rIns="96665" bIns="48332" numCol="1" anchor="t" anchorCtr="0" compatLnSpc="1">
            <a:prstTxWarp prst="textNoShape">
              <a:avLst/>
            </a:prstTxWarp>
          </a:bodyPr>
          <a:lstStyle>
            <a:lvl1pPr defTabSz="966774">
              <a:defRPr sz="1200" b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61184" y="0"/>
            <a:ext cx="3182179" cy="48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5" tIns="48332" rIns="96665" bIns="48332" numCol="1" anchor="t" anchorCtr="0" compatLnSpc="1">
            <a:prstTxWarp prst="textNoShape">
              <a:avLst/>
            </a:prstTxWarp>
          </a:bodyPr>
          <a:lstStyle>
            <a:lvl1pPr algn="r" defTabSz="966774">
              <a:defRPr sz="1200" b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71488" y="720725"/>
            <a:ext cx="6402387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9005" y="4561228"/>
            <a:ext cx="5385352" cy="432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5" tIns="48332" rIns="96665" bIns="483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120816"/>
            <a:ext cx="3182179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5" tIns="48332" rIns="96665" bIns="48332" numCol="1" anchor="b" anchorCtr="0" compatLnSpc="1">
            <a:prstTxWarp prst="textNoShape">
              <a:avLst/>
            </a:prstTxWarp>
          </a:bodyPr>
          <a:lstStyle>
            <a:lvl1pPr defTabSz="966774">
              <a:defRPr sz="1200" b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61184" y="9120816"/>
            <a:ext cx="3182179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5" tIns="48332" rIns="96665" bIns="48332" numCol="1" anchor="b" anchorCtr="0" compatLnSpc="1">
            <a:prstTxWarp prst="textNoShape">
              <a:avLst/>
            </a:prstTxWarp>
          </a:bodyPr>
          <a:lstStyle>
            <a:lvl1pPr algn="r" defTabSz="966774">
              <a:defRPr sz="1200" b="0"/>
            </a:lvl1pPr>
          </a:lstStyle>
          <a:p>
            <a:pPr>
              <a:defRPr/>
            </a:pPr>
            <a:fld id="{2BF0097F-D481-457F-B85B-E1C57E4CE0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0885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Times New Roman" charset="0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Times New Roman" charset="0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Times New Roman" charset="0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Times New Roman" charset="0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1488" y="720725"/>
            <a:ext cx="6402387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7571" indent="-17757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F0097F-D481-457F-B85B-E1C57E4CE0D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1488" y="720725"/>
            <a:ext cx="6402387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571" indent="-177571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F0097F-D481-457F-B85B-E1C57E4CE0D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563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1488" y="720725"/>
            <a:ext cx="6402387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F0097F-D481-457F-B85B-E1C57E4CE0D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354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1488" y="720725"/>
            <a:ext cx="6402387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155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F0097F-D481-457F-B85B-E1C57E4CE0D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305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1488" y="720725"/>
            <a:ext cx="6402387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F0097F-D481-457F-B85B-E1C57E4CE0D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972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1488" y="720725"/>
            <a:ext cx="6402387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571" indent="-177571" defTabSz="947044">
              <a:buFont typeface="Arial" panose="020B0604020202020204" pitchFamily="34" charset="0"/>
              <a:buChar char="•"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F0097F-D481-457F-B85B-E1C57E4CE0D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941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1488" y="720725"/>
            <a:ext cx="6402387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F0097F-D481-457F-B85B-E1C57E4CE0D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694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1488" y="720725"/>
            <a:ext cx="6402387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F0097F-D481-457F-B85B-E1C57E4CE0D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33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887" indent="0" algn="ctr">
              <a:buNone/>
              <a:defRPr/>
            </a:lvl2pPr>
            <a:lvl3pPr marL="685773" indent="0" algn="ctr">
              <a:buNone/>
              <a:defRPr/>
            </a:lvl3pPr>
            <a:lvl4pPr marL="1028659" indent="0" algn="ctr">
              <a:buNone/>
              <a:defRPr/>
            </a:lvl4pPr>
            <a:lvl5pPr marL="1371545" indent="0" algn="ctr">
              <a:buNone/>
              <a:defRPr/>
            </a:lvl5pPr>
            <a:lvl6pPr marL="1714432" indent="0" algn="ctr">
              <a:buNone/>
              <a:defRPr/>
            </a:lvl6pPr>
            <a:lvl7pPr marL="2057318" indent="0" algn="ctr">
              <a:buNone/>
              <a:defRPr/>
            </a:lvl7pPr>
            <a:lvl8pPr marL="2400204" indent="0" algn="ctr">
              <a:buNone/>
              <a:defRPr/>
            </a:lvl8pPr>
            <a:lvl9pPr marL="274309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39200" y="4800600"/>
            <a:ext cx="6096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125" b="1" kern="1200" smtClean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2C3F35B4-D28D-4BAF-A579-70C60190328B}" type="slidenum">
              <a:rPr/>
              <a:pPr>
                <a:defRPr/>
              </a:pPr>
              <a:t>‹#›</a:t>
            </a:fld>
            <a:endParaRPr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78" y="187730"/>
            <a:ext cx="2634694" cy="4841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800100"/>
            <a:ext cx="9220200" cy="571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8979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8200" y="4800600"/>
            <a:ext cx="533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125" b="1" kern="1200" smtClean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0D0BE163-12A1-4355-8366-7E4DA99DFB17}" type="slidenum">
              <a:rPr/>
              <a:pPr>
                <a:defRPr/>
              </a:pPr>
              <a:t>‹#›</a:t>
            </a:fld>
            <a:endParaRPr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78" y="187730"/>
            <a:ext cx="2634694" cy="4841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887" indent="0">
              <a:buNone/>
              <a:defRPr sz="1350"/>
            </a:lvl2pPr>
            <a:lvl3pPr marL="685773" indent="0">
              <a:buNone/>
              <a:defRPr sz="1200"/>
            </a:lvl3pPr>
            <a:lvl4pPr marL="1028659" indent="0">
              <a:buNone/>
              <a:defRPr sz="1050"/>
            </a:lvl4pPr>
            <a:lvl5pPr marL="1371545" indent="0">
              <a:buNone/>
              <a:defRPr sz="1050"/>
            </a:lvl5pPr>
            <a:lvl6pPr marL="1714432" indent="0">
              <a:buNone/>
              <a:defRPr sz="1050"/>
            </a:lvl6pPr>
            <a:lvl7pPr marL="2057318" indent="0">
              <a:buNone/>
              <a:defRPr sz="1050"/>
            </a:lvl7pPr>
            <a:lvl8pPr marL="2400204" indent="0">
              <a:buNone/>
              <a:defRPr sz="1050"/>
            </a:lvl8pPr>
            <a:lvl9pPr marL="274309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4629150"/>
            <a:ext cx="609600" cy="3429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1125" b="1" kern="1200" smtClean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0E0A7907-7431-4E83-9CC6-E3104366ABC4}" type="slidenum">
              <a:rPr/>
              <a:pPr>
                <a:defRPr/>
              </a:pPr>
              <a:t>‹#›</a:t>
            </a:fld>
            <a:endParaRPr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78" y="187730"/>
            <a:ext cx="2634694" cy="4841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2950"/>
            <a:ext cx="82296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8200" y="4629150"/>
            <a:ext cx="533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EB973DD-6B57-482C-B729-EA4388C1C3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78" y="187730"/>
            <a:ext cx="2634694" cy="4841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3774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87" indent="0">
              <a:buNone/>
              <a:defRPr sz="1500" b="1"/>
            </a:lvl2pPr>
            <a:lvl3pPr marL="685773" indent="0">
              <a:buNone/>
              <a:defRPr sz="1350" b="1"/>
            </a:lvl3pPr>
            <a:lvl4pPr marL="1028659" indent="0">
              <a:buNone/>
              <a:defRPr sz="1200" b="1"/>
            </a:lvl4pPr>
            <a:lvl5pPr marL="1371545" indent="0">
              <a:buNone/>
              <a:defRPr sz="1200" b="1"/>
            </a:lvl5pPr>
            <a:lvl6pPr marL="1714432" indent="0">
              <a:buNone/>
              <a:defRPr sz="1200" b="1"/>
            </a:lvl6pPr>
            <a:lvl7pPr marL="2057318" indent="0">
              <a:buNone/>
              <a:defRPr sz="1200" b="1"/>
            </a:lvl7pPr>
            <a:lvl8pPr marL="2400204" indent="0">
              <a:buNone/>
              <a:defRPr sz="1200" b="1"/>
            </a:lvl8pPr>
            <a:lvl9pPr marL="274309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87" indent="0">
              <a:buNone/>
              <a:defRPr sz="1500" b="1"/>
            </a:lvl2pPr>
            <a:lvl3pPr marL="685773" indent="0">
              <a:buNone/>
              <a:defRPr sz="1350" b="1"/>
            </a:lvl3pPr>
            <a:lvl4pPr marL="1028659" indent="0">
              <a:buNone/>
              <a:defRPr sz="1200" b="1"/>
            </a:lvl4pPr>
            <a:lvl5pPr marL="1371545" indent="0">
              <a:buNone/>
              <a:defRPr sz="1200" b="1"/>
            </a:lvl5pPr>
            <a:lvl6pPr marL="1714432" indent="0">
              <a:buNone/>
              <a:defRPr sz="1200" b="1"/>
            </a:lvl6pPr>
            <a:lvl7pPr marL="2057318" indent="0">
              <a:buNone/>
              <a:defRPr sz="1200" b="1"/>
            </a:lvl7pPr>
            <a:lvl8pPr marL="2400204" indent="0">
              <a:buNone/>
              <a:defRPr sz="1200" b="1"/>
            </a:lvl8pPr>
            <a:lvl9pPr marL="274309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8200" y="4629150"/>
            <a:ext cx="533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187EE09-4169-40EA-8927-DF1DD116B1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78" y="187730"/>
            <a:ext cx="2634694" cy="4841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0100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8200" y="4629150"/>
            <a:ext cx="533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BF9DA5E-E712-4F65-9225-5AA92E236A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78" y="187730"/>
            <a:ext cx="2634694" cy="4841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4686300"/>
            <a:ext cx="6096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81522F4-67EC-4F5A-9A0D-6603C64903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78" y="187730"/>
            <a:ext cx="2634694" cy="4841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857251"/>
            <a:ext cx="3008313" cy="390525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543050"/>
            <a:ext cx="3008313" cy="30515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887" indent="0">
              <a:buNone/>
              <a:defRPr sz="900"/>
            </a:lvl2pPr>
            <a:lvl3pPr marL="685773" indent="0">
              <a:buNone/>
              <a:defRPr sz="750"/>
            </a:lvl3pPr>
            <a:lvl4pPr marL="1028659" indent="0">
              <a:buNone/>
              <a:defRPr sz="675"/>
            </a:lvl4pPr>
            <a:lvl5pPr marL="1371545" indent="0">
              <a:buNone/>
              <a:defRPr sz="675"/>
            </a:lvl5pPr>
            <a:lvl6pPr marL="1714432" indent="0">
              <a:buNone/>
              <a:defRPr sz="675"/>
            </a:lvl6pPr>
            <a:lvl7pPr marL="2057318" indent="0">
              <a:buNone/>
              <a:defRPr sz="675"/>
            </a:lvl7pPr>
            <a:lvl8pPr marL="2400204" indent="0">
              <a:buNone/>
              <a:defRPr sz="675"/>
            </a:lvl8pPr>
            <a:lvl9pPr marL="274309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8200" y="4686300"/>
            <a:ext cx="533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8D8BE22-2BA0-436A-B514-C1798B180F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78" y="187730"/>
            <a:ext cx="2634694" cy="4841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57250"/>
            <a:ext cx="5486400" cy="26884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87" indent="0">
              <a:buNone/>
              <a:defRPr sz="2100"/>
            </a:lvl2pPr>
            <a:lvl3pPr marL="685773" indent="0">
              <a:buNone/>
              <a:defRPr sz="1800"/>
            </a:lvl3pPr>
            <a:lvl4pPr marL="1028659" indent="0">
              <a:buNone/>
              <a:defRPr sz="1500"/>
            </a:lvl4pPr>
            <a:lvl5pPr marL="1371545" indent="0">
              <a:buNone/>
              <a:defRPr sz="1500"/>
            </a:lvl5pPr>
            <a:lvl6pPr marL="1714432" indent="0">
              <a:buNone/>
              <a:defRPr sz="1500"/>
            </a:lvl6pPr>
            <a:lvl7pPr marL="2057318" indent="0">
              <a:buNone/>
              <a:defRPr sz="1500"/>
            </a:lvl7pPr>
            <a:lvl8pPr marL="2400204" indent="0">
              <a:buNone/>
              <a:defRPr sz="1500"/>
            </a:lvl8pPr>
            <a:lvl9pPr marL="274309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887" indent="0">
              <a:buNone/>
              <a:defRPr sz="900"/>
            </a:lvl2pPr>
            <a:lvl3pPr marL="685773" indent="0">
              <a:buNone/>
              <a:defRPr sz="750"/>
            </a:lvl3pPr>
            <a:lvl4pPr marL="1028659" indent="0">
              <a:buNone/>
              <a:defRPr sz="675"/>
            </a:lvl4pPr>
            <a:lvl5pPr marL="1371545" indent="0">
              <a:buNone/>
              <a:defRPr sz="675"/>
            </a:lvl5pPr>
            <a:lvl6pPr marL="1714432" indent="0">
              <a:buNone/>
              <a:defRPr sz="675"/>
            </a:lvl6pPr>
            <a:lvl7pPr marL="2057318" indent="0">
              <a:buNone/>
              <a:defRPr sz="675"/>
            </a:lvl7pPr>
            <a:lvl8pPr marL="2400204" indent="0">
              <a:buNone/>
              <a:defRPr sz="675"/>
            </a:lvl8pPr>
            <a:lvl9pPr marL="274309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05800" y="4629150"/>
            <a:ext cx="6858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5AD46B6-2CD8-4B33-9B02-46A6967342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78" y="187730"/>
            <a:ext cx="2634694" cy="48417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bg.jpg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331788" y="-33337"/>
            <a:ext cx="9848851" cy="522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" descr="DEEP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34939" y="171450"/>
            <a:ext cx="3751263" cy="575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3" descr="New PfPC logo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24802" y="57150"/>
            <a:ext cx="1147763" cy="77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-304800" y="4800602"/>
            <a:ext cx="9829800" cy="265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25" b="1" kern="1200" dirty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rPr>
              <a:t>NATO UNCLASSIFIED RELEASABLE TO PARTNERS for DEEP</a:t>
            </a:r>
            <a:endParaRPr lang="en-US" sz="11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FF33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FF3300"/>
          </a:solidFill>
          <a:latin typeface="Times New Roman" pitchFamily="18" charset="0"/>
          <a:ea typeface="MS PGothic" pitchFamily="34" charset="-128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FF3300"/>
          </a:solidFill>
          <a:latin typeface="Times New Roman" pitchFamily="18" charset="0"/>
          <a:ea typeface="MS PGothic" pitchFamily="34" charset="-128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FF3300"/>
          </a:solidFill>
          <a:latin typeface="Times New Roman" pitchFamily="18" charset="0"/>
          <a:ea typeface="MS PGothic" pitchFamily="34" charset="-128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FF3300"/>
          </a:solidFill>
          <a:latin typeface="Times New Roman" pitchFamily="18" charset="0"/>
          <a:ea typeface="MS PGothic" pitchFamily="34" charset="-128"/>
          <a:cs typeface="Times New Roman" pitchFamily="18" charset="0"/>
        </a:defRPr>
      </a:lvl5pPr>
      <a:lvl6pPr marL="342887" algn="ctr" rtl="0" fontAlgn="base">
        <a:spcBef>
          <a:spcPct val="0"/>
        </a:spcBef>
        <a:spcAft>
          <a:spcPct val="0"/>
        </a:spcAft>
        <a:defRPr sz="2400" b="1" i="1">
          <a:solidFill>
            <a:srgbClr val="FF3300"/>
          </a:solidFill>
          <a:latin typeface="Times New Roman" pitchFamily="18" charset="0"/>
          <a:cs typeface="Times New Roman" pitchFamily="18" charset="0"/>
        </a:defRPr>
      </a:lvl6pPr>
      <a:lvl7pPr marL="685773" algn="ctr" rtl="0" fontAlgn="base">
        <a:spcBef>
          <a:spcPct val="0"/>
        </a:spcBef>
        <a:spcAft>
          <a:spcPct val="0"/>
        </a:spcAft>
        <a:defRPr sz="2400" b="1" i="1">
          <a:solidFill>
            <a:srgbClr val="FF3300"/>
          </a:solidFill>
          <a:latin typeface="Times New Roman" pitchFamily="18" charset="0"/>
          <a:cs typeface="Times New Roman" pitchFamily="18" charset="0"/>
        </a:defRPr>
      </a:lvl7pPr>
      <a:lvl8pPr marL="1028659" algn="ctr" rtl="0" fontAlgn="base">
        <a:spcBef>
          <a:spcPct val="0"/>
        </a:spcBef>
        <a:spcAft>
          <a:spcPct val="0"/>
        </a:spcAft>
        <a:defRPr sz="2400" b="1" i="1">
          <a:solidFill>
            <a:srgbClr val="FF3300"/>
          </a:solidFill>
          <a:latin typeface="Times New Roman" pitchFamily="18" charset="0"/>
          <a:cs typeface="Times New Roman" pitchFamily="18" charset="0"/>
        </a:defRPr>
      </a:lvl8pPr>
      <a:lvl9pPr marL="1371545" algn="ctr" rtl="0" fontAlgn="base">
        <a:spcBef>
          <a:spcPct val="0"/>
        </a:spcBef>
        <a:spcAft>
          <a:spcPct val="0"/>
        </a:spcAft>
        <a:defRPr sz="2400" b="1" i="1">
          <a:solidFill>
            <a:srgbClr val="FF3300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257165" indent="-25716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557190" indent="-214304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Times New Roman" charset="0"/>
          <a:cs typeface="+mn-cs"/>
        </a:defRPr>
      </a:lvl2pPr>
      <a:lvl3pPr marL="857216" indent="-171443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Times New Roman" charset="0"/>
          <a:cs typeface="+mn-cs"/>
        </a:defRPr>
      </a:lvl3pPr>
      <a:lvl4pPr marL="1200102" indent="-171443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Times New Roman" charset="0"/>
          <a:cs typeface="+mn-cs"/>
        </a:defRPr>
      </a:lvl4pPr>
      <a:lvl5pPr marL="1542988" indent="-171443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Times New Roman" charset="0"/>
          <a:cs typeface="+mn-cs"/>
        </a:defRPr>
      </a:lvl5pPr>
      <a:lvl6pPr marL="1885874" indent="-171443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761" indent="-171443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647" indent="-171443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533" indent="-171443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7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3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9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5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32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18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04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90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 bwMode="auto">
          <a:xfrm>
            <a:off x="1143000" y="1177569"/>
            <a:ext cx="6858000" cy="1775181"/>
          </a:xfrm>
          <a:noFill/>
          <a:ln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GB" sz="3200" dirty="0">
                <a:latin typeface="Calibri" panose="020F0502020204030204" pitchFamily="34" charset="0"/>
              </a:rPr>
              <a:t>Building Standardization and Interoperability through Cooperation: DEEP Perspective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2590800" y="2952750"/>
            <a:ext cx="5829300" cy="1447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Times New Roman" charset="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Times New Roman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Times New Roman" charset="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Times New Roman" charset="0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GB" sz="1800" kern="0" spc="165" dirty="0">
                <a:latin typeface="Calibri" panose="020F0502020204030204" pitchFamily="34" charset="0"/>
              </a:rPr>
              <a:t>Defence Education Enhancement Programme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GB" sz="1800" kern="0" spc="165" dirty="0">
                <a:latin typeface="Calibri" panose="020F0502020204030204" pitchFamily="34" charset="0"/>
              </a:rPr>
              <a:t>Delivery Section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GB" sz="1800" kern="0" spc="165" dirty="0">
                <a:latin typeface="Calibri" panose="020F0502020204030204" pitchFamily="34" charset="0"/>
              </a:rPr>
              <a:t>Defence Security Cooperation Directorate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GB" sz="1800" kern="0" spc="165" dirty="0">
                <a:latin typeface="Calibri" panose="020F0502020204030204" pitchFamily="34" charset="0"/>
              </a:rPr>
              <a:t>Operations Divisions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GB" sz="1800" kern="0" spc="165" dirty="0">
                <a:latin typeface="Calibri" panose="020F0502020204030204" pitchFamily="34" charset="0"/>
              </a:rPr>
              <a:t>NATO IS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70" y="187730"/>
            <a:ext cx="2371225" cy="4841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552950"/>
            <a:ext cx="91440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kern="0" spc="75" dirty="0">
                <a:latin typeface="Calibri" panose="020F0502020204030204" pitchFamily="34" charset="0"/>
              </a:rPr>
              <a:t> BILC Conference, May 2025</a:t>
            </a:r>
          </a:p>
          <a:p>
            <a:pPr algn="ctr"/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742950"/>
            <a:ext cx="4343400" cy="571500"/>
          </a:xfrm>
        </p:spPr>
        <p:txBody>
          <a:bodyPr/>
          <a:lstStyle/>
          <a:p>
            <a:r>
              <a:rPr lang="en-GB" noProof="0" dirty="0">
                <a:latin typeface="Calibri" panose="020F0502020204030204" pitchFamily="34" charset="0"/>
              </a:rPr>
              <a:t>What is DEEP?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76350"/>
            <a:ext cx="8534400" cy="3793386"/>
          </a:xfrm>
        </p:spPr>
        <p:txBody>
          <a:bodyPr/>
          <a:lstStyle/>
          <a:p>
            <a:pPr marL="0">
              <a:buNone/>
            </a:pPr>
            <a:endParaRPr lang="en-GB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Flexible, effective and efficient tool to support partner nations in development of their military education.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100" dirty="0">
                <a:latin typeface="Calibri" panose="020F0502020204030204" pitchFamily="34" charset="0"/>
                <a:cs typeface="Calibri" panose="020F0502020204030204" pitchFamily="34" charset="0"/>
              </a:rPr>
              <a:t>Through DEEP, the Alliance advises partners on how to </a:t>
            </a:r>
            <a:r>
              <a:rPr lang="en-GB" sz="2100" b="1" u="sng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  <a:r>
              <a:rPr lang="en-GB" sz="21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100" b="1" u="sng" dirty="0">
                <a:latin typeface="Calibri" panose="020F0502020204030204" pitchFamily="34" charset="0"/>
                <a:cs typeface="Calibri" panose="020F0502020204030204" pitchFamily="34" charset="0"/>
              </a:rPr>
              <a:t>develop</a:t>
            </a:r>
            <a:r>
              <a:rPr lang="en-GB" sz="21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GB" sz="2100" b="1" u="sng" dirty="0">
                <a:latin typeface="Calibri" panose="020F0502020204030204" pitchFamily="34" charset="0"/>
                <a:cs typeface="Calibri" panose="020F0502020204030204" pitchFamily="34" charset="0"/>
              </a:rPr>
              <a:t>reform</a:t>
            </a:r>
            <a:r>
              <a:rPr lang="en-GB" sz="2100" dirty="0">
                <a:latin typeface="Calibri" panose="020F0502020204030204" pitchFamily="34" charset="0"/>
                <a:cs typeface="Calibri" panose="020F0502020204030204" pitchFamily="34" charset="0"/>
              </a:rPr>
              <a:t> educational institutions in defence and security domain.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100" b="1" dirty="0">
                <a:latin typeface="Calibri" panose="020F0502020204030204" pitchFamily="34" charset="0"/>
                <a:cs typeface="Calibri" panose="020F0502020204030204" pitchFamily="34" charset="0"/>
              </a:rPr>
              <a:t>Enable, support and sustain </a:t>
            </a:r>
            <a:r>
              <a:rPr lang="en-GB" sz="2100" dirty="0">
                <a:latin typeface="Calibri" panose="020F0502020204030204" pitchFamily="34" charset="0"/>
                <a:cs typeface="Calibri" panose="020F0502020204030204" pitchFamily="34" charset="0"/>
              </a:rPr>
              <a:t>any assistance offered by NATO and Allies bilaterally.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100" dirty="0">
                <a:latin typeface="Calibri" panose="020F0502020204030204" pitchFamily="34" charset="0"/>
                <a:cs typeface="Calibri" panose="020F0502020204030204" pitchFamily="34" charset="0"/>
              </a:rPr>
              <a:t>Build </a:t>
            </a:r>
            <a:r>
              <a:rPr lang="en-GB" sz="2100" b="1" dirty="0">
                <a:latin typeface="Calibri" panose="020F0502020204030204" pitchFamily="34" charset="0"/>
                <a:cs typeface="Calibri" panose="020F0502020204030204" pitchFamily="34" charset="0"/>
              </a:rPr>
              <a:t>intellectual interoperability </a:t>
            </a:r>
            <a:r>
              <a:rPr lang="en-GB" sz="2100" dirty="0">
                <a:latin typeface="Calibri" panose="020F0502020204030204" pitchFamily="34" charset="0"/>
                <a:cs typeface="Calibri" panose="020F0502020204030204" pitchFamily="34" charset="0"/>
              </a:rPr>
              <a:t>which enables </a:t>
            </a:r>
            <a:r>
              <a:rPr lang="en-GB" sz="2100" b="1" dirty="0">
                <a:latin typeface="Calibri" panose="020F0502020204030204" pitchFamily="34" charset="0"/>
                <a:cs typeface="Calibri" panose="020F0502020204030204" pitchFamily="34" charset="0"/>
              </a:rPr>
              <a:t>tactical interoperability.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100" b="1" dirty="0">
                <a:latin typeface="Calibri" panose="020F0502020204030204" pitchFamily="34" charset="0"/>
                <a:cs typeface="Calibri" panose="020F0502020204030204" pitchFamily="34" charset="0"/>
              </a:rPr>
              <a:t>Standardize key takeaways </a:t>
            </a:r>
            <a:r>
              <a:rPr lang="en-GB" sz="2100" dirty="0">
                <a:latin typeface="Calibri" panose="020F0502020204030204" pitchFamily="34" charset="0"/>
                <a:cs typeface="Calibri" panose="020F0502020204030204" pitchFamily="34" charset="0"/>
              </a:rPr>
              <a:t>from military education at different levels.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70" y="187730"/>
            <a:ext cx="2371225" cy="4841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42950"/>
            <a:ext cx="6915150" cy="571500"/>
          </a:xfrm>
        </p:spPr>
        <p:txBody>
          <a:bodyPr/>
          <a:lstStyle/>
          <a:p>
            <a:r>
              <a:rPr lang="en-GB" noProof="0" dirty="0">
                <a:latin typeface="Calibri" panose="020F0502020204030204" pitchFamily="34" charset="0"/>
              </a:rPr>
              <a:t>Needs Addressed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14449"/>
            <a:ext cx="7391400" cy="2781301"/>
          </a:xfrm>
        </p:spPr>
        <p:txBody>
          <a:bodyPr/>
          <a:lstStyle/>
          <a:p>
            <a:pPr marL="0" lvl="5" indent="-342887">
              <a:lnSpc>
                <a:spcPct val="150000"/>
              </a:lnSpc>
              <a:buFont typeface="+mj-lt"/>
              <a:buAutoNum type="arabicPeriod"/>
            </a:pPr>
            <a:r>
              <a:rPr lang="en-GB" sz="2100" b="1" dirty="0">
                <a:latin typeface="Calibri" panose="020F0502020204030204" pitchFamily="34" charset="0"/>
              </a:rPr>
              <a:t>Curriculum Development (What to teach?)</a:t>
            </a:r>
          </a:p>
          <a:p>
            <a:pPr marL="0" lvl="5" indent="-342887">
              <a:lnSpc>
                <a:spcPct val="150000"/>
              </a:lnSpc>
              <a:buFont typeface="+mj-lt"/>
              <a:buAutoNum type="arabicPeriod"/>
            </a:pPr>
            <a:r>
              <a:rPr lang="en-GB" sz="2100" b="1" dirty="0">
                <a:latin typeface="Calibri" panose="020F0502020204030204" pitchFamily="34" charset="0"/>
              </a:rPr>
              <a:t>Faculty Development (How to teach</a:t>
            </a:r>
            <a:r>
              <a:rPr lang="en-GB" sz="1800" b="1" dirty="0">
                <a:latin typeface="Calibri" panose="020F0502020204030204" pitchFamily="34" charset="0"/>
              </a:rPr>
              <a:t>?)</a:t>
            </a:r>
          </a:p>
          <a:p>
            <a:pPr marL="0" lvl="5" indent="-342887">
              <a:lnSpc>
                <a:spcPct val="150000"/>
              </a:lnSpc>
              <a:buFont typeface="+mj-lt"/>
              <a:buAutoNum type="arabicPeriod"/>
            </a:pPr>
            <a:r>
              <a:rPr lang="en-GB" sz="2100" b="1" dirty="0">
                <a:latin typeface="Calibri" panose="020F0502020204030204" pitchFamily="34" charset="0"/>
              </a:rPr>
              <a:t>Institutional Reforms (How to put it into practice?)</a:t>
            </a:r>
          </a:p>
          <a:p>
            <a:pPr marL="0" lvl="5" indent="-342887">
              <a:lnSpc>
                <a:spcPct val="150000"/>
              </a:lnSpc>
              <a:buFont typeface="+mj-lt"/>
              <a:buAutoNum type="arabicPeriod"/>
            </a:pPr>
            <a:r>
              <a:rPr lang="en-GB" sz="2100" b="1" dirty="0">
                <a:latin typeface="Calibri" panose="020F0502020204030204" pitchFamily="34" charset="0"/>
              </a:rPr>
              <a:t>English language training and testing IAW STANAG 6001</a:t>
            </a:r>
          </a:p>
          <a:p>
            <a:pPr marL="0" lvl="5" indent="-342887">
              <a:lnSpc>
                <a:spcPct val="150000"/>
              </a:lnSpc>
              <a:buFont typeface="+mj-lt"/>
              <a:buAutoNum type="arabicPeriod"/>
            </a:pPr>
            <a:r>
              <a:rPr lang="en-GB" sz="2100" b="1" dirty="0">
                <a:latin typeface="Calibri" panose="020F0502020204030204" pitchFamily="34" charset="0"/>
              </a:rPr>
              <a:t>Advanced Distributed Learning (e-learning)</a:t>
            </a:r>
          </a:p>
          <a:p>
            <a:pPr marL="0" lvl="5" indent="-342887">
              <a:buNone/>
            </a:pPr>
            <a:endParaRPr lang="en-GB" sz="1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lvl="5" indent="-342887">
              <a:buNone/>
            </a:pPr>
            <a:r>
              <a:rPr lang="en-GB" sz="2100" dirty="0">
                <a:solidFill>
                  <a:schemeClr val="tx2"/>
                </a:solidFill>
                <a:latin typeface="Calibri" panose="020F0502020204030204" pitchFamily="34" charset="0"/>
              </a:rPr>
              <a:t>Peer relationships built through these endeavours enable host institutions to sustain reforms</a:t>
            </a:r>
            <a:r>
              <a:rPr lang="en-GB" sz="1800" dirty="0">
                <a:solidFill>
                  <a:schemeClr val="tx2"/>
                </a:solidFill>
                <a:latin typeface="Calibri" panose="020F0502020204030204" pitchFamily="34" charset="0"/>
              </a:rPr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70" y="187730"/>
            <a:ext cx="2371225" cy="48417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266" y="165083"/>
            <a:ext cx="2771775" cy="189547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28650"/>
            <a:ext cx="3505200" cy="571500"/>
          </a:xfrm>
        </p:spPr>
        <p:txBody>
          <a:bodyPr/>
          <a:lstStyle/>
          <a:p>
            <a:r>
              <a:rPr lang="en-GB" noProof="0" dirty="0">
                <a:latin typeface="Calibri" panose="020F0502020204030204" pitchFamily="34" charset="0"/>
              </a:rPr>
              <a:t>What to Teach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12821"/>
            <a:ext cx="5731524" cy="3996151"/>
          </a:xfrm>
        </p:spPr>
        <p:txBody>
          <a:bodyPr/>
          <a:lstStyle/>
          <a:p>
            <a:pPr marL="0">
              <a:spcBef>
                <a:spcPts val="113"/>
              </a:spcBef>
              <a:buNone/>
            </a:pPr>
            <a:r>
              <a:rPr lang="en-GB" sz="1800" dirty="0">
                <a:solidFill>
                  <a:schemeClr val="bg1"/>
                </a:solidFill>
                <a:latin typeface="Calibri" panose="020F0502020204030204" pitchFamily="34" charset="0"/>
              </a:rPr>
              <a:t>In addition to curriculum development, it also develops reference curricula or guidance documents, designed to conform to Alliance education standards, available to all interested nations. </a:t>
            </a:r>
            <a:endParaRPr lang="en-GB" sz="1350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70" y="187730"/>
            <a:ext cx="2371225" cy="48417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2266950"/>
            <a:ext cx="8441676" cy="2743200"/>
          </a:xfrm>
          <a:prstGeom prst="rect">
            <a:avLst/>
          </a:prstGeom>
        </p:spPr>
        <p:txBody>
          <a:bodyPr numCol="2"/>
          <a:lstStyle>
            <a:lvl1pPr marL="257165" indent="-25716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557190" indent="-21430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ea typeface="Times New Roman" charset="0"/>
                <a:cs typeface="+mn-cs"/>
              </a:defRPr>
            </a:lvl2pPr>
            <a:lvl3pPr marL="857216" indent="-17144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Times New Roman" charset="0"/>
                <a:cs typeface="+mn-cs"/>
              </a:defRPr>
            </a:lvl3pPr>
            <a:lvl4pPr marL="1200102" indent="-17144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  <a:ea typeface="Times New Roman" charset="0"/>
                <a:cs typeface="+mn-cs"/>
              </a:defRPr>
            </a:lvl4pPr>
            <a:lvl5pPr marL="1542988" indent="-17144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Times New Roman" charset="0"/>
                <a:cs typeface="+mn-cs"/>
              </a:defRPr>
            </a:lvl5pPr>
            <a:lvl6pPr marL="1885874" indent="-17144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cs typeface="+mn-cs"/>
              </a:defRPr>
            </a:lvl6pPr>
            <a:lvl7pPr marL="2228761" indent="-17144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cs typeface="+mn-cs"/>
              </a:defRPr>
            </a:lvl7pPr>
            <a:lvl8pPr marL="2571647" indent="-17144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cs typeface="+mn-cs"/>
              </a:defRPr>
            </a:lvl8pPr>
            <a:lvl9pPr marL="2914533" indent="-17144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indent="-342900">
              <a:spcBef>
                <a:spcPts val="113"/>
              </a:spcBef>
              <a:buFont typeface="+mj-lt"/>
              <a:buAutoNum type="arabicPeriod"/>
            </a:pPr>
            <a:r>
              <a:rPr lang="en-US" sz="1400" b="0" kern="0" dirty="0" err="1">
                <a:latin typeface="Calibri" panose="020F0502020204030204" pitchFamily="34" charset="0"/>
              </a:rPr>
              <a:t>Defence</a:t>
            </a:r>
            <a:r>
              <a:rPr lang="en-US" sz="1400" b="0" kern="0" dirty="0">
                <a:latin typeface="Calibri" panose="020F0502020204030204" pitchFamily="34" charset="0"/>
              </a:rPr>
              <a:t> Institution Building</a:t>
            </a:r>
          </a:p>
          <a:p>
            <a:pPr marL="342900" indent="-342900">
              <a:spcBef>
                <a:spcPts val="113"/>
              </a:spcBef>
              <a:buFont typeface="+mj-lt"/>
              <a:buAutoNum type="arabicPeriod"/>
            </a:pPr>
            <a:r>
              <a:rPr lang="en-US" sz="1400" b="0" kern="0" dirty="0">
                <a:latin typeface="Calibri" panose="020F0502020204030204" pitchFamily="34" charset="0"/>
              </a:rPr>
              <a:t>Professional Military Education for Generic Officers</a:t>
            </a:r>
          </a:p>
          <a:p>
            <a:pPr marL="342900" indent="-342900">
              <a:spcBef>
                <a:spcPts val="113"/>
              </a:spcBef>
              <a:buFont typeface="+mj-lt"/>
              <a:buAutoNum type="arabicPeriod"/>
            </a:pPr>
            <a:r>
              <a:rPr lang="en-US" sz="1400" b="0" kern="0" dirty="0">
                <a:latin typeface="Calibri" panose="020F0502020204030204" pitchFamily="34" charset="0"/>
              </a:rPr>
              <a:t>Professional Military Education for </a:t>
            </a:r>
            <a:br>
              <a:rPr lang="en-US" sz="1400" b="0" kern="0" dirty="0">
                <a:latin typeface="Calibri" panose="020F0502020204030204" pitchFamily="34" charset="0"/>
              </a:rPr>
            </a:br>
            <a:r>
              <a:rPr lang="en-US" sz="1400" b="0" kern="0" dirty="0">
                <a:latin typeface="Calibri" panose="020F0502020204030204" pitchFamily="34" charset="0"/>
              </a:rPr>
              <a:t>Non-Commissioned Officer (NCO)</a:t>
            </a:r>
          </a:p>
          <a:p>
            <a:pPr marL="342900" indent="-342900">
              <a:spcBef>
                <a:spcPts val="113"/>
              </a:spcBef>
              <a:buFont typeface="+mj-lt"/>
              <a:buAutoNum type="arabicPeriod"/>
            </a:pPr>
            <a:r>
              <a:rPr lang="en-US" sz="1400" b="0" kern="0" dirty="0">
                <a:latin typeface="Calibri" panose="020F0502020204030204" pitchFamily="34" charset="0"/>
              </a:rPr>
              <a:t>Non-Commissioned Officer (NCO) </a:t>
            </a:r>
            <a:br>
              <a:rPr lang="en-US" sz="1400" b="0" kern="0" dirty="0">
                <a:latin typeface="Calibri" panose="020F0502020204030204" pitchFamily="34" charset="0"/>
              </a:rPr>
            </a:br>
            <a:r>
              <a:rPr lang="en-US" sz="1400" b="0" kern="0" dirty="0">
                <a:latin typeface="Calibri" panose="020F0502020204030204" pitchFamily="34" charset="0"/>
              </a:rPr>
              <a:t>Schools Instructor Development</a:t>
            </a:r>
          </a:p>
          <a:p>
            <a:pPr marL="342900" indent="-342900">
              <a:spcBef>
                <a:spcPts val="113"/>
              </a:spcBef>
              <a:buFont typeface="+mj-lt"/>
              <a:buAutoNum type="arabicPeriod"/>
            </a:pPr>
            <a:r>
              <a:rPr lang="en-US" sz="1400" b="0" kern="0" dirty="0">
                <a:latin typeface="Calibri" panose="020F0502020204030204" pitchFamily="34" charset="0"/>
              </a:rPr>
              <a:t>Cybersecurity</a:t>
            </a:r>
          </a:p>
          <a:p>
            <a:pPr marL="342900" indent="-342900">
              <a:spcBef>
                <a:spcPts val="113"/>
              </a:spcBef>
              <a:buFont typeface="+mj-lt"/>
              <a:buAutoNum type="arabicPeriod"/>
            </a:pPr>
            <a:r>
              <a:rPr lang="en-US" sz="1400" b="0" kern="0" dirty="0">
                <a:latin typeface="Calibri" panose="020F0502020204030204" pitchFamily="34" charset="0"/>
              </a:rPr>
              <a:t>Counterinsurgency</a:t>
            </a:r>
          </a:p>
          <a:p>
            <a:pPr marL="342900" indent="-342900">
              <a:spcBef>
                <a:spcPts val="113"/>
              </a:spcBef>
              <a:buFont typeface="+mj-lt"/>
              <a:buAutoNum type="arabicPeriod"/>
            </a:pPr>
            <a:r>
              <a:rPr lang="en-US" sz="1400" b="0" kern="0" dirty="0">
                <a:latin typeface="Calibri" panose="020F0502020204030204" pitchFamily="34" charset="0"/>
              </a:rPr>
              <a:t>Counter-Terrorism</a:t>
            </a:r>
          </a:p>
          <a:p>
            <a:pPr marL="342900" indent="-342900">
              <a:spcBef>
                <a:spcPts val="113"/>
              </a:spcBef>
              <a:buFont typeface="+mj-lt"/>
              <a:buAutoNum type="arabicPeriod"/>
            </a:pPr>
            <a:r>
              <a:rPr lang="en-US" sz="1400" b="0" kern="0" dirty="0">
                <a:latin typeface="Calibri" panose="020F0502020204030204" pitchFamily="34" charset="0"/>
              </a:rPr>
              <a:t>Building Integrity</a:t>
            </a:r>
            <a:br>
              <a:rPr lang="en-US" sz="1400" b="0" kern="0" dirty="0">
                <a:latin typeface="Calibri" panose="020F0502020204030204" pitchFamily="34" charset="0"/>
              </a:rPr>
            </a:br>
            <a:endParaRPr lang="en-US" sz="1400" b="0" kern="0" dirty="0">
              <a:latin typeface="Calibri" panose="020F0502020204030204" pitchFamily="34" charset="0"/>
            </a:endParaRPr>
          </a:p>
          <a:p>
            <a:pPr marL="342900" indent="-342900">
              <a:spcBef>
                <a:spcPts val="113"/>
              </a:spcBef>
              <a:buFont typeface="+mj-lt"/>
              <a:buAutoNum type="arabicPeriod"/>
            </a:pPr>
            <a:endParaRPr lang="en-US" sz="1400" b="0" kern="0" dirty="0">
              <a:latin typeface="Calibri" panose="020F0502020204030204" pitchFamily="34" charset="0"/>
            </a:endParaRPr>
          </a:p>
          <a:p>
            <a:pPr marL="0" indent="0">
              <a:spcBef>
                <a:spcPts val="113"/>
              </a:spcBef>
              <a:buNone/>
            </a:pPr>
            <a:br>
              <a:rPr lang="en-US" sz="1400" b="0" kern="0" dirty="0">
                <a:latin typeface="Calibri" panose="020F0502020204030204" pitchFamily="34" charset="0"/>
              </a:rPr>
            </a:br>
            <a:endParaRPr lang="en-US" sz="1400" b="0" kern="0" dirty="0">
              <a:latin typeface="Calibri" panose="020F0502020204030204" pitchFamily="34" charset="0"/>
            </a:endParaRPr>
          </a:p>
          <a:p>
            <a:pPr marL="342900" indent="-342900">
              <a:spcBef>
                <a:spcPts val="113"/>
              </a:spcBef>
              <a:buFont typeface="+mj-lt"/>
              <a:buAutoNum type="arabicPeriod" startAt="9"/>
            </a:pPr>
            <a:r>
              <a:rPr lang="en-US" sz="1400" b="0" kern="0" dirty="0">
                <a:latin typeface="Calibri" panose="020F0502020204030204" pitchFamily="34" charset="0"/>
              </a:rPr>
              <a:t>NCO Corps Professional Development Reference Guidance</a:t>
            </a:r>
          </a:p>
          <a:p>
            <a:pPr marL="342900" indent="-342900">
              <a:spcBef>
                <a:spcPts val="113"/>
              </a:spcBef>
              <a:buFont typeface="+mj-lt"/>
              <a:buAutoNum type="arabicPeriod" startAt="9"/>
            </a:pPr>
            <a:r>
              <a:rPr lang="en-US" sz="1400" b="0" kern="0" dirty="0">
                <a:latin typeface="Calibri" panose="020F0502020204030204" pitchFamily="34" charset="0"/>
              </a:rPr>
              <a:t>DEEP Strategy for Distance Learning Support </a:t>
            </a:r>
          </a:p>
          <a:p>
            <a:pPr marL="342900" indent="-342900">
              <a:spcBef>
                <a:spcPts val="113"/>
              </a:spcBef>
              <a:buFont typeface="+mj-lt"/>
              <a:buAutoNum type="arabicPeriod" startAt="9"/>
            </a:pPr>
            <a:r>
              <a:rPr lang="en-US" sz="1400" b="0" kern="0" dirty="0">
                <a:latin typeface="Calibri" panose="020F0502020204030204" pitchFamily="34" charset="0"/>
              </a:rPr>
              <a:t>Faculty Development Curriculum Guide</a:t>
            </a:r>
          </a:p>
          <a:p>
            <a:pPr marL="342900" indent="-342900">
              <a:spcBef>
                <a:spcPts val="113"/>
              </a:spcBef>
              <a:buFont typeface="+mj-lt"/>
              <a:buAutoNum type="arabicPeriod" startAt="9"/>
            </a:pPr>
            <a:r>
              <a:rPr lang="en-US" sz="1400" b="0" kern="0" dirty="0">
                <a:latin typeface="Calibri" panose="020F0502020204030204" pitchFamily="34" charset="0"/>
              </a:rPr>
              <a:t>RC NCO Instructor Development RC</a:t>
            </a:r>
          </a:p>
          <a:p>
            <a:pPr marL="342900" indent="-342900">
              <a:spcBef>
                <a:spcPts val="113"/>
              </a:spcBef>
              <a:buFont typeface="+mj-lt"/>
              <a:buAutoNum type="arabicPeriod" startAt="9"/>
            </a:pPr>
            <a:r>
              <a:rPr lang="en-US" sz="1400" b="0" kern="0" dirty="0">
                <a:latin typeface="Calibri" panose="020F0502020204030204" pitchFamily="34" charset="0"/>
              </a:rPr>
              <a:t>Russian War Against Ukraine Lessons Learned Curriculum Guide</a:t>
            </a:r>
          </a:p>
          <a:p>
            <a:pPr marL="342900" indent="-342900">
              <a:spcBef>
                <a:spcPts val="113"/>
              </a:spcBef>
              <a:buFont typeface="+mj-lt"/>
              <a:buAutoNum type="arabicPeriod" startAt="9"/>
            </a:pPr>
            <a:r>
              <a:rPr lang="en-US" sz="1400" b="0" kern="0" dirty="0">
                <a:latin typeface="Calibri" panose="020F0502020204030204" pitchFamily="34" charset="0"/>
              </a:rPr>
              <a:t>Leadership and Ethics </a:t>
            </a:r>
          </a:p>
          <a:p>
            <a:pPr marL="342900" indent="-342900">
              <a:spcBef>
                <a:spcPts val="113"/>
              </a:spcBef>
              <a:buFont typeface="+mj-lt"/>
              <a:buAutoNum type="arabicPeriod" startAt="9"/>
            </a:pPr>
            <a:r>
              <a:rPr lang="en-US" sz="1400" b="0" kern="0" dirty="0">
                <a:latin typeface="Calibri" panose="020F0502020204030204" pitchFamily="34" charset="0"/>
              </a:rPr>
              <a:t>Hybrid Warfare</a:t>
            </a:r>
          </a:p>
          <a:p>
            <a:pPr marL="342900" indent="-342900">
              <a:spcBef>
                <a:spcPts val="113"/>
              </a:spcBef>
              <a:buFont typeface="+mj-lt"/>
              <a:buAutoNum type="arabicPeriod" startAt="9"/>
            </a:pPr>
            <a:r>
              <a:rPr lang="en-US" sz="1400" b="0" kern="0" dirty="0">
                <a:latin typeface="Calibri" panose="020F0502020204030204" pitchFamily="34" charset="0"/>
              </a:rPr>
              <a:t>Resilience</a:t>
            </a:r>
          </a:p>
          <a:p>
            <a:pPr marL="342900" indent="-342900">
              <a:spcBef>
                <a:spcPts val="113"/>
              </a:spcBef>
              <a:buFont typeface="+mj-lt"/>
              <a:buAutoNum type="arabicPeriod" startAt="9"/>
            </a:pPr>
            <a:r>
              <a:rPr lang="en-US" sz="1400" b="0" i="1" kern="0" dirty="0">
                <a:latin typeface="Calibri" panose="020F0502020204030204" pitchFamily="34" charset="0"/>
              </a:rPr>
              <a:t>NATO Operational Planning</a:t>
            </a:r>
          </a:p>
          <a:p>
            <a:pPr marL="342900" indent="-342900">
              <a:spcBef>
                <a:spcPts val="113"/>
              </a:spcBef>
              <a:buFont typeface="+mj-lt"/>
              <a:buAutoNum type="arabicPeriod" startAt="9"/>
            </a:pPr>
            <a:endParaRPr lang="en-US" sz="1400" b="0" kern="0" dirty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 startAt="9"/>
            </a:pPr>
            <a:endParaRPr lang="en-US" sz="1400" b="0" kern="0" dirty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 startAt="9"/>
            </a:pPr>
            <a:endParaRPr lang="en-US" sz="1400" b="0" kern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247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250226"/>
            <a:ext cx="2533650" cy="571500"/>
          </a:xfrm>
        </p:spPr>
        <p:txBody>
          <a:bodyPr/>
          <a:lstStyle/>
          <a:p>
            <a:r>
              <a:rPr lang="en-GB" noProof="0" dirty="0">
                <a:latin typeface="Calibri" panose="020F0502020204030204" pitchFamily="34" charset="0"/>
              </a:rPr>
              <a:t>DEEP countries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885" y="1314450"/>
            <a:ext cx="2308516" cy="1200150"/>
          </a:xfrm>
        </p:spPr>
        <p:txBody>
          <a:bodyPr/>
          <a:lstStyle/>
          <a:p>
            <a:pPr marL="0">
              <a:buNone/>
            </a:pP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</a:rPr>
              <a:t>There are currently fifteen (15) programmes in partner countries, each with a different focus and at a different </a:t>
            </a:r>
            <a:b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</a:rPr>
              <a:t>stage of development: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70" y="187730"/>
            <a:ext cx="2371225" cy="484171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7191"/>
              </p:ext>
            </p:extLst>
          </p:nvPr>
        </p:nvGraphicFramePr>
        <p:xfrm>
          <a:off x="663370" y="3504958"/>
          <a:ext cx="8001001" cy="190500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27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2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14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0">
                <a:tc>
                  <a:txBody>
                    <a:bodyPr/>
                    <a:lstStyle/>
                    <a:p>
                      <a:pPr lvl="0"/>
                      <a:r>
                        <a:rPr lang="en-GB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Armenia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(est. 2009)</a:t>
                      </a:r>
                    </a:p>
                    <a:p>
                      <a:pPr lvl="0"/>
                      <a:r>
                        <a:rPr lang="en-GB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Azerbaijan 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(est. 2010)</a:t>
                      </a:r>
                    </a:p>
                    <a:p>
                      <a:pPr lvl="0"/>
                      <a:r>
                        <a:rPr lang="en-GB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Bosnia and Herzegovina 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(est. 2019)</a:t>
                      </a:r>
                    </a:p>
                    <a:p>
                      <a:pPr lvl="0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Colombia 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(est.2022)</a:t>
                      </a:r>
                    </a:p>
                    <a:p>
                      <a:pPr lvl="0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Georgia 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(2008;</a:t>
                      </a:r>
                      <a:br>
                        <a:rPr lang="en-GB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</a:b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re-launched 2013)</a:t>
                      </a:r>
                    </a:p>
                    <a:p>
                      <a:endParaRPr lang="en-GB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Iraq 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(2012; re-launched 2019)</a:t>
                      </a:r>
                      <a:br>
                        <a:rPr lang="en-GB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</a:b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Jordan 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(est. 2020/2021)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Kazakhstan 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(est. 2007)</a:t>
                      </a:r>
                    </a:p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Mauritania 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(est. 2012)</a:t>
                      </a:r>
                    </a:p>
                    <a:p>
                      <a:pPr lvl="0"/>
                      <a:r>
                        <a:rPr lang="en-GB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Moldova</a:t>
                      </a:r>
                      <a:r>
                        <a:rPr lang="en-GB" sz="1400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(est. 2009)</a:t>
                      </a:r>
                    </a:p>
                    <a:p>
                      <a:endParaRPr lang="en-GB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Mongolia 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(est. 2013)</a:t>
                      </a:r>
                    </a:p>
                    <a:p>
                      <a:pPr lvl="0"/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Morocco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(est.2019)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lvl="0"/>
                      <a:r>
                        <a:rPr lang="en-GB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Serbia 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(est. 2013)</a:t>
                      </a:r>
                    </a:p>
                    <a:p>
                      <a:pPr lvl="0"/>
                      <a:r>
                        <a:rPr lang="en-GB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Tunisia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(est. 2016)</a:t>
                      </a:r>
                    </a:p>
                    <a:p>
                      <a:pPr lvl="0"/>
                      <a:r>
                        <a:rPr lang="en-GB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Ukraine 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(est. 2013)</a:t>
                      </a:r>
                    </a:p>
                    <a:p>
                      <a:endParaRPr lang="en-GB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709" y="1187172"/>
            <a:ext cx="6248400" cy="165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18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5486400" cy="571500"/>
          </a:xfrm>
        </p:spPr>
        <p:txBody>
          <a:bodyPr/>
          <a:lstStyle/>
          <a:p>
            <a:r>
              <a:rPr lang="en-GB" noProof="0" dirty="0">
                <a:latin typeface="Calibri" panose="020F0502020204030204" pitchFamily="34" charset="0"/>
              </a:rPr>
              <a:t>How DEEP country programmes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012" y="1409700"/>
            <a:ext cx="5319188" cy="2000250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1800" b="1" dirty="0">
                <a:latin typeface="Calibri" panose="020F0502020204030204" pitchFamily="34" charset="0"/>
              </a:rPr>
              <a:t>Demand-driven</a:t>
            </a:r>
            <a:r>
              <a:rPr lang="en-GB" sz="1800" dirty="0">
                <a:latin typeface="Calibri" panose="020F0502020204030204" pitchFamily="34" charset="0"/>
              </a:rPr>
              <a:t> tailored programmes embedded in partners' individual programmes of cooperation with NATO.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1800" dirty="0">
                <a:latin typeface="Calibri" panose="020F0502020204030204" pitchFamily="34" charset="0"/>
              </a:rPr>
              <a:t>Through a </a:t>
            </a:r>
            <a:r>
              <a:rPr lang="en-GB" sz="1800" b="1" dirty="0">
                <a:latin typeface="Calibri" panose="020F0502020204030204" pitchFamily="34" charset="0"/>
              </a:rPr>
              <a:t>scoping visit</a:t>
            </a:r>
            <a:r>
              <a:rPr lang="en-GB" sz="1800" dirty="0">
                <a:latin typeface="Calibri" panose="020F0502020204030204" pitchFamily="34" charset="0"/>
              </a:rPr>
              <a:t>, NATO-led multinational teams of experts agree on objectives and build an action plan to execute activities.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70" y="187730"/>
            <a:ext cx="2371225" cy="4841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820081"/>
            <a:ext cx="3276600" cy="218029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84" y="3304494"/>
            <a:ext cx="2464123" cy="1639661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90800" y="3257550"/>
            <a:ext cx="6172200" cy="1733550"/>
          </a:xfrm>
          <a:prstGeom prst="rect">
            <a:avLst/>
          </a:prstGeom>
        </p:spPr>
        <p:txBody>
          <a:bodyPr/>
          <a:lstStyle>
            <a:lvl1pPr marL="257165" indent="-25716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557190" indent="-21430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ea typeface="Times New Roman" charset="0"/>
                <a:cs typeface="+mn-cs"/>
              </a:defRPr>
            </a:lvl2pPr>
            <a:lvl3pPr marL="857216" indent="-17144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Times New Roman" charset="0"/>
                <a:cs typeface="+mn-cs"/>
              </a:defRPr>
            </a:lvl3pPr>
            <a:lvl4pPr marL="1200102" indent="-17144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  <a:ea typeface="Times New Roman" charset="0"/>
                <a:cs typeface="+mn-cs"/>
              </a:defRPr>
            </a:lvl4pPr>
            <a:lvl5pPr marL="1542988" indent="-17144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Times New Roman" charset="0"/>
                <a:cs typeface="+mn-cs"/>
              </a:defRPr>
            </a:lvl5pPr>
            <a:lvl6pPr marL="1885874" indent="-17144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cs typeface="+mn-cs"/>
              </a:defRPr>
            </a:lvl6pPr>
            <a:lvl7pPr marL="2228761" indent="-17144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cs typeface="+mn-cs"/>
              </a:defRPr>
            </a:lvl7pPr>
            <a:lvl8pPr marL="2571647" indent="-17144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cs typeface="+mn-cs"/>
              </a:defRPr>
            </a:lvl8pPr>
            <a:lvl9pPr marL="2914533" indent="-17144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1800" b="0" kern="0" dirty="0">
                <a:latin typeface="Calibri" panose="020F0502020204030204" pitchFamily="34" charset="0"/>
              </a:rPr>
              <a:t>A yearly </a:t>
            </a:r>
            <a:r>
              <a:rPr lang="en-GB" sz="1800" kern="0" dirty="0">
                <a:latin typeface="Calibri" panose="020F0502020204030204" pitchFamily="34" charset="0"/>
              </a:rPr>
              <a:t>programme review</a:t>
            </a:r>
            <a:r>
              <a:rPr lang="en-GB" sz="1800" b="0" kern="0" dirty="0">
                <a:latin typeface="Calibri" panose="020F0502020204030204" pitchFamily="34" charset="0"/>
              </a:rPr>
              <a:t> is carried out to ensure delivery on the needs identified by our partners.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1800" kern="0" dirty="0">
                <a:latin typeface="Calibri" panose="020F0502020204030204" pitchFamily="34" charset="0"/>
              </a:rPr>
              <a:t>Clearing-House on Defence Education </a:t>
            </a:r>
            <a:r>
              <a:rPr lang="en-GB" sz="1800" b="0" kern="0" dirty="0">
                <a:latin typeface="Calibri" panose="020F0502020204030204" pitchFamily="34" charset="0"/>
              </a:rPr>
              <a:t>- a vehicle for Allies and Western partners to associate donors’ resources and partners requirements.</a:t>
            </a:r>
          </a:p>
        </p:txBody>
      </p:sp>
    </p:spTree>
    <p:extLst>
      <p:ext uri="{BB962C8B-B14F-4D97-AF65-F5344CB8AC3E}">
        <p14:creationId xmlns:p14="http://schemas.microsoft.com/office/powerpoint/2010/main" val="3141488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42950"/>
            <a:ext cx="6915150" cy="571500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</a:rPr>
              <a:t>Who supports the programme</a:t>
            </a:r>
            <a:endParaRPr lang="en-GB" noProof="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370" y="1657350"/>
            <a:ext cx="7642430" cy="2438400"/>
          </a:xfrm>
        </p:spPr>
        <p:txBody>
          <a:bodyPr/>
          <a:lstStyle/>
          <a:p>
            <a:r>
              <a:rPr lang="en-US" sz="2400" dirty="0">
                <a:latin typeface="Calibri" panose="020F0502020204030204" pitchFamily="34" charset="0"/>
              </a:rPr>
              <a:t>More than 75 Allied PME institutions</a:t>
            </a:r>
          </a:p>
          <a:p>
            <a:r>
              <a:rPr lang="en-US" sz="2400" dirty="0">
                <a:latin typeface="Calibri" panose="020F0502020204030204" pitchFamily="34" charset="0"/>
              </a:rPr>
              <a:t>More then 900 officer, NCO and civilian Subject Matter Experts</a:t>
            </a:r>
          </a:p>
          <a:p>
            <a:r>
              <a:rPr lang="en-US" sz="2400" dirty="0">
                <a:latin typeface="Calibri" panose="020F0502020204030204" pitchFamily="34" charset="0"/>
              </a:rPr>
              <a:t>Partners’ SMEs helping other partners (becoming providers)</a:t>
            </a:r>
            <a:endParaRPr lang="en-GB" sz="2400" dirty="0">
              <a:latin typeface="Calibri" panose="020F0502020204030204" pitchFamily="34" charset="0"/>
            </a:endParaRPr>
          </a:p>
          <a:p>
            <a:pPr marL="0" lvl="5" indent="-342887">
              <a:buNone/>
            </a:pPr>
            <a:endParaRPr lang="en-GB" sz="1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70" y="187730"/>
            <a:ext cx="2371225" cy="48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221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9950" y="1306756"/>
            <a:ext cx="2495550" cy="807793"/>
          </a:xfrm>
        </p:spPr>
        <p:txBody>
          <a:bodyPr/>
          <a:lstStyle/>
          <a:p>
            <a:r>
              <a:rPr lang="en-GB" sz="3600" i="0" noProof="0" dirty="0">
                <a:latin typeface="Calibri" panose="020F0502020204030204" pitchFamily="34" charset="0"/>
              </a:rPr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4450" y="1314450"/>
            <a:ext cx="6686550" cy="3429000"/>
          </a:xfrm>
        </p:spPr>
        <p:txBody>
          <a:bodyPr/>
          <a:lstStyle/>
          <a:p>
            <a:pPr algn="r"/>
            <a:endParaRPr lang="en-GB" sz="1800" b="1" dirty="0">
              <a:latin typeface="Calibri" panose="020F0502020204030204" pitchFamily="34" charset="0"/>
            </a:endParaRPr>
          </a:p>
          <a:p>
            <a:pPr algn="r"/>
            <a:endParaRPr lang="en-GB" sz="1800" b="1" dirty="0">
              <a:latin typeface="Calibri" panose="020F0502020204030204" pitchFamily="34" charset="0"/>
            </a:endParaRPr>
          </a:p>
          <a:p>
            <a:pPr marL="0" indent="0" algn="r">
              <a:buNone/>
            </a:pPr>
            <a:endParaRPr lang="en-GB" sz="1800" b="1" spc="165" dirty="0">
              <a:latin typeface="Calibri" panose="020F050202020403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362200" y="3028952"/>
            <a:ext cx="6019800" cy="144779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Times New Roman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Times New Roman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Times New Roman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Times New Roman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1800" kern="0" spc="165" dirty="0">
                <a:latin typeface="Calibri" panose="020F0502020204030204" pitchFamily="34" charset="0"/>
              </a:rPr>
              <a:t>Branka Petek</a:t>
            </a:r>
          </a:p>
          <a:p>
            <a:pPr marL="0" indent="0" algn="r">
              <a:buNone/>
            </a:pPr>
            <a:r>
              <a:rPr lang="en-GB" sz="1800" kern="0" spc="165" dirty="0">
                <a:latin typeface="Calibri" panose="020F0502020204030204" pitchFamily="34" charset="0"/>
              </a:rPr>
              <a:t>DEEP Programme Manager</a:t>
            </a:r>
            <a:br>
              <a:rPr lang="en-GB" sz="1800" kern="0" spc="165" dirty="0">
                <a:latin typeface="Calibri" panose="020F0502020204030204" pitchFamily="34" charset="0"/>
              </a:rPr>
            </a:br>
            <a:r>
              <a:rPr lang="en-GB" sz="1800" kern="0" spc="165" dirty="0">
                <a:latin typeface="Calibri" panose="020F0502020204030204" pitchFamily="34" charset="0"/>
              </a:rPr>
              <a:t>for Colombia, Jordan, Kazakhstan and Mongolia</a:t>
            </a:r>
            <a:endParaRPr lang="en-GB" sz="1800" kern="0" dirty="0">
              <a:latin typeface="Calibri" panose="020F0502020204030204" pitchFamily="34" charset="0"/>
            </a:endParaRPr>
          </a:p>
          <a:p>
            <a:pPr marL="0" indent="0" algn="r">
              <a:buNone/>
            </a:pPr>
            <a:r>
              <a:rPr lang="en-GB" sz="1800" b="0" u="sng" kern="0" dirty="0">
                <a:latin typeface="Calibri" panose="020F0502020204030204" pitchFamily="34" charset="0"/>
              </a:rPr>
              <a:t>petek.branka@hq.nato.int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70" y="187730"/>
            <a:ext cx="2371225" cy="48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8691"/>
      </p:ext>
    </p:extLst>
  </p:cSld>
  <p:clrMapOvr>
    <a:masterClrMapping/>
  </p:clrMapOvr>
</p:sld>
</file>

<file path=ppt/theme/theme1.xml><?xml version="1.0" encoding="utf-8"?>
<a:theme xmlns:a="http://schemas.openxmlformats.org/drawingml/2006/main" name="Future of Consortium -Rome Version  6 Oct 05">
  <a:themeElements>
    <a:clrScheme name="Future of Consortium -Rome Version  6 Oct 05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Future of Consortium -Rome Version  6 Oct 05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5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5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Future of Consortium -Rome Version  6 Oct 05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ture of Consortium -Rome Version  6 Oct 05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ture of Consortium -Rome Version  6 Oct 05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ture of Consortium -Rome Version  6 Oct 05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ture of Consortium -Rome Version  6 Oct 0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ture of Consortium -Rome Version  6 Oct 0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ture of Consortium -Rome Version  6 Oct 0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itus xmlns="http://schemas.titus.com/TitusProperties/">
  <TitusGUID xmlns="">28f736bc-e774-4cb3-ac2a-0e838712d957</TitusGUID>
  <TitusMetadata xmlns="">eyJucyI6Imh0dHA6XC9cL3d3dy50aXR1cy5jb21cL25zXC9uYXRvIiwicHJvcHMiOlt7Im4iOiJPd25lcnNoaXAiLCJ2YWxzIjpbeyJ2YWx1ZSI6Ik5BVE8ifV19LHsibiI6IkNsYXNzaWZpY2F0aW9uIiwidmFscyI6W3sidmFsdWUiOiJVTkNMQVNTSUZJRUQifV19LHsibiI6IlJlbGVhc2FiaWxpdHkiLCJ2YWxzIjpbXX0seyJuIjoiT25seSIsInZhbHMiOltdfSx7Im4iOiJMaW1pdGVkIiwidmFscyI6W3sidmFsdWUiOiJObyJ9XX0seyJuIjoiQWRtaW5pc3RyYXRpdmVNYXJraW5ncyIsInZhbHMiOlt7InZhbHVlIjoiTm9uZSJ9XX1dfQ==</TitusMetadata>
</titus>
</file>

<file path=customXml/itemProps1.xml><?xml version="1.0" encoding="utf-8"?>
<ds:datastoreItem xmlns:ds="http://schemas.openxmlformats.org/officeDocument/2006/customXml" ds:itemID="{AB77BFA7-DAD2-471C-B55F-2C234B2B6909}">
  <ds:schemaRefs>
    <ds:schemaRef ds:uri="http://schemas.titus.com/TitusProperties/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PfP Consortium Transition Plan</Template>
  <TotalTime>25593</TotalTime>
  <Words>531</Words>
  <Application>Microsoft Office PowerPoint</Application>
  <PresentationFormat>On-screen Show (16:9)</PresentationFormat>
  <Paragraphs>82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Future of Consortium -Rome Version  6 Oct 05</vt:lpstr>
      <vt:lpstr>Building Standardization and Interoperability through Cooperation: DEEP Perspective</vt:lpstr>
      <vt:lpstr>What is DEEP?</vt:lpstr>
      <vt:lpstr>Needs Addressed</vt:lpstr>
      <vt:lpstr>What to Teach</vt:lpstr>
      <vt:lpstr>DEEP countries</vt:lpstr>
      <vt:lpstr>How DEEP country programmes work</vt:lpstr>
      <vt:lpstr>Who supports the programme</vt:lpstr>
      <vt:lpstr>Questions?</vt:lpstr>
    </vt:vector>
  </TitlesOfParts>
  <Company>NATO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solis.mariusz@hq.nato.int</dc:creator>
  <cp:keywords>DEEP, PTEC</cp:keywords>
  <cp:lastModifiedBy>Petek Branka</cp:lastModifiedBy>
  <cp:revision>1379</cp:revision>
  <cp:lastPrinted>2018-10-04T09:07:16Z</cp:lastPrinted>
  <dcterms:created xsi:type="dcterms:W3CDTF">2002-08-05T21:57:52Z</dcterms:created>
  <dcterms:modified xsi:type="dcterms:W3CDTF">2025-05-21T17:36:12Z</dcterms:modified>
  <cp:category>Education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ship">
    <vt:lpwstr>NATO</vt:lpwstr>
  </property>
  <property fmtid="{D5CDD505-2E9C-101B-9397-08002B2CF9AE}" pid="3" name="Classification">
    <vt:lpwstr>UNCLASSIFIED</vt:lpwstr>
  </property>
  <property fmtid="{D5CDD505-2E9C-101B-9397-08002B2CF9AE}" pid="4" name="Limited">
    <vt:lpwstr>No</vt:lpwstr>
  </property>
  <property fmtid="{D5CDD505-2E9C-101B-9397-08002B2CF9AE}" pid="5" name="AdministrativeMarkings">
    <vt:lpwstr>None</vt:lpwstr>
  </property>
  <property fmtid="{D5CDD505-2E9C-101B-9397-08002B2CF9AE}" pid="6" name="TitusGUID">
    <vt:lpwstr>28f736bc-e774-4cb3-ac2a-0e838712d957</vt:lpwstr>
  </property>
  <property fmtid="{D5CDD505-2E9C-101B-9397-08002B2CF9AE}" pid="7" name="TitusOriginalClassifier">
    <vt:lpwstr>solis.mariusz</vt:lpwstr>
  </property>
  <property fmtid="{D5CDD505-2E9C-101B-9397-08002B2CF9AE}" pid="8" name="Releasability">
    <vt:lpwstr/>
  </property>
  <property fmtid="{D5CDD505-2E9C-101B-9397-08002B2CF9AE}" pid="9" name="Only">
    <vt:lpwstr/>
  </property>
</Properties>
</file>