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19"/>
  </p:notesMasterIdLst>
  <p:sldIdLst>
    <p:sldId id="342" r:id="rId5"/>
    <p:sldId id="366" r:id="rId6"/>
    <p:sldId id="368" r:id="rId7"/>
    <p:sldId id="367" r:id="rId8"/>
    <p:sldId id="374" r:id="rId9"/>
    <p:sldId id="375" r:id="rId10"/>
    <p:sldId id="376" r:id="rId11"/>
    <p:sldId id="364" r:id="rId12"/>
    <p:sldId id="363" r:id="rId13"/>
    <p:sldId id="372" r:id="rId14"/>
    <p:sldId id="370" r:id="rId15"/>
    <p:sldId id="361" r:id="rId16"/>
    <p:sldId id="360" r:id="rId17"/>
    <p:sldId id="362" r:id="rId18"/>
  </p:sldIdLst>
  <p:sldSz cx="12601575" cy="6858000"/>
  <p:notesSz cx="6797675" cy="992505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3" autoAdjust="0"/>
    <p:restoredTop sz="94450" autoAdjust="0"/>
  </p:normalViewPr>
  <p:slideViewPr>
    <p:cSldViewPr>
      <p:cViewPr>
        <p:scale>
          <a:sx n="60" d="100"/>
          <a:sy n="60" d="100"/>
        </p:scale>
        <p:origin x="-452" y="-156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390" y="828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42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61942B-2FE9-4A9A-94CF-F0504EF387E7}" type="datetimeFigureOut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0675" y="1241425"/>
            <a:ext cx="6156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45" y="4776084"/>
            <a:ext cx="5437186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815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420" y="9426815"/>
            <a:ext cx="2946666" cy="49823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57894-DA35-4B8D-A347-6D30D973DE2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025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1625" y="1508125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245" y="5394573"/>
            <a:ext cx="5437186" cy="32896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76EE031-7503-4B93-AD69-426ED01EDDB2}" type="slidenum">
              <a:rPr lang="bg-BG" altLang="bg-BG" smtClean="0"/>
              <a:pPr/>
              <a:t>1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10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11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12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13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14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2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3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4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5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6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7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8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9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97" y="1122363"/>
            <a:ext cx="94511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3602038"/>
            <a:ext cx="94511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F330-9FDD-4DB6-B3B0-EF0AC867BAFB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5FB4-F549-4475-B51F-E852CFF2A4E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585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F938-BBAC-4FA8-94D5-9C2326EC9131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AC10-E52C-4C4C-B436-1E098035FFA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981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4" y="365127"/>
            <a:ext cx="2717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2" y="365127"/>
            <a:ext cx="7941618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E449-421F-48B0-A1B4-3EC5C2826284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2B7F-FEF8-469F-BD0F-8168BAC935B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3790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E822B6-A328-4E00-9D33-30DBE6ACA905}" type="datetime1">
              <a:rPr lang="bg-BG" altLang="en-US"/>
              <a:pPr>
                <a:defRPr/>
              </a:pPr>
              <a:t>29.5.2025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C8AF-5BB8-4644-BD1E-E3B63E4BC27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9926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849FD6-9D53-4B65-AF87-C2CD959091F9}" type="datetime1">
              <a:rPr lang="bg-BG" altLang="en-US"/>
              <a:pPr>
                <a:defRPr/>
              </a:pPr>
              <a:t>29.5.2025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0034-868E-4BC2-9831-FE30B1F076C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4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D5DE-B9A4-47E4-9213-D27E2E93013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3256-43FB-45B6-88DC-7D16BCCFCBE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2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DBED36-7A0C-4DF5-A4D4-7FC5A164914B}" type="datetime1">
              <a:rPr lang="bg-BG"/>
              <a:pPr>
                <a:defRPr/>
              </a:pPr>
              <a:t>29.5.2025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6740-809B-4237-A450-CC375505082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8234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6CD6-E616-4CE6-B231-62ECC44ACA6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845AC6-7424-499B-BE66-7DAB6F3F7037}" type="datetime1">
              <a:rPr lang="bg-BG"/>
              <a:pPr>
                <a:defRPr/>
              </a:pPr>
              <a:t>29.5.2025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4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BC50-8DD7-4E1F-83BF-BB27F236958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29516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AB9B-6D8E-446F-8779-01A0A22DE9A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053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A143-FDFB-4D4A-B3EB-A00905431B00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9BA5-B8B2-46DF-B717-B170387791B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7504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3502-C4C9-49D9-BA51-0DDCC244DA0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2281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C8F6B9-1CBF-4ABC-B0FC-996D63C6179B}" type="datetime1">
              <a:rPr lang="bg-BG" altLang="en-US"/>
              <a:pPr>
                <a:defRPr/>
              </a:pPr>
              <a:t>29.5.2025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D440-857E-498D-BCA0-15C75746356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83350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5812BF-BB68-447F-9EBB-8B19B9612BA8}" type="datetime1">
              <a:rPr lang="bg-BG" altLang="en-US"/>
              <a:pPr>
                <a:defRPr/>
              </a:pPr>
              <a:t>29.5.2025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9821-705B-422A-9D29-0983B4A9B6E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49701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4B33-ED0F-4750-93D8-A633C2F69EF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3580-AEAA-468D-AAE7-B5993A9DE48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4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752263-3EA4-41AC-B995-C0D43AC388DD}" type="datetime1">
              <a:rPr lang="bg-BG"/>
              <a:pPr>
                <a:defRPr/>
              </a:pPr>
              <a:t>29.5.2025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32D6-F060-4EA3-8E8E-A8EBBD04A7B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19407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9474-6300-47FA-88B6-7FD7C341BD6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66215E-2542-418E-BDAA-B2297EE78836}" type="datetime1">
              <a:rPr lang="bg-BG"/>
              <a:pPr>
                <a:defRPr/>
              </a:pPr>
              <a:t>29.5.2025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279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7882-3F0F-4708-A0BB-4DDE4FF26E93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97359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39AC-9E21-4B2A-83B5-84EEAECF8E7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52235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5EA8-C396-410F-A977-C8A31E80AEF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606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6" y="1709741"/>
            <a:ext cx="108688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6" y="4589465"/>
            <a:ext cx="108688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64F2-0883-4084-BB88-BC402A8EF769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F3A5-43E8-4E72-965C-37FA5F4F8DB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82656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7"/>
            <a:ext cx="107113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4BC5-E6D0-4EB5-8ABC-EFAB1F1850C8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0D9F-71B2-4ACE-9E06-EE2197ADC25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4884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C1AB-D170-4C82-BB3E-84AE31C4D217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4511-5B77-41EF-BCA7-50D30AD0C57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6856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340B-C6C1-440A-92CC-80BDB7BC1BA3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FAE8-5E81-45A0-AE51-93A1790C38D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08299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52BA-0995-4FEF-9C5D-89CB1CEECD74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42DF-1D6B-43C8-BFF1-431BC38D920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74800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4"/>
            <a:ext cx="556788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9" y="1535114"/>
            <a:ext cx="557007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9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CAAD-2647-4E14-8E2E-1B830FD59A92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3279-8504-456F-B0E9-F987DFD8C7B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6353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CFA0-E3EE-4FB7-A194-DCB7924E507B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69E4-6F63-4AF1-914A-C48708585BA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2001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B39F-0EEC-4E53-B715-A03DAF56B889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A40-AEE1-48D4-8357-42F9BD0440D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6013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2" y="273050"/>
            <a:ext cx="414583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3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2" y="1435103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845E-D67F-40B2-9266-10A709A539AD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DEA9-6A9D-4235-BFEC-8E77768847B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0215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39F0-81C6-49E9-9765-5C7CDA1710BB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1315-ED17-435F-86FD-247B2B89724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49564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CF35-A8AE-4D1C-A2EB-8979B774F16D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AA71-0E33-49DE-8867-EA9F601A1EE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5063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1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DA74-C6DF-4A50-AB20-85E8DC1CC4A4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5A8C-4A2C-42A4-8A45-F6C21957271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8225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40"/>
            <a:ext cx="283535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40"/>
            <a:ext cx="82960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17D-E1F8-4F95-B9E3-FAC93741BBA8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E66E-E6FF-44B7-B81F-463A0AFDF56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89822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D823-3175-4EC5-9036-BD605BBF119A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8D3D-9E76-433F-9FB4-C67C996D22C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979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47" y="365126"/>
            <a:ext cx="108688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550" y="1681163"/>
            <a:ext cx="53316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0" y="2505075"/>
            <a:ext cx="533160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7" y="1681163"/>
            <a:ext cx="53578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7" y="2505075"/>
            <a:ext cx="5357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E77-0B69-47C6-8DB4-A12F0E201DF0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A6BD-8086-409D-A83D-85B628627A0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54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5670-0677-4D62-8D88-021EE289B052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AE18-FB1F-481C-8728-834512180B0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25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AF2F-2B26-4235-A22E-34B6FD4EF91F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C972-A497-4AA5-AFDF-182B1DDCD47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097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58" y="987427"/>
            <a:ext cx="63795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A1A9-707D-4266-99FB-3D806C080732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91D4-A69C-4EDF-AA07-AA9E05122FC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3551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858" y="987427"/>
            <a:ext cx="637954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9F2A-B5C5-46BD-878E-B7DD0B744BA1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2E0E-3086-4B2B-A838-D2DB1C9D726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71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6775" y="365125"/>
            <a:ext cx="10868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1825625"/>
            <a:ext cx="10868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775" y="6356350"/>
            <a:ext cx="2835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075E8-20C1-49EA-A0DA-795857724C31}" type="datetime1">
              <a:rPr lang="bg-BG"/>
              <a:pPr>
                <a:defRPr/>
              </a:pPr>
              <a:t>29.5.2025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538" y="6356350"/>
            <a:ext cx="425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525" y="6356350"/>
            <a:ext cx="2835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AABB13-C7F0-4558-B983-685234558A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29" r:id="rId1"/>
    <p:sldLayoutId id="2147492430" r:id="rId2"/>
    <p:sldLayoutId id="2147492431" r:id="rId3"/>
    <p:sldLayoutId id="2147492432" r:id="rId4"/>
    <p:sldLayoutId id="2147492433" r:id="rId5"/>
    <p:sldLayoutId id="2147492434" r:id="rId6"/>
    <p:sldLayoutId id="2147492435" r:id="rId7"/>
    <p:sldLayoutId id="2147492436" r:id="rId8"/>
    <p:sldLayoutId id="2147492437" r:id="rId9"/>
    <p:sldLayoutId id="2147492438" r:id="rId10"/>
    <p:sldLayoutId id="214749243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D3F25C-2EA9-4F5A-8C2B-6BF1C9595BC3}" type="datetime1">
              <a:rPr lang="bg-BG" altLang="en-US"/>
              <a:pPr>
                <a:defRPr/>
              </a:pPr>
              <a:t>29.5.2025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FA1843-5ED7-42E8-922C-F02685272F0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52" r:id="rId1"/>
    <p:sldLayoutId id="2147492453" r:id="rId2"/>
    <p:sldLayoutId id="2147492454" r:id="rId3"/>
    <p:sldLayoutId id="2147492455" r:id="rId4"/>
    <p:sldLayoutId id="2147492456" r:id="rId5"/>
    <p:sldLayoutId id="2147492457" r:id="rId6"/>
    <p:sldLayoutId id="2147492458" r:id="rId7"/>
    <p:sldLayoutId id="2147492459" r:id="rId8"/>
    <p:sldLayoutId id="21474924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E16E18-360A-4C62-91AB-5E3BFB8E5763}" type="datetime1">
              <a:rPr lang="bg-BG" altLang="en-US"/>
              <a:pPr>
                <a:defRPr/>
              </a:pPr>
              <a:t>29.5.2025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8E64D7-BE49-42FD-ADB0-18685CD359F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61" r:id="rId1"/>
    <p:sldLayoutId id="2147492462" r:id="rId2"/>
    <p:sldLayoutId id="2147492463" r:id="rId3"/>
    <p:sldLayoutId id="2147492464" r:id="rId4"/>
    <p:sldLayoutId id="2147492465" r:id="rId5"/>
    <p:sldLayoutId id="2147492466" r:id="rId6"/>
    <p:sldLayoutId id="2147492467" r:id="rId7"/>
    <p:sldLayoutId id="2147492468" r:id="rId8"/>
    <p:sldLayoutId id="21474924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55700" y="274638"/>
            <a:ext cx="1029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600200"/>
            <a:ext cx="1134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238" y="6356350"/>
            <a:ext cx="294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D2199-DE4C-4811-8A81-72076D416BD1}" type="datetime1">
              <a:rPr lang="en-US"/>
              <a:pPr>
                <a:defRPr/>
              </a:pPr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356350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1288" y="6356350"/>
            <a:ext cx="2940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19F090-8185-4595-9A29-59A2C5E1AEB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44450"/>
            <a:ext cx="2206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4638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440" r:id="rId1"/>
    <p:sldLayoutId id="2147492441" r:id="rId2"/>
    <p:sldLayoutId id="2147492442" r:id="rId3"/>
    <p:sldLayoutId id="2147492443" r:id="rId4"/>
    <p:sldLayoutId id="2147492444" r:id="rId5"/>
    <p:sldLayoutId id="2147492445" r:id="rId6"/>
    <p:sldLayoutId id="2147492446" r:id="rId7"/>
    <p:sldLayoutId id="2147492447" r:id="rId8"/>
    <p:sldLayoutId id="2147492448" r:id="rId9"/>
    <p:sldLayoutId id="2147492449" r:id="rId10"/>
    <p:sldLayoutId id="2147492450" r:id="rId11"/>
    <p:sldLayoutId id="214749245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AutoShape 5" descr="C:\Users\iprpicdj\Downloads\233f5a72-9aec-4921-b5e8-925afcbca8c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r-Latn-RS" sz="180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347" y="1807949"/>
            <a:ext cx="4714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sr-Latn-R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STUDY GROUP #1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299" y="160338"/>
            <a:ext cx="9210055" cy="1143000"/>
          </a:xfrm>
        </p:spPr>
        <p:txBody>
          <a:bodyPr/>
          <a:lstStyle/>
          <a:p>
            <a:r>
              <a:rPr lang="hr-HR" altLang="sr-Latn-RS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2025 </a:t>
            </a:r>
            <a:r>
              <a:rPr lang="hr-HR" altLang="sr-Latn-RS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NATO BILC </a:t>
            </a:r>
            <a:r>
              <a:rPr lang="hr-HR" altLang="sr-Latn-RS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CONFERENCE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 descr="Časopis Zagreb moj grad - Zagreb moj gr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7" y="3501008"/>
            <a:ext cx="5518052" cy="31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roatian Flag and Geometric Shape 3D Computer Graphics. Prints from Fine  Art Storehou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roatian Flag and Geometric Shape 3D Computer Graphics. Prints from Fine  Art Storehou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81" y="3903309"/>
            <a:ext cx="2819064" cy="270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40747" y="1484784"/>
            <a:ext cx="6534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sr-Latn-RS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ETHICAL AND SECURITY CONSIDERATIONS IN </a:t>
            </a:r>
          </a:p>
          <a:p>
            <a:pPr algn="ctr" eaLnBrk="1" hangingPunct="1"/>
            <a:r>
              <a:rPr lang="hr-HR" altLang="sr-Latn-RS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 DEPLOYMENT </a:t>
            </a:r>
            <a:endParaRPr lang="hr-HR" altLang="sr-Latn-RS" sz="48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67" y="260648"/>
            <a:ext cx="9537575" cy="1143000"/>
          </a:xfrm>
        </p:spPr>
        <p:txBody>
          <a:bodyPr/>
          <a:lstStyle/>
          <a:p>
            <a:pPr marL="0" indent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Managers’ roundtable revealed: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8099" y="1340768"/>
            <a:ext cx="12493476" cy="5400600"/>
          </a:xfrm>
        </p:spPr>
        <p:txBody>
          <a:bodyPr/>
          <a:lstStyle/>
          <a:p>
            <a:r>
              <a:rPr lang="en-US" dirty="0" smtClean="0"/>
              <a:t>A need to explore how to create a culture conducive to the safe, responsible and ethical use of GAI</a:t>
            </a:r>
          </a:p>
          <a:p>
            <a:pPr marL="0" indent="0">
              <a:buNone/>
            </a:pPr>
            <a:r>
              <a:rPr lang="en-US" dirty="0" smtClean="0"/>
              <a:t>	o   bottom-up v. top-down</a:t>
            </a:r>
          </a:p>
          <a:p>
            <a:pPr marL="0" indent="0">
              <a:buNone/>
            </a:pPr>
            <a:r>
              <a:rPr lang="en-US" dirty="0" smtClean="0"/>
              <a:t>	o   responsibilities of users (student, staffer) and organizations</a:t>
            </a:r>
          </a:p>
          <a:p>
            <a:pPr marL="0" indent="0">
              <a:buNone/>
            </a:pPr>
            <a:r>
              <a:rPr lang="en-US" dirty="0" smtClean="0"/>
              <a:t>	o   critical implementation and use of GAI</a:t>
            </a:r>
          </a:p>
          <a:p>
            <a:r>
              <a:rPr lang="en-US" dirty="0" smtClean="0"/>
              <a:t>Ethical issues: environmental impact; impact on learning/outsourcing of critical thinking; algorithm-driven decisions-making (black box); inaccuracies, unfairness (bias); breaking privacy and data protection laws (GDPR) and MILSEC rules; copyright implications and functioning professionally without web access in an operational environment.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l-PL" sz="2300" dirty="0" smtClean="0"/>
          </a:p>
        </p:txBody>
      </p:sp>
    </p:spTree>
    <p:extLst>
      <p:ext uri="{BB962C8B-B14F-4D97-AF65-F5344CB8AC3E}">
        <p14:creationId xmlns:p14="http://schemas.microsoft.com/office/powerpoint/2010/main" val="23760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67" y="260648"/>
            <a:ext cx="9537575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r-HR" altLang="pl-PL" sz="4800" dirty="0">
                <a:cs typeface="Arial" pitchFamily="34" charset="0"/>
              </a:rPr>
              <a:t>FROM THE TEACHERS’ PERSPECTIVE </a:t>
            </a:r>
            <a:br>
              <a:rPr lang="hr-HR" altLang="pl-PL" sz="4800" dirty="0">
                <a:cs typeface="Arial" pitchFamily="34" charset="0"/>
              </a:rPr>
            </a:br>
            <a:r>
              <a:rPr lang="en-CA" altLang="pl-PL" sz="4800" dirty="0">
                <a:cs typeface="Arial" pitchFamily="34" charset="0"/>
              </a:rPr>
              <a:t/>
            </a:r>
            <a:br>
              <a:rPr lang="en-CA" altLang="pl-PL" sz="4800" dirty="0">
                <a:cs typeface="Arial" pitchFamily="34" charset="0"/>
              </a:rPr>
            </a:b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hr-HR" altLang="pl-P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CONCLUSIONS?</a:t>
            </a: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endParaRPr lang="en-CA" altLang="pl-PL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2115" y="1600200"/>
            <a:ext cx="12241360" cy="4781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rather a set of questions &amp; statements to think about than recommendations &amp; conclusions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Human decision as final!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no shortcuts to language learning &amp; item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pl-PL" sz="4000" dirty="0" smtClean="0"/>
              <a:t>   production – it takes time!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BILC web site – </a:t>
            </a:r>
            <a:r>
              <a:rPr lang="hr-HR" altLang="pl-PL" sz="4000" dirty="0" smtClean="0"/>
              <a:t>‘</a:t>
            </a:r>
            <a:r>
              <a:rPr lang="en-US" altLang="pl-PL" sz="4000" dirty="0" smtClean="0"/>
              <a:t>an AI Corner</a:t>
            </a:r>
            <a:r>
              <a:rPr lang="hr-HR" altLang="pl-PL" sz="4000" dirty="0" smtClean="0"/>
              <a:t>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The better you train it the better it will become.</a:t>
            </a:r>
            <a:endParaRPr lang="en-US" altLang="pl-PL" sz="4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l-PL" sz="4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75290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67" y="260648"/>
            <a:ext cx="9537575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r-HR" altLang="pl-PL" sz="4800" dirty="0">
                <a:cs typeface="Arial" pitchFamily="34" charset="0"/>
              </a:rPr>
              <a:t>FROM THE TEACHERS’ PERSPECTIVE </a:t>
            </a:r>
            <a:br>
              <a:rPr lang="hr-HR" altLang="pl-PL" sz="4800" dirty="0">
                <a:cs typeface="Arial" pitchFamily="34" charset="0"/>
              </a:rPr>
            </a:br>
            <a:r>
              <a:rPr lang="en-CA" altLang="pl-PL" sz="4800" dirty="0">
                <a:cs typeface="Arial" pitchFamily="34" charset="0"/>
              </a:rPr>
              <a:t/>
            </a:r>
            <a:br>
              <a:rPr lang="en-CA" altLang="pl-PL" sz="4800" dirty="0">
                <a:cs typeface="Arial" pitchFamily="34" charset="0"/>
              </a:rPr>
            </a:b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hr-HR" altLang="pl-P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GEMINI</a:t>
            </a: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endParaRPr lang="en-CA" altLang="pl-PL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139" y="1196752"/>
            <a:ext cx="11953328" cy="56612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dirty="0" smtClean="0"/>
              <a:t>Discussion questions for the topic: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i="1" dirty="0" smtClean="0"/>
              <a:t>Ethical and Security Considerations in AI Deployment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l-PL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dirty="0" smtClean="0"/>
              <a:t>→ General Principles &amp; Definitions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dirty="0" smtClean="0"/>
              <a:t>→ Data Privacy &amp; Bias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dirty="0" smtClean="0"/>
              <a:t>→ Transparency, </a:t>
            </a:r>
            <a:r>
              <a:rPr lang="en-US" altLang="pl-PL" sz="4000" dirty="0" err="1" smtClean="0"/>
              <a:t>Explainability</a:t>
            </a:r>
            <a:r>
              <a:rPr lang="en-US" altLang="pl-PL" sz="4000" dirty="0" smtClean="0"/>
              <a:t> &amp; Accountability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dirty="0" smtClean="0"/>
              <a:t>→ Security Threats &amp; Resilience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dirty="0" smtClean="0"/>
              <a:t>→ Regulation &amp; Governance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dirty="0" smtClean="0"/>
              <a:t>→ Future Challenges &amp; Societal Impact</a:t>
            </a:r>
          </a:p>
        </p:txBody>
      </p:sp>
    </p:spTree>
    <p:extLst>
      <p:ext uri="{BB962C8B-B14F-4D97-AF65-F5344CB8AC3E}">
        <p14:creationId xmlns:p14="http://schemas.microsoft.com/office/powerpoint/2010/main" val="42392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103" y="1772816"/>
            <a:ext cx="12385376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AI as the world’s largest plagiarism machine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What is the primary source of information?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Who owns &amp; controls the algorithms?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Who filters the uploading / texts generated?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dirty="0" smtClean="0"/>
              <a:t>being polite to PCs (</a:t>
            </a:r>
            <a:r>
              <a:rPr lang="en-US" altLang="pl-PL" i="1" dirty="0" smtClean="0"/>
              <a:t>Terminator</a:t>
            </a:r>
            <a:r>
              <a:rPr lang="en-US" altLang="pl-PL" dirty="0" smtClean="0"/>
              <a:t>) – just in case if PCs take over </a:t>
            </a:r>
            <a:r>
              <a:rPr lang="en-US" altLang="pl-PL" dirty="0" smtClean="0">
                <a:sym typeface="Wingdings" pitchFamily="2" charset="2"/>
              </a:rPr>
              <a:t> </a:t>
            </a:r>
            <a:endParaRPr lang="en-US" altLang="pl-PL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dirty="0" smtClean="0"/>
              <a:t>By the time you learn how to use it ….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dirty="0" smtClean="0"/>
              <a:t>paid apps – offer better choices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What do we want to use it for – </a:t>
            </a:r>
            <a:endParaRPr lang="en-US" altLang="pl-PL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hr-HR" altLang="pl-PL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hr-HR" altLang="pl-PL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altLang="pl-PL" dirty="0"/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endParaRPr lang="hr-HR" dirty="0" smtClean="0"/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endParaRPr lang="hr-H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endParaRPr lang="en-CA" altLang="pl-PL" dirty="0" smtClean="0"/>
          </a:p>
          <a:p>
            <a:pPr eaLnBrk="1" hangingPunct="1">
              <a:lnSpc>
                <a:spcPct val="120000"/>
              </a:lnSpc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sz="4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124323" y="476672"/>
            <a:ext cx="8424936" cy="8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hr-HR" altLang="pl-PL" sz="4800" dirty="0" smtClean="0">
                <a:cs typeface="Arial" pitchFamily="34" charset="0"/>
              </a:rPr>
              <a:t/>
            </a:r>
            <a:br>
              <a:rPr lang="hr-HR" altLang="pl-PL" sz="4800" dirty="0" smtClean="0">
                <a:cs typeface="Arial" pitchFamily="34" charset="0"/>
              </a:rPr>
            </a:br>
            <a:r>
              <a:rPr lang="en-CA" altLang="pl-PL" sz="4800" dirty="0" smtClean="0">
                <a:cs typeface="Arial" pitchFamily="34" charset="0"/>
              </a:rPr>
              <a:t/>
            </a:r>
            <a:br>
              <a:rPr lang="en-CA" altLang="pl-PL" sz="4800" dirty="0" smtClean="0">
                <a:cs typeface="Arial" pitchFamily="34" charset="0"/>
              </a:rPr>
            </a:br>
            <a:r>
              <a:rPr lang="en-CA" altLang="pl-PL" sz="4800" dirty="0" smtClean="0"/>
              <a:t/>
            </a:r>
            <a:br>
              <a:rPr lang="en-CA" altLang="pl-PL" sz="4800" dirty="0" smtClean="0"/>
            </a:br>
            <a:r>
              <a:rPr lang="hr-HR" alt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CONCERNS </a:t>
            </a:r>
            <a:r>
              <a:rPr lang="en-CA" altLang="pl-PL" sz="4800" dirty="0" smtClean="0"/>
              <a:t/>
            </a:r>
            <a:br>
              <a:rPr lang="en-CA" altLang="pl-PL" sz="4800" dirty="0" smtClean="0"/>
            </a:br>
            <a:r>
              <a:rPr lang="en-CA" altLang="pl-PL" sz="4800" dirty="0" smtClean="0"/>
              <a:t/>
            </a:r>
            <a:br>
              <a:rPr lang="en-CA" altLang="pl-PL" sz="4800" dirty="0" smtClean="0"/>
            </a:br>
            <a:r>
              <a:rPr lang="en-CA" altLang="pl-PL" sz="4800" dirty="0" smtClean="0"/>
              <a:t/>
            </a:r>
            <a:br>
              <a:rPr lang="en-CA" altLang="pl-PL" sz="4800" dirty="0" smtClean="0"/>
            </a:br>
            <a:endParaRPr lang="en-CA" altLang="pl-PL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67" y="260648"/>
            <a:ext cx="9537575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r-HR" altLang="pl-PL" sz="4800" dirty="0">
                <a:cs typeface="Arial" pitchFamily="34" charset="0"/>
              </a:rPr>
              <a:t>FROM THE TEACHERS’ PERSPECTIVE </a:t>
            </a:r>
            <a:br>
              <a:rPr lang="hr-HR" altLang="pl-PL" sz="4800" dirty="0">
                <a:cs typeface="Arial" pitchFamily="34" charset="0"/>
              </a:rPr>
            </a:br>
            <a:r>
              <a:rPr lang="en-CA" altLang="pl-PL" sz="4800" dirty="0">
                <a:cs typeface="Arial" pitchFamily="34" charset="0"/>
              </a:rPr>
              <a:t/>
            </a:r>
            <a:br>
              <a:rPr lang="en-CA" altLang="pl-PL" sz="4800" dirty="0">
                <a:cs typeface="Arial" pitchFamily="34" charset="0"/>
              </a:rPr>
            </a:b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hr-HR" altLang="pl-P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TESTERS’ PERSPECTIVE</a:t>
            </a: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endParaRPr lang="en-CA" altLang="pl-PL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0107" y="1340768"/>
            <a:ext cx="12421467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l-PL" sz="2800" dirty="0" smtClean="0"/>
              <a:t>Why do we use it? For what purpose? T</a:t>
            </a:r>
            <a:r>
              <a:rPr lang="en-US" sz="2800" dirty="0" smtClean="0"/>
              <a:t>ext design, item creation, assessment?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800" dirty="0" smtClean="0"/>
              <a:t>Testers cannot take all these aspects into consideration – main concern is to: choose texts/materials, create items, assess tests &amp; analyze results (core business)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800" dirty="0" smtClean="0"/>
              <a:t>Can we trust AI assessment?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Pragmatics</a:t>
            </a:r>
            <a:r>
              <a:rPr lang="en-US" altLang="pl-PL" sz="2800" dirty="0" smtClean="0"/>
              <a:t> – wrongly interpreted output – a person failed the test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pl-PL" sz="2800" dirty="0" smtClean="0"/>
              <a:t>    (a potential law suits for the company that failed the candidate)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800" dirty="0" smtClean="0"/>
              <a:t>L3 – requires authentic texts – how can we get it from AI? i.e. What about ESP?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800" dirty="0" smtClean="0"/>
              <a:t>TTS app – text to speech app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800" dirty="0" smtClean="0"/>
              <a:t>Creating items – time consuming – Is it worth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800" dirty="0" smtClean="0"/>
              <a:t>listening and &amp; reading texts do not have the same features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l-PL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5129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35" y="476672"/>
            <a:ext cx="6120680" cy="85496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r-HR" altLang="pl-PL" sz="4800" dirty="0">
                <a:cs typeface="Arial" pitchFamily="34" charset="0"/>
              </a:rPr>
              <a:t/>
            </a:r>
            <a:br>
              <a:rPr lang="hr-HR" altLang="pl-PL" sz="4800" dirty="0">
                <a:cs typeface="Arial" pitchFamily="34" charset="0"/>
              </a:rPr>
            </a:br>
            <a:r>
              <a:rPr lang="en-CA" altLang="pl-PL" sz="4800" dirty="0">
                <a:cs typeface="Arial" pitchFamily="34" charset="0"/>
              </a:rPr>
              <a:t/>
            </a:r>
            <a:br>
              <a:rPr lang="en-CA" altLang="pl-PL" sz="4800" dirty="0">
                <a:cs typeface="Arial" pitchFamily="34" charset="0"/>
              </a:rPr>
            </a:b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hr-HR" alt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GEMINI</a:t>
            </a: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endParaRPr lang="en-CA" altLang="pl-PL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0107" y="2060848"/>
            <a:ext cx="12025336" cy="43204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safe use of generative artificial intelligence mean?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AI Overview is not available </a:t>
            </a:r>
            <a:endParaRPr lang="hr-HR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r>
              <a:rPr lang="hr-H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2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967" y="1772816"/>
            <a:ext cx="11524133" cy="303552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SUBGROUPS (BASED ON OUR ROLE)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TESTERS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MANAGERS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endParaRPr lang="hr-HR" dirty="0"/>
          </a:p>
          <a:p>
            <a:pPr algn="just" eaLnBrk="1" hangingPunct="1">
              <a:lnSpc>
                <a:spcPct val="90000"/>
              </a:lnSpc>
            </a:pPr>
            <a:endParaRPr lang="en-CA" altLang="pl-PL" sz="3600" dirty="0" smtClean="0">
              <a:cs typeface="Arial" pitchFamily="34" charset="0"/>
            </a:endParaRP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endParaRPr lang="en-CA" altLang="pl-PL" dirty="0" smtClean="0"/>
          </a:p>
          <a:p>
            <a:pPr eaLnBrk="1" hangingPunct="1">
              <a:lnSpc>
                <a:spcPct val="120000"/>
              </a:lnSpc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sz="4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1345" y="5157192"/>
            <a:ext cx="11737378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hr-H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Bulgaria, Colombia, Croatia, Georgia, Germany, Italy, Jordan, </a:t>
            </a:r>
          </a:p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Latvia, Lithuania, Montenegro, Netherlands, Sweden, Uzbekistan</a:t>
            </a:r>
            <a:endParaRPr lang="en-US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3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427" y="260648"/>
            <a:ext cx="7305327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r-HR" altLang="pl-PL" sz="4800" dirty="0">
                <a:cs typeface="Arial" pitchFamily="34" charset="0"/>
              </a:rPr>
              <a:t/>
            </a:r>
            <a:br>
              <a:rPr lang="hr-HR" altLang="pl-PL" sz="4800" dirty="0">
                <a:cs typeface="Arial" pitchFamily="34" charset="0"/>
              </a:rPr>
            </a:br>
            <a:r>
              <a:rPr lang="en-CA" altLang="pl-PL" sz="4800" dirty="0">
                <a:cs typeface="Arial" pitchFamily="34" charset="0"/>
              </a:rPr>
              <a:t/>
            </a:r>
            <a:br>
              <a:rPr lang="en-CA" altLang="pl-PL" sz="4800" dirty="0">
                <a:cs typeface="Arial" pitchFamily="34" charset="0"/>
              </a:rPr>
            </a:br>
            <a:r>
              <a:rPr lang="hr-HR" altLang="pl-P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TEACHERS’ ROUNDTABLE</a:t>
            </a: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endParaRPr lang="en-CA" altLang="pl-PL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12601575" cy="49251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AI – not officially incorporated in our learning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teachers &amp; students use AI to cover specific learning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benefits &amp; risks of using AI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collection of sensitive or excessive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lack of transparency in how data is used </a:t>
            </a:r>
          </a:p>
        </p:txBody>
      </p:sp>
    </p:spTree>
    <p:extLst>
      <p:ext uri="{BB962C8B-B14F-4D97-AF65-F5344CB8AC3E}">
        <p14:creationId xmlns:p14="http://schemas.microsoft.com/office/powerpoint/2010/main" val="5603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427" y="260648"/>
            <a:ext cx="7305327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r-HR" altLang="pl-PL" sz="4800" dirty="0">
                <a:cs typeface="Arial" pitchFamily="34" charset="0"/>
              </a:rPr>
              <a:t/>
            </a:r>
            <a:br>
              <a:rPr lang="hr-HR" altLang="pl-PL" sz="4800" dirty="0">
                <a:cs typeface="Arial" pitchFamily="34" charset="0"/>
              </a:rPr>
            </a:br>
            <a:r>
              <a:rPr lang="en-CA" altLang="pl-PL" sz="4800" dirty="0">
                <a:cs typeface="Arial" pitchFamily="34" charset="0"/>
              </a:rPr>
              <a:t/>
            </a:r>
            <a:br>
              <a:rPr lang="en-CA" altLang="pl-PL" sz="4800" dirty="0">
                <a:cs typeface="Arial" pitchFamily="34" charset="0"/>
              </a:rPr>
            </a:br>
            <a:r>
              <a:rPr lang="hr-HR" altLang="pl-P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TEACHERS’ ROUNDTABLE</a:t>
            </a: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endParaRPr lang="en-CA" altLang="pl-PL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0107" y="1268760"/>
            <a:ext cx="12169352" cy="54726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4000" b="1" dirty="0" smtClean="0"/>
              <a:t>Security considerations: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sz="4000" dirty="0" smtClean="0"/>
              <a:t>principles of data minimization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sz="4000" dirty="0" smtClean="0"/>
              <a:t>featured learning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pl-PL" sz="4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pl-PL" sz="4000" b="1" dirty="0" smtClean="0"/>
              <a:t>Ethical considerations: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sz="4000" dirty="0" smtClean="0"/>
              <a:t>accountability -  clear chain of responsibility when developing course materials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sz="4000" dirty="0" smtClean="0"/>
              <a:t>transparency – mark AI generated content accordingly</a:t>
            </a:r>
          </a:p>
        </p:txBody>
      </p:sp>
    </p:spTree>
    <p:extLst>
      <p:ext uri="{BB962C8B-B14F-4D97-AF65-F5344CB8AC3E}">
        <p14:creationId xmlns:p14="http://schemas.microsoft.com/office/powerpoint/2010/main" val="21900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427" y="260648"/>
            <a:ext cx="7305327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r-HR" altLang="pl-PL" sz="4800" dirty="0">
                <a:cs typeface="Arial" pitchFamily="34" charset="0"/>
              </a:rPr>
              <a:t/>
            </a:r>
            <a:br>
              <a:rPr lang="hr-HR" altLang="pl-PL" sz="4800" dirty="0">
                <a:cs typeface="Arial" pitchFamily="34" charset="0"/>
              </a:rPr>
            </a:br>
            <a:r>
              <a:rPr lang="en-CA" altLang="pl-PL" sz="4800" dirty="0">
                <a:cs typeface="Arial" pitchFamily="34" charset="0"/>
              </a:rPr>
              <a:t/>
            </a:r>
            <a:br>
              <a:rPr lang="en-CA" altLang="pl-PL" sz="4800" dirty="0">
                <a:cs typeface="Arial" pitchFamily="34" charset="0"/>
              </a:rPr>
            </a:br>
            <a:r>
              <a:rPr lang="hr-HR" altLang="pl-P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TESTERS’ ROUNDTABLE</a:t>
            </a: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endParaRPr lang="en-CA" altLang="pl-PL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0107" y="1600200"/>
            <a:ext cx="1224136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How authentic is an AI generated text?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pl-PL" sz="4000" dirty="0" smtClean="0"/>
              <a:t>   (especially at higher levels)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Do we use it for assessing all skills?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pl-PL" sz="4000" dirty="0" smtClean="0"/>
              <a:t>   (or just productive/receptive skills?)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>What kind of tests are we talking about – only proficiency or achievement tests as well?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altLang="pl-PL" sz="4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11501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427" y="260648"/>
            <a:ext cx="7305327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r-HR" altLang="pl-PL" sz="4800" dirty="0">
                <a:cs typeface="Arial" pitchFamily="34" charset="0"/>
              </a:rPr>
              <a:t/>
            </a:r>
            <a:br>
              <a:rPr lang="hr-HR" altLang="pl-PL" sz="4800" dirty="0">
                <a:cs typeface="Arial" pitchFamily="34" charset="0"/>
              </a:rPr>
            </a:br>
            <a:r>
              <a:rPr lang="en-CA" altLang="pl-PL" sz="4800" dirty="0">
                <a:cs typeface="Arial" pitchFamily="34" charset="0"/>
              </a:rPr>
              <a:t/>
            </a:r>
            <a:br>
              <a:rPr lang="en-CA" altLang="pl-PL" sz="4800" dirty="0">
                <a:cs typeface="Arial" pitchFamily="34" charset="0"/>
              </a:rPr>
            </a:br>
            <a:r>
              <a:rPr lang="hr-HR" altLang="pl-P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TESTERS’ ROUNDTABLE</a:t>
            </a:r>
            <a:r>
              <a:rPr lang="en-CA" altLang="pl-PL" sz="4800" dirty="0"/>
              <a:t/>
            </a:r>
            <a:br>
              <a:rPr lang="en-CA" altLang="pl-PL" sz="4800" dirty="0"/>
            </a:br>
            <a:r>
              <a:rPr lang="en-CA" altLang="pl-PL" sz="4800" dirty="0"/>
              <a:t/>
            </a:r>
            <a:br>
              <a:rPr lang="en-CA" altLang="pl-PL" sz="4800" dirty="0"/>
            </a:br>
            <a:endParaRPr lang="en-CA" altLang="pl-PL" sz="5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0107" y="1340768"/>
            <a:ext cx="119713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sz="4000" dirty="0" smtClean="0"/>
              <a:t>tester</a:t>
            </a:r>
            <a:r>
              <a:rPr lang="en-US" altLang="pl-PL" sz="4000" dirty="0" smtClean="0"/>
              <a:t>s have a primary role – AI more as an assistant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pl-PL" sz="4000" dirty="0" smtClean="0"/>
              <a:t>   (tweaking the items, texts, …)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sz="4000" dirty="0" smtClean="0"/>
              <a:t>moderation of items – a team effort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sz="4000" dirty="0" smtClean="0"/>
              <a:t>AI as a team member – potentially a clueless team member, unless given very specific instructions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pl-PL" sz="4000" dirty="0" smtClean="0"/>
              <a:t>AI – good for summarizing and simplifying texts;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pl-PL" sz="4000" dirty="0" smtClean="0"/>
              <a:t>            good for assisting in creating S &amp; W prompts</a:t>
            </a:r>
            <a:endParaRPr lang="en-US" altLang="pl-PL" sz="40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hr-HR" altLang="pl-PL" sz="40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hr-HR" altLang="pl-PL" sz="40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CA" alt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23417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315" y="260648"/>
            <a:ext cx="8712968" cy="15841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l-PL" sz="4000" dirty="0" smtClean="0"/>
              <a:t/>
            </a:r>
            <a:br>
              <a:rPr lang="en-US" altLang="pl-PL" sz="4000" dirty="0" smtClean="0"/>
            </a:br>
            <a:r>
              <a:rPr lang="en-US" altLang="pl-PL" sz="3600" b="1" dirty="0" smtClean="0"/>
              <a:t>BILC Policy Recommendation on the Safe and Ethical Use of Generative AI for Language Assessment in the Military </a:t>
            </a:r>
            <a:r>
              <a:rPr lang="en-US" altLang="pl-PL" sz="4000" dirty="0" smtClean="0"/>
              <a:t/>
            </a:r>
            <a:br>
              <a:rPr lang="en-US" altLang="pl-PL" sz="4000" dirty="0" smtClean="0"/>
            </a:br>
            <a:endParaRPr lang="en-US" altLang="pl-PL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9410" y="2060848"/>
            <a:ext cx="12493476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2800" dirty="0" smtClean="0"/>
              <a:t>→ Understanding Generative AI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2800" dirty="0" smtClean="0"/>
              <a:t>→ Application of Generative AI in Language Assessment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2800" dirty="0" smtClean="0"/>
              <a:t>→ Potential Risks of Generative AI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2800" dirty="0" smtClean="0"/>
              <a:t>→ Safety Measures (Confidential information, Email usage, Document handling)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2800" dirty="0" smtClean="0"/>
              <a:t>→ Ethical Considerations (Fairness, Accountability, Transparency)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2800" dirty="0" smtClean="0"/>
              <a:t>→ Implementing safety and ethical standards for the use of </a:t>
            </a:r>
            <a:r>
              <a:rPr lang="en-US" altLang="pl-PL" sz="2800" dirty="0" err="1" smtClean="0"/>
              <a:t>GenAI</a:t>
            </a:r>
            <a:r>
              <a:rPr lang="en-US" altLang="pl-PL" sz="2800" dirty="0" smtClean="0"/>
              <a:t> (establishing and AI Ethics Committee, Implementing a risk-based categorization of AI Models, Complementing an evaluation form for AI Tool Usage, Providing training and raising awareness, Fostering collaboration and consultation)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pl-PL" sz="2800" dirty="0" smtClean="0"/>
              <a:t>→ Documentation, Reporting and Case Studies</a:t>
            </a:r>
            <a:endParaRPr lang="en-US" altLang="pl-PL" sz="4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941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67" y="260648"/>
            <a:ext cx="9537575" cy="1143000"/>
          </a:xfrm>
        </p:spPr>
        <p:txBody>
          <a:bodyPr/>
          <a:lstStyle/>
          <a:p>
            <a:pPr marL="0" indent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Managers’ roundtable revealed: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8099" y="1600200"/>
            <a:ext cx="12493476" cy="4525963"/>
          </a:xfrm>
        </p:spPr>
        <p:txBody>
          <a:bodyPr/>
          <a:lstStyle/>
          <a:p>
            <a:r>
              <a:rPr lang="en-US" dirty="0" smtClean="0"/>
              <a:t>A need for clear and structured policies, guidance and training across sectors, organizations, departments and units</a:t>
            </a:r>
          </a:p>
          <a:p>
            <a:r>
              <a:rPr lang="en-US" dirty="0" smtClean="0"/>
              <a:t>A need to work towards greater accountability, transparency and </a:t>
            </a:r>
            <a:r>
              <a:rPr lang="en-US" dirty="0" err="1" smtClean="0"/>
              <a:t>explainability</a:t>
            </a:r>
            <a:endParaRPr lang="en-US" dirty="0" smtClean="0"/>
          </a:p>
          <a:p>
            <a:r>
              <a:rPr lang="en-US" dirty="0" smtClean="0"/>
              <a:t>Erring on the side of caution while waiting for secure, fenced-off GAI systems in defense organizations (MILSEC)</a:t>
            </a:r>
          </a:p>
          <a:p>
            <a:r>
              <a:rPr lang="en-US" dirty="0" smtClean="0"/>
              <a:t>Be realistic GAI is used widely despite the lack of guidance and guardrails (MILSEC, privacy, legal etc.)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1576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773</Words>
  <Application>Microsoft Office PowerPoint</Application>
  <PresentationFormat>Custom</PresentationFormat>
  <Paragraphs>125</Paragraphs>
  <Slides>14</Slides>
  <Notes>14</Notes>
  <HiddenSlides>4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2_Custom Design</vt:lpstr>
      <vt:lpstr>Custom Design</vt:lpstr>
      <vt:lpstr>1_Custom Design</vt:lpstr>
      <vt:lpstr>8_Office Theme</vt:lpstr>
      <vt:lpstr>2025 NATO BILC CONFERENCE</vt:lpstr>
      <vt:lpstr>   GEMINI   </vt:lpstr>
      <vt:lpstr>PowerPoint Presentation</vt:lpstr>
      <vt:lpstr>  TEACHERS’ ROUNDTABLE  </vt:lpstr>
      <vt:lpstr>  TEACHERS’ ROUNDTABLE  </vt:lpstr>
      <vt:lpstr>  TESTERS’ ROUNDTABLE  </vt:lpstr>
      <vt:lpstr>  TESTERS’ ROUNDTABLE  </vt:lpstr>
      <vt:lpstr> BILC Policy Recommendation on the Safe and Ethical Use of Generative AI for Language Assessment in the Military  </vt:lpstr>
      <vt:lpstr>Managers’ roundtable revealed:</vt:lpstr>
      <vt:lpstr>Managers’ roundtable revealed:</vt:lpstr>
      <vt:lpstr>FROM THE TEACHERS’ PERSPECTIVE    CONCLUSIONS?   </vt:lpstr>
      <vt:lpstr>FROM THE TEACHERS’ PERSPECTIVE    GEMINI   </vt:lpstr>
      <vt:lpstr>PowerPoint Presentation</vt:lpstr>
      <vt:lpstr>FROM THE TEACHERS’ PERSPECTIVE    FROM THE TESTERS’ PERSPECTIVE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Tatjana</cp:lastModifiedBy>
  <cp:revision>590</cp:revision>
  <cp:lastPrinted>2024-04-03T12:36:28Z</cp:lastPrinted>
  <dcterms:created xsi:type="dcterms:W3CDTF">2018-04-19T14:50:03Z</dcterms:created>
  <dcterms:modified xsi:type="dcterms:W3CDTF">2025-05-29T09:51:32Z</dcterms:modified>
</cp:coreProperties>
</file>