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6"/>
  </p:notesMasterIdLst>
  <p:sldIdLst>
    <p:sldId id="642" r:id="rId3"/>
    <p:sldId id="654" r:id="rId4"/>
    <p:sldId id="666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ggy Garza" initials="PG" lastIdx="1" clrIdx="0">
    <p:extLst>
      <p:ext uri="{19B8F6BF-5375-455C-9EA6-DF929625EA0E}">
        <p15:presenceInfo xmlns:p15="http://schemas.microsoft.com/office/powerpoint/2012/main" userId="S-1-5-21-413758544-1639132467-316617838-37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350" autoAdjust="0"/>
  </p:normalViewPr>
  <p:slideViewPr>
    <p:cSldViewPr snapToGrid="0">
      <p:cViewPr varScale="1">
        <p:scale>
          <a:sx n="80" d="100"/>
          <a:sy n="80" d="100"/>
        </p:scale>
        <p:origin x="17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61EC4E-7367-4733-B669-D71A8A31D48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3DE598-CB83-40FF-8F1B-6AA4E2061B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BILC will provide NATO  CCS with a briefing on the JTAC language assessment project for the Air Operations (AO) WG meeting in September</a:t>
          </a:r>
        </a:p>
      </dgm:t>
    </dgm:pt>
    <dgm:pt modelId="{2E3E29A4-8A30-4C38-80EC-EBE03EA200EC}" type="parTrans" cxnId="{2061947D-4F54-47E7-9ABF-356EDF1DF0F2}">
      <dgm:prSet/>
      <dgm:spPr/>
      <dgm:t>
        <a:bodyPr/>
        <a:lstStyle/>
        <a:p>
          <a:endParaRPr lang="en-US"/>
        </a:p>
      </dgm:t>
    </dgm:pt>
    <dgm:pt modelId="{F12F968A-31F5-4244-AF40-23955929E7DB}" type="sibTrans" cxnId="{2061947D-4F54-47E7-9ABF-356EDF1DF0F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0492919-653C-4928-8D58-693A6268CD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Project manager: </a:t>
          </a:r>
        </a:p>
      </dgm:t>
    </dgm:pt>
    <dgm:pt modelId="{A4A6B557-28A1-4C76-8A6F-5BD07DE5392C}" type="parTrans" cxnId="{A335D12E-02EB-4C85-83B6-EA19F21B7411}">
      <dgm:prSet/>
      <dgm:spPr/>
      <dgm:t>
        <a:bodyPr/>
        <a:lstStyle/>
        <a:p>
          <a:endParaRPr lang="en-US"/>
        </a:p>
      </dgm:t>
    </dgm:pt>
    <dgm:pt modelId="{AE55DEF0-2254-44F6-A5FC-08FA9EEF1160}" type="sibTrans" cxnId="{A335D12E-02EB-4C85-83B6-EA19F21B7411}">
      <dgm:prSet/>
      <dgm:spPr/>
      <dgm:t>
        <a:bodyPr/>
        <a:lstStyle/>
        <a:p>
          <a:endParaRPr lang="en-US"/>
        </a:p>
      </dgm:t>
    </dgm:pt>
    <dgm:pt modelId="{2B31EDED-37B8-4D98-B2EC-D6BD12D82FD9}" type="pres">
      <dgm:prSet presAssocID="{8761EC4E-7367-4733-B669-D71A8A31D48B}" presName="root" presStyleCnt="0">
        <dgm:presLayoutVars>
          <dgm:dir/>
          <dgm:resizeHandles val="exact"/>
        </dgm:presLayoutVars>
      </dgm:prSet>
      <dgm:spPr/>
    </dgm:pt>
    <dgm:pt modelId="{DEF29614-AE73-43D1-A368-AE5DECDF2C57}" type="pres">
      <dgm:prSet presAssocID="{FE3DE598-CB83-40FF-8F1B-6AA4E2061B90}" presName="compNode" presStyleCnt="0"/>
      <dgm:spPr/>
    </dgm:pt>
    <dgm:pt modelId="{4DF49227-5FA7-45A5-AC4E-A7DB02404491}" type="pres">
      <dgm:prSet presAssocID="{FE3DE598-CB83-40FF-8F1B-6AA4E2061B90}" presName="bgRect" presStyleLbl="bgShp" presStyleIdx="0" presStyleCnt="2"/>
      <dgm:spPr/>
    </dgm:pt>
    <dgm:pt modelId="{8AC2022D-BFB6-4694-AE47-EC5C81489CE1}" type="pres">
      <dgm:prSet presAssocID="{FE3DE598-CB83-40FF-8F1B-6AA4E2061B9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46FEE2B6-98AE-4DF3-87D3-B5FA9A3F2E77}" type="pres">
      <dgm:prSet presAssocID="{FE3DE598-CB83-40FF-8F1B-6AA4E2061B90}" presName="spaceRect" presStyleCnt="0"/>
      <dgm:spPr/>
    </dgm:pt>
    <dgm:pt modelId="{422A94D4-18AB-40EB-8B17-0C6B68E3E41E}" type="pres">
      <dgm:prSet presAssocID="{FE3DE598-CB83-40FF-8F1B-6AA4E2061B90}" presName="parTx" presStyleLbl="revTx" presStyleIdx="0" presStyleCnt="2">
        <dgm:presLayoutVars>
          <dgm:chMax val="0"/>
          <dgm:chPref val="0"/>
        </dgm:presLayoutVars>
      </dgm:prSet>
      <dgm:spPr/>
    </dgm:pt>
    <dgm:pt modelId="{331E7B8B-00EE-46C8-A8DA-9DC2B8C3DDF9}" type="pres">
      <dgm:prSet presAssocID="{F12F968A-31F5-4244-AF40-23955929E7DB}" presName="sibTrans" presStyleCnt="0"/>
      <dgm:spPr/>
    </dgm:pt>
    <dgm:pt modelId="{35662166-213B-4305-A913-901C3E401F30}" type="pres">
      <dgm:prSet presAssocID="{50492919-653C-4928-8D58-693A6268CD4D}" presName="compNode" presStyleCnt="0"/>
      <dgm:spPr/>
    </dgm:pt>
    <dgm:pt modelId="{447B3DF1-073E-4616-AEB3-5174B7402222}" type="pres">
      <dgm:prSet presAssocID="{50492919-653C-4928-8D58-693A6268CD4D}" presName="bgRect" presStyleLbl="bgShp" presStyleIdx="1" presStyleCnt="2"/>
      <dgm:spPr/>
    </dgm:pt>
    <dgm:pt modelId="{8DA37F86-F643-44F8-A36A-4EEA606D86DC}" type="pres">
      <dgm:prSet presAssocID="{50492919-653C-4928-8D58-693A6268CD4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C3B21EA0-0F82-4A4E-BA05-4DDEF4F4BC8C}" type="pres">
      <dgm:prSet presAssocID="{50492919-653C-4928-8D58-693A6268CD4D}" presName="spaceRect" presStyleCnt="0"/>
      <dgm:spPr/>
    </dgm:pt>
    <dgm:pt modelId="{BE98EE55-6B83-4043-B8C4-F2558BC6C1CC}" type="pres">
      <dgm:prSet presAssocID="{50492919-653C-4928-8D58-693A6268CD4D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335D12E-02EB-4C85-83B6-EA19F21B7411}" srcId="{8761EC4E-7367-4733-B669-D71A8A31D48B}" destId="{50492919-653C-4928-8D58-693A6268CD4D}" srcOrd="1" destOrd="0" parTransId="{A4A6B557-28A1-4C76-8A6F-5BD07DE5392C}" sibTransId="{AE55DEF0-2254-44F6-A5FC-08FA9EEF1160}"/>
    <dgm:cxn modelId="{1AD69E36-FE25-4153-9945-40AEC1696855}" type="presOf" srcId="{50492919-653C-4928-8D58-693A6268CD4D}" destId="{BE98EE55-6B83-4043-B8C4-F2558BC6C1CC}" srcOrd="0" destOrd="0" presId="urn:microsoft.com/office/officeart/2018/2/layout/IconVerticalSolidList"/>
    <dgm:cxn modelId="{D10A807B-DC81-4BA3-A1BF-C478EC843864}" type="presOf" srcId="{FE3DE598-CB83-40FF-8F1B-6AA4E2061B90}" destId="{422A94D4-18AB-40EB-8B17-0C6B68E3E41E}" srcOrd="0" destOrd="0" presId="urn:microsoft.com/office/officeart/2018/2/layout/IconVerticalSolidList"/>
    <dgm:cxn modelId="{2061947D-4F54-47E7-9ABF-356EDF1DF0F2}" srcId="{8761EC4E-7367-4733-B669-D71A8A31D48B}" destId="{FE3DE598-CB83-40FF-8F1B-6AA4E2061B90}" srcOrd="0" destOrd="0" parTransId="{2E3E29A4-8A30-4C38-80EC-EBE03EA200EC}" sibTransId="{F12F968A-31F5-4244-AF40-23955929E7DB}"/>
    <dgm:cxn modelId="{C21F6A8A-4765-4014-A4C0-3EE2A849A279}" type="presOf" srcId="{8761EC4E-7367-4733-B669-D71A8A31D48B}" destId="{2B31EDED-37B8-4D98-B2EC-D6BD12D82FD9}" srcOrd="0" destOrd="0" presId="urn:microsoft.com/office/officeart/2018/2/layout/IconVerticalSolidList"/>
    <dgm:cxn modelId="{BAC411A6-9248-4194-8B7C-222567118845}" type="presParOf" srcId="{2B31EDED-37B8-4D98-B2EC-D6BD12D82FD9}" destId="{DEF29614-AE73-43D1-A368-AE5DECDF2C57}" srcOrd="0" destOrd="0" presId="urn:microsoft.com/office/officeart/2018/2/layout/IconVerticalSolidList"/>
    <dgm:cxn modelId="{6F1C07B5-8551-48F4-AD6C-2DCE564D1A3A}" type="presParOf" srcId="{DEF29614-AE73-43D1-A368-AE5DECDF2C57}" destId="{4DF49227-5FA7-45A5-AC4E-A7DB02404491}" srcOrd="0" destOrd="0" presId="urn:microsoft.com/office/officeart/2018/2/layout/IconVerticalSolidList"/>
    <dgm:cxn modelId="{8595F7CD-C0C9-4C4C-8625-663AD1D697D8}" type="presParOf" srcId="{DEF29614-AE73-43D1-A368-AE5DECDF2C57}" destId="{8AC2022D-BFB6-4694-AE47-EC5C81489CE1}" srcOrd="1" destOrd="0" presId="urn:microsoft.com/office/officeart/2018/2/layout/IconVerticalSolidList"/>
    <dgm:cxn modelId="{49CBB0E0-B013-4C32-92BC-5868F60A0AB1}" type="presParOf" srcId="{DEF29614-AE73-43D1-A368-AE5DECDF2C57}" destId="{46FEE2B6-98AE-4DF3-87D3-B5FA9A3F2E77}" srcOrd="2" destOrd="0" presId="urn:microsoft.com/office/officeart/2018/2/layout/IconVerticalSolidList"/>
    <dgm:cxn modelId="{75E4BE27-4C93-4E4D-90D6-02B1EDDD8F8A}" type="presParOf" srcId="{DEF29614-AE73-43D1-A368-AE5DECDF2C57}" destId="{422A94D4-18AB-40EB-8B17-0C6B68E3E41E}" srcOrd="3" destOrd="0" presId="urn:microsoft.com/office/officeart/2018/2/layout/IconVerticalSolidList"/>
    <dgm:cxn modelId="{7A51F328-141E-4FB6-8460-020B67FFC87F}" type="presParOf" srcId="{2B31EDED-37B8-4D98-B2EC-D6BD12D82FD9}" destId="{331E7B8B-00EE-46C8-A8DA-9DC2B8C3DDF9}" srcOrd="1" destOrd="0" presId="urn:microsoft.com/office/officeart/2018/2/layout/IconVerticalSolidList"/>
    <dgm:cxn modelId="{F48FD4DB-782A-46AB-A8A3-C9945223C2ED}" type="presParOf" srcId="{2B31EDED-37B8-4D98-B2EC-D6BD12D82FD9}" destId="{35662166-213B-4305-A913-901C3E401F30}" srcOrd="2" destOrd="0" presId="urn:microsoft.com/office/officeart/2018/2/layout/IconVerticalSolidList"/>
    <dgm:cxn modelId="{EC398BAD-53D5-4468-A04C-DDD79A34D810}" type="presParOf" srcId="{35662166-213B-4305-A913-901C3E401F30}" destId="{447B3DF1-073E-4616-AEB3-5174B7402222}" srcOrd="0" destOrd="0" presId="urn:microsoft.com/office/officeart/2018/2/layout/IconVerticalSolidList"/>
    <dgm:cxn modelId="{D9E39705-DEED-4282-87B4-D364137A65A0}" type="presParOf" srcId="{35662166-213B-4305-A913-901C3E401F30}" destId="{8DA37F86-F643-44F8-A36A-4EEA606D86DC}" srcOrd="1" destOrd="0" presId="urn:microsoft.com/office/officeart/2018/2/layout/IconVerticalSolidList"/>
    <dgm:cxn modelId="{600AD180-0ABD-4815-AF97-3AA8F7A32CD7}" type="presParOf" srcId="{35662166-213B-4305-A913-901C3E401F30}" destId="{C3B21EA0-0F82-4A4E-BA05-4DDEF4F4BC8C}" srcOrd="2" destOrd="0" presId="urn:microsoft.com/office/officeart/2018/2/layout/IconVerticalSolidList"/>
    <dgm:cxn modelId="{F07D6C39-5355-4802-8B95-EB7CF02C0520}" type="presParOf" srcId="{35662166-213B-4305-A913-901C3E401F30}" destId="{BE98EE55-6B83-4043-B8C4-F2558BC6C1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F49227-5FA7-45A5-AC4E-A7DB02404491}">
      <dsp:nvSpPr>
        <dsp:cNvPr id="0" name=""/>
        <dsp:cNvSpPr/>
      </dsp:nvSpPr>
      <dsp:spPr>
        <a:xfrm>
          <a:off x="0" y="681284"/>
          <a:ext cx="5458837" cy="12577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C2022D-BFB6-4694-AE47-EC5C81489CE1}">
      <dsp:nvSpPr>
        <dsp:cNvPr id="0" name=""/>
        <dsp:cNvSpPr/>
      </dsp:nvSpPr>
      <dsp:spPr>
        <a:xfrm>
          <a:off x="380471" y="964279"/>
          <a:ext cx="691765" cy="6917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A94D4-18AB-40EB-8B17-0C6B68E3E41E}">
      <dsp:nvSpPr>
        <dsp:cNvPr id="0" name=""/>
        <dsp:cNvSpPr/>
      </dsp:nvSpPr>
      <dsp:spPr>
        <a:xfrm>
          <a:off x="1452708" y="681284"/>
          <a:ext cx="4006129" cy="12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13" tIns="133113" rIns="133113" bIns="133113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BILC will provide NATO  CCS with a briefing on the JTAC language assessment project for the Air Operations (AO) WG meeting in September</a:t>
          </a:r>
        </a:p>
      </dsp:txBody>
      <dsp:txXfrm>
        <a:off x="1452708" y="681284"/>
        <a:ext cx="4006129" cy="1257756"/>
      </dsp:txXfrm>
    </dsp:sp>
    <dsp:sp modelId="{447B3DF1-073E-4616-AEB3-5174B7402222}">
      <dsp:nvSpPr>
        <dsp:cNvPr id="0" name=""/>
        <dsp:cNvSpPr/>
      </dsp:nvSpPr>
      <dsp:spPr>
        <a:xfrm>
          <a:off x="0" y="2253479"/>
          <a:ext cx="5458837" cy="12577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37F86-F643-44F8-A36A-4EEA606D86DC}">
      <dsp:nvSpPr>
        <dsp:cNvPr id="0" name=""/>
        <dsp:cNvSpPr/>
      </dsp:nvSpPr>
      <dsp:spPr>
        <a:xfrm>
          <a:off x="380471" y="2536474"/>
          <a:ext cx="691765" cy="6917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8EE55-6B83-4043-B8C4-F2558BC6C1CC}">
      <dsp:nvSpPr>
        <dsp:cNvPr id="0" name=""/>
        <dsp:cNvSpPr/>
      </dsp:nvSpPr>
      <dsp:spPr>
        <a:xfrm>
          <a:off x="1452708" y="2253479"/>
          <a:ext cx="4006129" cy="125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13" tIns="133113" rIns="133113" bIns="133113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Project manager: </a:t>
          </a:r>
        </a:p>
      </dsp:txBody>
      <dsp:txXfrm>
        <a:off x="1452708" y="2253479"/>
        <a:ext cx="4006129" cy="12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8A870-E4C0-4CA8-9117-B8EBD8E0CC5E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CD321-CB52-4F01-8910-3E1F706D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3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CD321-CB52-4F01-8910-3E1F706D3B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4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CD321-CB52-4F01-8910-3E1F706D3B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84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CD321-CB52-4F01-8910-3E1F706D3B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4285-0107-4764-B80C-ED6F0C59D8D7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2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E27AB-7EC4-40A6-B9B8-627C5B86F70B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2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E7F7-0196-451A-8A4C-D510B4249C1A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4DA3B-6CFA-4CB9-B3FC-60925A09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C7D0D-2707-4DE1-8F5F-D3F97542F15F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E53DC-A639-4E03-A20E-B87FB534D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4259-624E-4814-AD7C-A84ADDAA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C8D6E-BC90-4A8B-B98A-DDC2FBB1F094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114563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00B2A-5DC2-4D6E-83DE-593A69421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B002D-71C0-4BB8-9D08-413095862332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8381C-1509-4F61-B2C0-1EE19DAAF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36FC7-0493-48AD-9FBA-6640814F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18B19-86B7-46D5-B774-DC6AA45CD175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7750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1D669-A8CA-4915-9F8B-E37F81A3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A9247-4992-4517-8441-5341651A1654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0C3C3-8922-47F0-B330-03952704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06546-6009-482A-BD85-7987544D2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40E1-B66E-41C7-8B43-9DBE6361F5C5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721499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73464A-5C8E-4B70-BA7B-692485AE8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FFD2-41B5-453D-A69C-15DA788412ED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843A21-6B20-4CE5-A18E-4C687BC1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EE4730-F9FE-4F54-875C-0D3F101BF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DBFD-D8D8-471B-A28D-76FFC44A6E97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732562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21DD105-1A5A-4F7D-A0DC-37F64D89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E3CC8-2274-4752-8FFD-19DBFEE90BAB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2718249-1345-4132-BA26-1D8A5975B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34BECB9-3FC9-43D7-B9C4-143A804E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0185D-C760-4D0C-A7AF-1392401E1B13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675469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EE50DA5-7576-4333-8764-890F81262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B3C5E-A076-476A-8C9C-20152280ACD9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F6E754-DBBE-4B85-9AFB-813AB6E4C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31E3DF-8977-44F7-9E7D-CCAC19AC5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B5F41-B2A9-413C-BDFB-422F09E3FECE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020945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E13571-CC04-444A-96EC-44386AF5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1084C-4F05-4075-974C-8BF3721C4EF0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040C66E-5743-423C-B18D-AD96BBFAC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3A4375-2FDB-4FA9-B109-112EF0AD8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CC74-C0A8-45E3-AA85-D078019192A3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374801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8612CB-377B-49F5-813D-56C7CFA44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A63C7-1EA3-47A7-A495-AC69C5FB8076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250503-4957-4C61-BCC5-F9979527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E6B28C-A9A3-47B9-AB9E-9931EE83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B849-4F39-488C-8955-A5310CCACAF6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97896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9093-F1BC-4E26-91AE-99DDF5BA88BF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20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B69BBC-223F-4201-B7C6-72AC99AE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57392-52D9-4D60-926B-49A956B97B61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3C87B4-CFAE-4C86-AA24-8E9B79AA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47F476-3D9E-4DA8-8EEA-48883C42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B899-DDB0-4113-B476-44E2B967FE85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267517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8B227-BDE4-4261-8825-F947A356F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70C-3949-496B-956E-E9C3E85E1405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1E1ED-CFAC-41BF-AEE8-A072ACF2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6A741-08A1-4F77-A98C-89E6A7D7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C4AB7-08EA-4E5B-BDB4-F6C2462AC813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478885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23270-A17B-4264-A787-8AA4AA5F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B8C92-6108-4A45-B5C5-779E70949DBF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1E767-CFD7-41A9-8DAD-38ACABE9A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C74CB-079D-4663-8EC9-E181986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DF0BF-3DFA-4625-A616-93B07A2EBE91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6172135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6ECED37-35C7-4ED1-BF2E-C438B52E1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4468-48AB-474F-AB0C-469704734603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FB2DA77-090C-4D19-A641-C3BD7A3C1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0D717B-DCC6-4ECA-B8B6-6B0625CB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CF49D-798D-4ADD-9AB3-5C7B23B73A27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99023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5C74-D2B6-412B-BBC6-E9DC759E18C2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30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5004-E930-471D-9864-F715926BDE2F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6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6BC9-574A-4693-8F0D-41D01476512C}" type="datetime1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3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6227-858D-4AC2-91FE-AF4132C25220}" type="datetime1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5A93-7DBA-4396-BE21-224FC82766E6}" type="datetime1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881D-B48D-4E10-B7BE-194261B125B4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1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3220-7D65-4ABD-8A72-3BDDD2A6172C}" type="datetime1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5149A-9B87-4275-9C9C-6C5C495405DB}" type="datetime1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A20D-1802-4FBA-B15D-5904838A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5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86EBDC43-0B25-4BF4-B124-B6AED658EB6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17600" y="274638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BF148A87-0D5C-4D1D-BB76-947BCCA69F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3E1C1-D514-443E-B00A-99E3D2097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628F26-271E-4B69-95F4-A3058CE46A0F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75889-D6B4-41BA-BA04-3D79FBA6DA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A05F9-39D1-42C1-9257-90C51CB0E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75833B4-6677-4B4D-BC27-E511202B7BEF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  <p:pic>
        <p:nvPicPr>
          <p:cNvPr id="4103" name="Picture 5" descr="Nato">
            <a:extLst>
              <a:ext uri="{FF2B5EF4-FFF2-40B4-BE49-F238E27FC236}">
                <a16:creationId xmlns:a16="http://schemas.microsoft.com/office/drawing/2014/main" id="{611530F3-348E-4803-9367-042E20A851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217" y="44451"/>
            <a:ext cx="21336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3">
            <a:extLst>
              <a:ext uri="{FF2B5EF4-FFF2-40B4-BE49-F238E27FC236}">
                <a16:creationId xmlns:a16="http://schemas.microsoft.com/office/drawing/2014/main" id="{E25A9E48-C92E-4A97-A608-0349ACFB2F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34" y="274638"/>
            <a:ext cx="154516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67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hyperlink" Target="https://fr.wikipedia.org/wiki/Drapeau_de_l'Italie" TargetMode="External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12" Type="http://schemas.openxmlformats.org/officeDocument/2006/relationships/image" Target="../media/image12.png"/><Relationship Id="rId17" Type="http://schemas.openxmlformats.org/officeDocument/2006/relationships/hyperlink" Target="https://commons.wikimedia.org/wiki/File:National_Flag_of_Poland.png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hyperlink" Target="https://en.wikipedia.org/wiki/Flag_of_Germany" TargetMode="External"/><Relationship Id="rId5" Type="http://schemas.openxmlformats.org/officeDocument/2006/relationships/image" Target="../media/image6.png"/><Relationship Id="rId15" Type="http://schemas.openxmlformats.org/officeDocument/2006/relationships/hyperlink" Target="https://www.goodfreephotos.com/sweden/other-sweden/the-flag-of-sweden.png.php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5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4.emf"/><Relationship Id="rId4" Type="http://schemas.openxmlformats.org/officeDocument/2006/relationships/hyperlink" Target="https://it.wikipedia.org/wiki/Organizzazione_del_Trattato_dell'Atlantico_del_Nord" TargetMode="External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24D85-9205-4DB2-846A-DD143CCC2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43050"/>
            <a:ext cx="10610850" cy="4901292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NATO Close Air Support Capabilities Section has formally tasked BILC to develop a proposition for a JTAC specific language test based on the ICAO structure. When this proposition is mature it will be promulgated for comment.”</a:t>
            </a:r>
          </a:p>
          <a:p>
            <a:pPr marL="0" lvl="0" indent="0">
              <a:buNone/>
            </a:pPr>
            <a:endParaRPr lang="en-GB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628900" lvl="6" indent="0">
              <a:buNone/>
            </a:pPr>
            <a:r>
              <a:rPr lang="en-GB" sz="3200" dirty="0">
                <a:latin typeface="Arial" panose="020B0604020202020204" pitchFamily="34" charset="0"/>
                <a:ea typeface="Calibri" panose="020F0502020204030204" pitchFamily="34" charset="0"/>
              </a:rPr>
              <a:t>              Status</a:t>
            </a:r>
            <a:r>
              <a:rPr lang="en-GB" sz="3200" b="1" dirty="0"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The WG has been piloting    		      integrated skills performance test 			      tasks, considering the ICAO scale for                       		      rating purposes. </a:t>
            </a:r>
          </a:p>
          <a:p>
            <a:pPr marL="2628900" lvl="6" indent="0">
              <a:buNone/>
            </a:pPr>
            <a:endParaRPr lang="en-US" sz="3200" dirty="0">
              <a:solidFill>
                <a:prstClr val="black"/>
              </a:solidFill>
              <a:ea typeface="+mj-ea"/>
              <a:cs typeface="+mj-cs"/>
            </a:endParaRPr>
          </a:p>
          <a:p>
            <a:pPr marL="2628900" lvl="6" indent="0">
              <a:buNone/>
            </a:pPr>
            <a:endParaRPr lang="en-US" sz="3200" dirty="0">
              <a:solidFill>
                <a:prstClr val="black"/>
              </a:solidFill>
              <a:ea typeface="+mj-ea"/>
              <a:cs typeface="+mj-cs"/>
            </a:endParaRPr>
          </a:p>
          <a:p>
            <a:pPr marL="2628900" lvl="6" indent="0">
              <a:buNone/>
            </a:pPr>
            <a:endParaRPr lang="en-US" sz="3200" dirty="0">
              <a:solidFill>
                <a:prstClr val="black"/>
              </a:solidFill>
              <a:ea typeface="+mj-ea"/>
              <a:cs typeface="+mj-cs"/>
            </a:endParaRPr>
          </a:p>
          <a:p>
            <a:pPr marL="2628900" lvl="6" indent="0">
              <a:buNone/>
            </a:pPr>
            <a:endParaRPr lang="en-US" sz="3200" dirty="0">
              <a:solidFill>
                <a:prstClr val="black"/>
              </a:solidFill>
              <a:ea typeface="+mj-ea"/>
              <a:cs typeface="+mj-cs"/>
            </a:endParaRPr>
          </a:p>
          <a:p>
            <a:pPr marL="2628900" lvl="6" indent="0">
              <a:buNone/>
            </a:pPr>
            <a:endParaRPr lang="en-US" sz="3200" dirty="0">
              <a:solidFill>
                <a:prstClr val="black"/>
              </a:solidFill>
              <a:ea typeface="+mj-ea"/>
              <a:cs typeface="+mj-cs"/>
            </a:endParaRPr>
          </a:p>
          <a:p>
            <a:pPr marL="2628900" lvl="6" indent="0">
              <a:buNone/>
            </a:pP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pPr lvl="6"/>
            <a:endParaRPr lang="en-US" sz="3200" b="1" dirty="0">
              <a:solidFill>
                <a:prstClr val="black"/>
              </a:solidFill>
              <a:ea typeface="+mj-ea"/>
              <a:cs typeface="+mj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9DCB8-6662-4058-8208-EBAD9A6C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18B19-86B7-46D5-B774-DC6AA45CD175}" type="slidenum">
              <a:rPr kumimoji="0" lang="en-US" altLang="lt-LT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lt-L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2F910A9-56C1-44BA-93D7-2F810E39B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930" y="3993697"/>
            <a:ext cx="3142339" cy="20266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7DF028F-DEE1-3C42-2228-018772118D08}"/>
              </a:ext>
            </a:extLst>
          </p:cNvPr>
          <p:cNvSpPr txBox="1"/>
          <p:nvPr/>
        </p:nvSpPr>
        <p:spPr>
          <a:xfrm>
            <a:off x="3067050" y="413657"/>
            <a:ext cx="6896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JTAC Working Group Update </a:t>
            </a:r>
          </a:p>
        </p:txBody>
      </p:sp>
    </p:spTree>
    <p:extLst>
      <p:ext uri="{BB962C8B-B14F-4D97-AF65-F5344CB8AC3E}">
        <p14:creationId xmlns:p14="http://schemas.microsoft.com/office/powerpoint/2010/main" val="10577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A1A83-41A3-E109-F5A8-2DD2941E8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JTAC Language Assessment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WG Meeting, 6-9 May 2025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3916E-647C-A93B-58E2-6AA5AF870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24393"/>
            <a:ext cx="10972800" cy="4401771"/>
          </a:xfrm>
        </p:spPr>
        <p:txBody>
          <a:bodyPr/>
          <a:lstStyle/>
          <a:p>
            <a:r>
              <a:rPr lang="en-US" dirty="0"/>
              <a:t>Eleven language experts from nine nations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Team of Subject Matter Ex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perts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(SME)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from NATO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Close Air Support (CAS) 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Capabilities Section (CS),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Ramstein Air Base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CD168-0C87-B24A-C28D-E78CB13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A20D-1802-4FBA-B15D-5904838A2929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9ACF56-650B-8C86-7184-AB4E68EE9E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190" y="2387562"/>
            <a:ext cx="912027" cy="5739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F1A870E7-D55D-8A8A-8626-EB2FDAB7D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100" y="2392381"/>
            <a:ext cx="982067" cy="5690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7" name="Picture 9">
            <a:extLst>
              <a:ext uri="{FF2B5EF4-FFF2-40B4-BE49-F238E27FC236}">
                <a16:creationId xmlns:a16="http://schemas.microsoft.com/office/drawing/2014/main" id="{9937FB85-95FB-20FB-B82B-7C4330C75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64208" y="2387562"/>
            <a:ext cx="955821" cy="5739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EFD3EA56-2ADE-A17E-46B9-2D127C539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032" y="2380959"/>
            <a:ext cx="868136" cy="5805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FDCD01-5F8E-7A1B-8EA8-B08889FE5E8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4036" b="2442"/>
          <a:stretch/>
        </p:blipFill>
        <p:spPr>
          <a:xfrm>
            <a:off x="7905191" y="2380959"/>
            <a:ext cx="885560" cy="5805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A group of people posing for a photo&#10;&#10;AI-generated content may be incorrect.">
            <a:extLst>
              <a:ext uri="{FF2B5EF4-FFF2-40B4-BE49-F238E27FC236}">
                <a16:creationId xmlns:a16="http://schemas.microsoft.com/office/drawing/2014/main" id="{A3096EE1-9D4A-FB9C-5F79-2E8D416C036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138" y="3307740"/>
            <a:ext cx="3494662" cy="25231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7429DCF-95D8-6CA7-5758-1612E13FAF71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6100" y="365124"/>
            <a:ext cx="1281999" cy="1268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A flag of germany with red yellow and black stripes&#10;&#10;AI-generated content may be incorrect.">
            <a:extLst>
              <a:ext uri="{FF2B5EF4-FFF2-40B4-BE49-F238E27FC236}">
                <a16:creationId xmlns:a16="http://schemas.microsoft.com/office/drawing/2014/main" id="{3F100B72-CA99-D5EB-0BB4-57BB2644804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3077118" y="2380959"/>
            <a:ext cx="967513" cy="5805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Picture 15" descr="A flag of italy with red white and green stripes&#10;&#10;AI-generated content may be incorrect.">
            <a:extLst>
              <a:ext uri="{FF2B5EF4-FFF2-40B4-BE49-F238E27FC236}">
                <a16:creationId xmlns:a16="http://schemas.microsoft.com/office/drawing/2014/main" id="{8A04B35D-1BCC-48E3-882A-4947C728A07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5568104" y="2387562"/>
            <a:ext cx="858905" cy="5739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Picture 18" descr="A blue and yellow flag with a yellow cross&#10;&#10;AI-generated content may be incorrect.">
            <a:extLst>
              <a:ext uri="{FF2B5EF4-FFF2-40B4-BE49-F238E27FC236}">
                <a16:creationId xmlns:a16="http://schemas.microsoft.com/office/drawing/2014/main" id="{3B0E966F-3C44-283E-C5E7-649246B4025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rcRect b="18325"/>
          <a:stretch/>
        </p:blipFill>
        <p:spPr>
          <a:xfrm>
            <a:off x="10283901" y="2342444"/>
            <a:ext cx="945344" cy="6190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DF4304B-B814-4B29-BFD7-7CE8C93B17C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7"/>
              </a:ext>
            </a:extLst>
          </a:blip>
          <a:stretch>
            <a:fillRect/>
          </a:stretch>
        </p:blipFill>
        <p:spPr>
          <a:xfrm>
            <a:off x="9033537" y="2380960"/>
            <a:ext cx="945343" cy="58050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284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6DBA6-5DFE-EE3D-C376-033A01908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126A487-5A8A-AB95-B558-08D409AC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7650" y="479492"/>
            <a:ext cx="3486150" cy="1920807"/>
          </a:xfrm>
        </p:spPr>
        <p:txBody>
          <a:bodyPr>
            <a:normAutofit/>
          </a:bodyPr>
          <a:lstStyle/>
          <a:p>
            <a:r>
              <a:rPr lang="en-US" sz="3600" b="1" dirty="0"/>
              <a:t>Next Steps</a:t>
            </a:r>
          </a:p>
        </p:txBody>
      </p:sp>
      <p:pic>
        <p:nvPicPr>
          <p:cNvPr id="6" name="Content Placeholder 5" descr="A blue and black flag with white text&#10;&#10;AI-generated content may be incorrect.">
            <a:extLst>
              <a:ext uri="{FF2B5EF4-FFF2-40B4-BE49-F238E27FC236}">
                <a16:creationId xmlns:a16="http://schemas.microsoft.com/office/drawing/2014/main" id="{F9DC16DB-718F-E897-B3F4-7370A2844C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81579" y="161447"/>
            <a:ext cx="2347321" cy="117366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14" name="Content Placeholder 11">
            <a:extLst>
              <a:ext uri="{FF2B5EF4-FFF2-40B4-BE49-F238E27FC236}">
                <a16:creationId xmlns:a16="http://schemas.microsoft.com/office/drawing/2014/main" id="{89B847F8-EBFB-945D-0FB6-C61C99E48F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911072"/>
              </p:ext>
            </p:extLst>
          </p:nvPr>
        </p:nvGraphicFramePr>
        <p:xfrm>
          <a:off x="5894962" y="1984443"/>
          <a:ext cx="5458838" cy="41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F5764-ABE3-CA2F-F707-58A9CD00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2DCA20D-1802-4FBA-B15D-5904838A2929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E96796-1C0B-5773-3C62-C4E6EC68F0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51945" y="4603023"/>
            <a:ext cx="858905" cy="5404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3BEBE9-C573-6CE8-613F-40A0630D807A}"/>
              </a:ext>
            </a:extLst>
          </p:cNvPr>
          <p:cNvSpPr txBox="1"/>
          <p:nvPr/>
        </p:nvSpPr>
        <p:spPr>
          <a:xfrm>
            <a:off x="647700" y="2781300"/>
            <a:ext cx="5105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/>
              <a:t>will serve as a </a:t>
            </a:r>
            <a:r>
              <a:rPr lang="en-US" b="1" dirty="0"/>
              <a:t>screening tool </a:t>
            </a:r>
            <a:r>
              <a:rPr lang="en-US" dirty="0"/>
              <a:t>to </a:t>
            </a:r>
            <a:r>
              <a:rPr lang="en-US" b="1" dirty="0"/>
              <a:t>determine language readiness </a:t>
            </a:r>
            <a:r>
              <a:rPr lang="en-US" dirty="0"/>
              <a:t>for JTAC training.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will follow an ICAO-inspired approach and test </a:t>
            </a:r>
            <a:r>
              <a:rPr lang="en-US" b="1" dirty="0"/>
              <a:t>linguistic functions needed </a:t>
            </a:r>
            <a:r>
              <a:rPr lang="en-US" dirty="0"/>
              <a:t>in the TLU situation (clear pronunciation, good pacing, use of language strategies, etc.)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will be rated as </a:t>
            </a:r>
            <a:r>
              <a:rPr lang="en-US" b="1" dirty="0"/>
              <a:t>pass/fail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will be the </a:t>
            </a:r>
            <a:r>
              <a:rPr lang="en-US" b="1" dirty="0"/>
              <a:t>one </a:t>
            </a:r>
            <a:r>
              <a:rPr lang="en-US" dirty="0"/>
              <a:t>solution for all nations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0FDC0-F68F-A115-E7E7-7E0539CA05A4}"/>
              </a:ext>
            </a:extLst>
          </p:cNvPr>
          <p:cNvSpPr txBox="1"/>
          <p:nvPr/>
        </p:nvSpPr>
        <p:spPr>
          <a:xfrm>
            <a:off x="1066800" y="1581150"/>
            <a:ext cx="3829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Planned JTAC Language Test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740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1625</TotalTime>
  <Words>217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8_Office Theme</vt:lpstr>
      <vt:lpstr>PowerPoint Presentation</vt:lpstr>
      <vt:lpstr>JTAC Language Assessment  WG Meeting, 6-9 May 2025 </vt:lpstr>
      <vt:lpstr>Next Steps</vt:lpstr>
    </vt:vector>
  </TitlesOfParts>
  <Company>GCMC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JTAC WG</dc:title>
  <dc:creator>Garza, Peggy A Ms CIV</dc:creator>
  <cp:lastModifiedBy>Garza, Peggy A Ms CIV</cp:lastModifiedBy>
  <cp:revision>193</cp:revision>
  <cp:lastPrinted>2025-05-16T15:13:56Z</cp:lastPrinted>
  <dcterms:created xsi:type="dcterms:W3CDTF">2022-05-11T15:14:33Z</dcterms:created>
  <dcterms:modified xsi:type="dcterms:W3CDTF">2025-08-28T08:59:17Z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36d71ed-e286-42a1-8703-c1fd0ea2549c_Enabled">
    <vt:lpwstr>true</vt:lpwstr>
  </property>
  <property fmtid="{D5CDD505-2E9C-101B-9397-08002B2CF9AE}" pid="3" name="MSIP_Label_536d71ed-e286-42a1-8703-c1fd0ea2549c_SetDate">
    <vt:lpwstr>2022-05-23T14:35:17Z</vt:lpwstr>
  </property>
  <property fmtid="{D5CDD505-2E9C-101B-9397-08002B2CF9AE}" pid="4" name="MSIP_Label_536d71ed-e286-42a1-8703-c1fd0ea2549c_Method">
    <vt:lpwstr>Privileged</vt:lpwstr>
  </property>
  <property fmtid="{D5CDD505-2E9C-101B-9397-08002B2CF9AE}" pid="5" name="MSIP_Label_536d71ed-e286-42a1-8703-c1fd0ea2549c_Name">
    <vt:lpwstr>Ugradert – kan deles fritt</vt:lpwstr>
  </property>
  <property fmtid="{D5CDD505-2E9C-101B-9397-08002B2CF9AE}" pid="6" name="MSIP_Label_536d71ed-e286-42a1-8703-c1fd0ea2549c_SiteId">
    <vt:lpwstr>1e0e6195-b5ec-427a-9cc1-db95904592f9</vt:lpwstr>
  </property>
  <property fmtid="{D5CDD505-2E9C-101B-9397-08002B2CF9AE}" pid="7" name="MSIP_Label_536d71ed-e286-42a1-8703-c1fd0ea2549c_ActionId">
    <vt:lpwstr>ccee72a5-6520-4ca2-84e7-29b23e11269a</vt:lpwstr>
  </property>
  <property fmtid="{D5CDD505-2E9C-101B-9397-08002B2CF9AE}" pid="8" name="MSIP_Label_536d71ed-e286-42a1-8703-c1fd0ea2549c_ContentBits">
    <vt:lpwstr>0</vt:lpwstr>
  </property>
</Properties>
</file>