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46F3F329-47CB-21DB-15F7-DEB7926B7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577d836cb_0_71:notes">
            <a:extLst>
              <a:ext uri="{FF2B5EF4-FFF2-40B4-BE49-F238E27FC236}">
                <a16:creationId xmlns:a16="http://schemas.microsoft.com/office/drawing/2014/main" id="{4E850FA7-8026-672E-102F-407AFC60E2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577d836cb_0_71:notes">
            <a:extLst>
              <a:ext uri="{FF2B5EF4-FFF2-40B4-BE49-F238E27FC236}">
                <a16:creationId xmlns:a16="http://schemas.microsoft.com/office/drawing/2014/main" id="{C9FF12AC-A012-48ED-7D70-B8C925A61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6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577d836c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577d836c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577d836c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577d836c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577d836c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577d836c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577d836c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577d836c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577d836c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577d836c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577d836c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577d836c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474550"/>
            <a:ext cx="8222100" cy="16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Updates to ALTS Module 2, Testing Writing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849725" y="2021700"/>
            <a:ext cx="37629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Peggy Garza, Merit Kompus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STANAG 6001 Testing Workshop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Hague, 2025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810225" y="2419100"/>
            <a:ext cx="211830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 t="17471"/>
          <a:stretch/>
        </p:blipFill>
        <p:spPr>
          <a:xfrm>
            <a:off x="511200" y="2498951"/>
            <a:ext cx="1800250" cy="21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4">
            <a:alphaModFix/>
          </a:blip>
          <a:srcRect l="34217" t="33609" r="34387" b="36241"/>
          <a:stretch/>
        </p:blipFill>
        <p:spPr>
          <a:xfrm>
            <a:off x="2538200" y="2766500"/>
            <a:ext cx="1823850" cy="11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5">
            <a:alphaModFix/>
          </a:blip>
          <a:srcRect l="35881" t="42692" r="36875" b="27837"/>
          <a:stretch/>
        </p:blipFill>
        <p:spPr>
          <a:xfrm>
            <a:off x="4217925" y="3492313"/>
            <a:ext cx="1714500" cy="116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6">
            <a:alphaModFix/>
          </a:blip>
          <a:srcRect l="22758" t="29278" r="50700" b="41521"/>
          <a:stretch/>
        </p:blipFill>
        <p:spPr>
          <a:xfrm>
            <a:off x="6162875" y="3289325"/>
            <a:ext cx="17145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36530DC5-3BE5-7EA8-829B-2E211C1F2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>
            <a:extLst>
              <a:ext uri="{FF2B5EF4-FFF2-40B4-BE49-F238E27FC236}">
                <a16:creationId xmlns:a16="http://schemas.microsoft.com/office/drawing/2014/main" id="{34B3F12A-1C90-3580-4D2B-71326CE913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ALTS Writing Module</a:t>
            </a:r>
            <a:endParaRPr/>
          </a:p>
        </p:txBody>
      </p:sp>
      <p:sp>
        <p:nvSpPr>
          <p:cNvPr id="79" name="Google Shape;79;p14">
            <a:extLst>
              <a:ext uri="{FF2B5EF4-FFF2-40B4-BE49-F238E27FC236}">
                <a16:creationId xmlns:a16="http://schemas.microsoft.com/office/drawing/2014/main" id="{A8ED9653-738B-1DFB-2B6F-4C00413284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900" y="1632858"/>
            <a:ext cx="8222100" cy="2996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285750" indent="-285750">
              <a:spcAft>
                <a:spcPts val="1200"/>
              </a:spcAft>
            </a:pPr>
            <a:endParaRPr lang="en-US" sz="7200" dirty="0"/>
          </a:p>
          <a:p>
            <a:pPr marL="285750" indent="-285750">
              <a:spcAft>
                <a:spcPts val="1200"/>
              </a:spcAft>
            </a:pPr>
            <a:r>
              <a:rPr lang="en-US" sz="7200" dirty="0">
                <a:solidFill>
                  <a:schemeClr val="bg2"/>
                </a:solidFill>
              </a:rPr>
              <a:t>Module 2, </a:t>
            </a:r>
            <a:r>
              <a:rPr lang="en-US" sz="7200" i="1" dirty="0">
                <a:solidFill>
                  <a:schemeClr val="bg2"/>
                </a:solidFill>
              </a:rPr>
              <a:t>Testing the Productive Skills</a:t>
            </a:r>
          </a:p>
          <a:p>
            <a:pPr marL="285750" indent="-285750">
              <a:spcAft>
                <a:spcPts val="1200"/>
              </a:spcAft>
            </a:pPr>
            <a:r>
              <a:rPr lang="en-US" sz="7200" dirty="0">
                <a:solidFill>
                  <a:schemeClr val="bg2"/>
                </a:solidFill>
              </a:rPr>
              <a:t>Annual ALTS updates</a:t>
            </a:r>
          </a:p>
          <a:p>
            <a:pPr marL="285750" indent="-285750">
              <a:spcAft>
                <a:spcPts val="1200"/>
              </a:spcAft>
            </a:pPr>
            <a:r>
              <a:rPr lang="en-US" sz="7200" dirty="0">
                <a:solidFill>
                  <a:schemeClr val="bg2"/>
                </a:solidFill>
              </a:rPr>
              <a:t>Writing in the digital age; now the impact of AI </a:t>
            </a:r>
          </a:p>
          <a:p>
            <a:pPr marL="285750" indent="-285750">
              <a:spcAft>
                <a:spcPts val="1200"/>
              </a:spcAft>
            </a:pPr>
            <a:r>
              <a:rPr lang="en-US" sz="7200" dirty="0">
                <a:solidFill>
                  <a:schemeClr val="bg2"/>
                </a:solidFill>
              </a:rPr>
              <a:t>Balance between the “basics” &amp; real-world transformational changes</a:t>
            </a:r>
          </a:p>
          <a:p>
            <a:pPr marL="285750" indent="-285750">
              <a:spcAft>
                <a:spcPts val="1200"/>
              </a:spcAft>
            </a:pPr>
            <a:r>
              <a:rPr lang="en-US" sz="7200" dirty="0">
                <a:solidFill>
                  <a:schemeClr val="bg2"/>
                </a:solidFill>
              </a:rPr>
              <a:t>Practical activities plus focused discussion groups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4900" dirty="0"/>
          </a:p>
          <a:p>
            <a:pPr marL="285750" indent="-285750">
              <a:spcAft>
                <a:spcPts val="1200"/>
              </a:spcAft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		</a:t>
            </a:r>
          </a:p>
          <a:p>
            <a:pPr marL="285750" indent="-285750">
              <a:spcAft>
                <a:spcPts val="1200"/>
              </a:spcAft>
            </a:pPr>
            <a:endParaRPr lang="en-US" dirty="0"/>
          </a:p>
          <a:p>
            <a:pPr marL="285750" indent="-285750">
              <a:spcAft>
                <a:spcPts val="120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621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2024 BILC Writing Survey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dirty="0">
                <a:solidFill>
                  <a:schemeClr val="dk2"/>
                </a:solidFill>
              </a:rPr>
              <a:t>Responses from 27 countries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dirty="0">
                <a:solidFill>
                  <a:schemeClr val="dk2"/>
                </a:solidFill>
              </a:rPr>
              <a:t>Piloting often skipped due to limited resources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dirty="0">
                <a:solidFill>
                  <a:schemeClr val="dk2"/>
                </a:solidFill>
              </a:rPr>
              <a:t>Shift to computer-based testing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dirty="0">
                <a:solidFill>
                  <a:schemeClr val="dk2"/>
                </a:solidFill>
              </a:rPr>
              <a:t>Growing debate on use of aids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dirty="0">
                <a:solidFill>
                  <a:schemeClr val="dk2"/>
                </a:solidFill>
              </a:rPr>
              <a:t>Real-world writing tasks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ALTS Writing Module Updates 2025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dirty="0">
                <a:solidFill>
                  <a:schemeClr val="bg2"/>
                </a:solidFill>
              </a:rPr>
              <a:t>New set of prompts and scripts for norming</a:t>
            </a:r>
            <a:endParaRPr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dirty="0">
                <a:solidFill>
                  <a:schemeClr val="bg2"/>
                </a:solidFill>
              </a:rPr>
              <a:t>AI for prompt development - hands-on activity with ChatGPT</a:t>
            </a:r>
            <a:endParaRPr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dirty="0">
                <a:solidFill>
                  <a:schemeClr val="bg2"/>
                </a:solidFill>
              </a:rPr>
              <a:t>AI for assessing writing </a:t>
            </a:r>
            <a:endParaRPr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dirty="0">
                <a:solidFill>
                  <a:schemeClr val="bg2"/>
                </a:solidFill>
              </a:rPr>
              <a:t>Keeping up with research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prompt samples from nations: Level 1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Notice for a notice board (e.g. about a found item)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Message or email to a friend or colleague (e.g. asking for help, inviting them to a trip or event, about a meeting, a social event, or a new pet)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Response to a friend’s letter (e.g. about their wedding or changing jobs)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Email to your supervisor (e.g. about being absent)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Email to book a hotel room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prompt samples from nations: Level 2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Email to a friend (e.g. about a recent trip, postponing a party, or inviting them on a trip)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Social media story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Email to a colleague (e.g. about an exercise you participated in, or not being able to attend a meeting)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Report to a team leader/CO/superior (e.g. about a conference, course, training program, exercise, accident)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Letter of request 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Letter of complaint 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2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7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prompt samples from nations: Level 3 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Essay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Composition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Discuss and speculate on a topic 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Discuss a quote 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Letter to a magazine or editor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600" dirty="0">
                <a:solidFill>
                  <a:schemeClr val="bg2"/>
                </a:solidFill>
              </a:rPr>
              <a:t>Thank you!</a:t>
            </a:r>
            <a:endParaRPr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</Words>
  <Application>Microsoft Office PowerPoint</Application>
  <PresentationFormat>On-screen Show (16:9)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Roboto</vt:lpstr>
      <vt:lpstr>Arial</vt:lpstr>
      <vt:lpstr>Material</vt:lpstr>
      <vt:lpstr>Updates to ALTS Module 2, Testing Writing</vt:lpstr>
      <vt:lpstr>ALTS Writing Module</vt:lpstr>
      <vt:lpstr>2024 BILC Writing Survey</vt:lpstr>
      <vt:lpstr>ALTS Writing Module Updates 2025</vt:lpstr>
      <vt:lpstr>Writing prompt samples from nations: Level 1</vt:lpstr>
      <vt:lpstr>Writing prompt samples from nations: Level 2</vt:lpstr>
      <vt:lpstr>Writing prompt samples from nations: Level 3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to ALTS Module 2, Testing Writing</dc:title>
  <dc:creator>Merit Kompus</dc:creator>
  <cp:lastModifiedBy>Admin</cp:lastModifiedBy>
  <cp:revision>6</cp:revision>
  <dcterms:modified xsi:type="dcterms:W3CDTF">2025-09-03T12:13:04Z</dcterms:modified>
</cp:coreProperties>
</file>