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media/image15.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notesMasterIdLst>
    <p:notesMasterId r:id="rId31"/>
  </p:notesMasterIdLst>
  <p:sldIdLst>
    <p:sldId id="256" r:id="rId6"/>
    <p:sldId id="515" r:id="rId7"/>
    <p:sldId id="534" r:id="rId8"/>
    <p:sldId id="535" r:id="rId9"/>
    <p:sldId id="536" r:id="rId10"/>
    <p:sldId id="537" r:id="rId11"/>
    <p:sldId id="516" r:id="rId12"/>
    <p:sldId id="517" r:id="rId13"/>
    <p:sldId id="518" r:id="rId14"/>
    <p:sldId id="519" r:id="rId15"/>
    <p:sldId id="522" r:id="rId16"/>
    <p:sldId id="523" r:id="rId17"/>
    <p:sldId id="521" r:id="rId18"/>
    <p:sldId id="524" r:id="rId19"/>
    <p:sldId id="525" r:id="rId20"/>
    <p:sldId id="526" r:id="rId21"/>
    <p:sldId id="527" r:id="rId22"/>
    <p:sldId id="528" r:id="rId23"/>
    <p:sldId id="529" r:id="rId24"/>
    <p:sldId id="531" r:id="rId25"/>
    <p:sldId id="530" r:id="rId26"/>
    <p:sldId id="532" r:id="rId27"/>
    <p:sldId id="533" r:id="rId28"/>
    <p:sldId id="538" r:id="rId29"/>
    <p:sldId id="297"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neiter Daniel Lawrence" initials="SDL" lastIdx="4" clrIdx="0">
    <p:extLst>
      <p:ext uri="{19B8F6BF-5375-455C-9EA6-DF929625EA0E}">
        <p15:presenceInfo xmlns:p15="http://schemas.microsoft.com/office/powerpoint/2012/main" userId="Schneiter Daniel Lawrence" providerId="None"/>
      </p:ext>
    </p:extLst>
  </p:cmAuthor>
  <p:cmAuthor id="2" name="Křivka Jan" initials="KJ" lastIdx="1" clrIdx="1">
    <p:extLst>
      <p:ext uri="{19B8F6BF-5375-455C-9EA6-DF929625EA0E}">
        <p15:presenceInfo xmlns:p15="http://schemas.microsoft.com/office/powerpoint/2012/main" userId="Křivka Jan" providerId="None"/>
      </p:ext>
    </p:extLst>
  </p:cmAuthor>
  <p:cmAuthor id="3" name="Křivka Jan" initials="JK" lastIdx="2" clrIdx="2">
    <p:extLst>
      <p:ext uri="{19B8F6BF-5375-455C-9EA6-DF929625EA0E}">
        <p15:presenceInfo xmlns:p15="http://schemas.microsoft.com/office/powerpoint/2012/main" userId="S::jan.krivka@unob.cz::c03fe0af-4e11-44d2-b61c-629a573965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2D26"/>
    <a:srgbClr val="F6F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8" d="100"/>
          <a:sy n="78" d="100"/>
        </p:scale>
        <p:origin x="157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doughnutChart>
        <c:varyColors val="1"/>
        <c:ser>
          <c:idx val="0"/>
          <c:order val="0"/>
          <c:tx>
            <c:strRef>
              <c:f>List1!$B$1</c:f>
              <c:strCache>
                <c:ptCount val="1"/>
                <c:pt idx="0">
                  <c:v>Gender</c:v>
                </c:pt>
              </c:strCache>
            </c:strRef>
          </c:tx>
          <c:spPr>
            <a:solidFill>
              <a:srgbClr val="92D050"/>
            </a:solidFill>
          </c:spPr>
          <c:dPt>
            <c:idx val="0"/>
            <c:bubble3D val="0"/>
            <c:spPr>
              <a:solidFill>
                <a:srgbClr val="92D050"/>
              </a:solidFill>
              <a:ln w="19050">
                <a:solidFill>
                  <a:schemeClr val="lt1"/>
                </a:solidFill>
              </a:ln>
              <a:effectLst/>
            </c:spPr>
            <c:extLst>
              <c:ext xmlns:c16="http://schemas.microsoft.com/office/drawing/2014/chart" uri="{C3380CC4-5D6E-409C-BE32-E72D297353CC}">
                <c16:uniqueId val="{00000001-4F60-474E-8982-3EDA9D4316D9}"/>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4F60-474E-8982-3EDA9D4316D9}"/>
              </c:ext>
            </c:extLst>
          </c:dPt>
          <c:cat>
            <c:strRef>
              <c:f>List1!$A$2:$A$3</c:f>
              <c:strCache>
                <c:ptCount val="2"/>
                <c:pt idx="0">
                  <c:v>Male</c:v>
                </c:pt>
                <c:pt idx="1">
                  <c:v>Female</c:v>
                </c:pt>
              </c:strCache>
            </c:strRef>
          </c:cat>
          <c:val>
            <c:numRef>
              <c:f>List1!$B$2:$B$3</c:f>
              <c:numCache>
                <c:formatCode>General</c:formatCode>
                <c:ptCount val="2"/>
                <c:pt idx="0">
                  <c:v>70</c:v>
                </c:pt>
                <c:pt idx="1">
                  <c:v>3.2</c:v>
                </c:pt>
              </c:numCache>
            </c:numRef>
          </c:val>
          <c:extLst>
            <c:ext xmlns:c16="http://schemas.microsoft.com/office/drawing/2014/chart" uri="{C3380CC4-5D6E-409C-BE32-E72D297353CC}">
              <c16:uniqueId val="{00000004-4F60-474E-8982-3EDA9D4316D9}"/>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pieChart>
        <c:varyColors val="1"/>
        <c:ser>
          <c:idx val="0"/>
          <c:order val="0"/>
          <c:tx>
            <c:strRef>
              <c:f>List1!$B$1</c:f>
              <c:strCache>
                <c:ptCount val="1"/>
                <c:pt idx="0">
                  <c:v>Has artificial intelligence highlighted any deficiencies in your writing that you were previously unaware of?</c:v>
                </c:pt>
              </c:strCache>
            </c:strRef>
          </c:tx>
          <c:spPr>
            <a:solidFill>
              <a:srgbClr val="00B0F0"/>
            </a:solidFill>
          </c:spPr>
          <c:dPt>
            <c:idx val="0"/>
            <c:bubble3D val="0"/>
            <c:spPr>
              <a:solidFill>
                <a:srgbClr val="00B0F0"/>
              </a:solidFill>
              <a:ln w="19050">
                <a:solidFill>
                  <a:schemeClr val="lt1"/>
                </a:solidFill>
              </a:ln>
              <a:effectLst/>
            </c:spPr>
            <c:extLst>
              <c:ext xmlns:c16="http://schemas.microsoft.com/office/drawing/2014/chart" uri="{C3380CC4-5D6E-409C-BE32-E72D297353CC}">
                <c16:uniqueId val="{00000001-93C9-46E8-82AB-F2631FEAFB6A}"/>
              </c:ext>
            </c:extLst>
          </c:dPt>
          <c:dPt>
            <c:idx val="1"/>
            <c:bubble3D val="0"/>
            <c:spPr>
              <a:solidFill>
                <a:srgbClr val="00B050"/>
              </a:solidFill>
              <a:ln w="19050">
                <a:solidFill>
                  <a:schemeClr val="lt1"/>
                </a:solidFill>
              </a:ln>
              <a:effectLst/>
            </c:spPr>
            <c:extLst>
              <c:ext xmlns:c16="http://schemas.microsoft.com/office/drawing/2014/chart" uri="{C3380CC4-5D6E-409C-BE32-E72D297353CC}">
                <c16:uniqueId val="{00000001-789B-4269-AAA1-4A3E1EF73F88}"/>
              </c:ext>
            </c:extLst>
          </c:dPt>
          <c:cat>
            <c:strRef>
              <c:f>List1!$A$2:$A$3</c:f>
              <c:strCache>
                <c:ptCount val="2"/>
                <c:pt idx="0">
                  <c:v>Yes</c:v>
                </c:pt>
                <c:pt idx="1">
                  <c:v>No</c:v>
                </c:pt>
              </c:strCache>
            </c:strRef>
          </c:cat>
          <c:val>
            <c:numRef>
              <c:f>List1!$B$2:$B$3</c:f>
              <c:numCache>
                <c:formatCode>General</c:formatCode>
                <c:ptCount val="2"/>
                <c:pt idx="0">
                  <c:v>75</c:v>
                </c:pt>
                <c:pt idx="1">
                  <c:v>3.2</c:v>
                </c:pt>
              </c:numCache>
            </c:numRef>
          </c:val>
          <c:extLst>
            <c:ext xmlns:c16="http://schemas.microsoft.com/office/drawing/2014/chart" uri="{C3380CC4-5D6E-409C-BE32-E72D297353CC}">
              <c16:uniqueId val="{00000000-789B-4269-AAA1-4A3E1EF73F8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3" dt="2025-08-31T15:21:18.657" idx="1">
    <p:pos x="10" y="10"/>
    <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539157-8B01-403B-9634-D582797C8ACE}" type="doc">
      <dgm:prSet loTypeId="urn:microsoft.com/office/officeart/2005/8/layout/hierarchy1" loCatId="hierarchy" qsTypeId="urn:microsoft.com/office/officeart/2005/8/quickstyle/simple4" qsCatId="simple" csTypeId="urn:microsoft.com/office/officeart/2005/8/colors/colorful2" csCatId="colorful" phldr="1"/>
      <dgm:spPr/>
      <dgm:t>
        <a:bodyPr/>
        <a:lstStyle/>
        <a:p>
          <a:endParaRPr lang="en-US"/>
        </a:p>
      </dgm:t>
    </dgm:pt>
    <dgm:pt modelId="{D9B030FA-0F1F-47D2-94FC-F85D63DEA7EB}">
      <dgm:prSet/>
      <dgm:spPr/>
      <dgm:t>
        <a:bodyPr/>
        <a:lstStyle/>
        <a:p>
          <a:r>
            <a:rPr lang="en-US" b="1" dirty="0"/>
            <a:t>Can we use AI for effective feedback</a:t>
          </a:r>
          <a:r>
            <a:rPr lang="cs-CZ" b="1" dirty="0"/>
            <a:t>/</a:t>
          </a:r>
          <a:r>
            <a:rPr lang="cs-CZ" b="1" dirty="0" err="1"/>
            <a:t>assessment</a:t>
          </a:r>
          <a:r>
            <a:rPr lang="en-US" b="1" dirty="0"/>
            <a:t>?</a:t>
          </a:r>
          <a:endParaRPr lang="en-US" dirty="0"/>
        </a:p>
      </dgm:t>
    </dgm:pt>
    <dgm:pt modelId="{B2E11D24-EA81-4A58-BDC9-05480E95B622}" type="parTrans" cxnId="{8C5DBFBC-AD64-4B6B-B950-6F8A19417C88}">
      <dgm:prSet/>
      <dgm:spPr/>
      <dgm:t>
        <a:bodyPr/>
        <a:lstStyle/>
        <a:p>
          <a:endParaRPr lang="en-US"/>
        </a:p>
      </dgm:t>
    </dgm:pt>
    <dgm:pt modelId="{C50CD43A-A28C-4F8C-A694-020B0A5FF620}" type="sibTrans" cxnId="{8C5DBFBC-AD64-4B6B-B950-6F8A19417C88}">
      <dgm:prSet/>
      <dgm:spPr/>
      <dgm:t>
        <a:bodyPr/>
        <a:lstStyle/>
        <a:p>
          <a:endParaRPr lang="en-US"/>
        </a:p>
      </dgm:t>
    </dgm:pt>
    <dgm:pt modelId="{78D2826C-4766-4772-80A0-D91B8FCE573A}">
      <dgm:prSet/>
      <dgm:spPr/>
      <dgm:t>
        <a:bodyPr/>
        <a:lstStyle/>
        <a:p>
          <a:r>
            <a:rPr lang="en-US" b="1" dirty="0"/>
            <a:t>AI-Assisted Learner Corpus Research on STANAG 6001 Writing</a:t>
          </a:r>
          <a:endParaRPr lang="cs-CZ" b="1" dirty="0"/>
        </a:p>
        <a:p>
          <a:r>
            <a:rPr lang="cs-CZ" b="1" dirty="0"/>
            <a:t>(</a:t>
          </a:r>
          <a:r>
            <a:rPr lang="cs-CZ" b="1" dirty="0" err="1"/>
            <a:t>CorpusChat</a:t>
          </a:r>
          <a:r>
            <a:rPr lang="cs-CZ" b="1" dirty="0"/>
            <a:t>)</a:t>
          </a:r>
          <a:endParaRPr lang="en-US" b="1" dirty="0"/>
        </a:p>
      </dgm:t>
    </dgm:pt>
    <dgm:pt modelId="{57E3A78C-44E1-47DB-8657-92731F163441}" type="parTrans" cxnId="{68837BA7-6762-4248-90EF-FEC2EA5D5EB5}">
      <dgm:prSet/>
      <dgm:spPr/>
      <dgm:t>
        <a:bodyPr/>
        <a:lstStyle/>
        <a:p>
          <a:endParaRPr lang="en-US"/>
        </a:p>
      </dgm:t>
    </dgm:pt>
    <dgm:pt modelId="{6A38A52E-732D-4935-8AAF-9AC5B2F0A5AF}" type="sibTrans" cxnId="{68837BA7-6762-4248-90EF-FEC2EA5D5EB5}">
      <dgm:prSet/>
      <dgm:spPr/>
      <dgm:t>
        <a:bodyPr/>
        <a:lstStyle/>
        <a:p>
          <a:endParaRPr lang="en-US"/>
        </a:p>
      </dgm:t>
    </dgm:pt>
    <dgm:pt modelId="{613BB0F9-7D58-4189-8E03-21A054A534D5}" type="pres">
      <dgm:prSet presAssocID="{AB539157-8B01-403B-9634-D582797C8ACE}" presName="hierChild1" presStyleCnt="0">
        <dgm:presLayoutVars>
          <dgm:chPref val="1"/>
          <dgm:dir/>
          <dgm:animOne val="branch"/>
          <dgm:animLvl val="lvl"/>
          <dgm:resizeHandles/>
        </dgm:presLayoutVars>
      </dgm:prSet>
      <dgm:spPr/>
    </dgm:pt>
    <dgm:pt modelId="{29EBF084-431D-4E2A-9366-D46A5482A133}" type="pres">
      <dgm:prSet presAssocID="{D9B030FA-0F1F-47D2-94FC-F85D63DEA7EB}" presName="hierRoot1" presStyleCnt="0"/>
      <dgm:spPr/>
    </dgm:pt>
    <dgm:pt modelId="{DD23F273-0F0C-4D79-9BAF-E39D65FC5E49}" type="pres">
      <dgm:prSet presAssocID="{D9B030FA-0F1F-47D2-94FC-F85D63DEA7EB}" presName="composite" presStyleCnt="0"/>
      <dgm:spPr/>
    </dgm:pt>
    <dgm:pt modelId="{36CEC8F4-B017-48E3-931A-57059C1BF259}" type="pres">
      <dgm:prSet presAssocID="{D9B030FA-0F1F-47D2-94FC-F85D63DEA7EB}" presName="background" presStyleLbl="node0" presStyleIdx="0" presStyleCnt="2"/>
      <dgm:spPr/>
    </dgm:pt>
    <dgm:pt modelId="{7FCB132C-BE4D-48CA-9564-9DAE6CADF9FA}" type="pres">
      <dgm:prSet presAssocID="{D9B030FA-0F1F-47D2-94FC-F85D63DEA7EB}" presName="text" presStyleLbl="fgAcc0" presStyleIdx="0" presStyleCnt="2">
        <dgm:presLayoutVars>
          <dgm:chPref val="3"/>
        </dgm:presLayoutVars>
      </dgm:prSet>
      <dgm:spPr/>
    </dgm:pt>
    <dgm:pt modelId="{616ABA16-A341-465C-B09B-9B807E5F5BBD}" type="pres">
      <dgm:prSet presAssocID="{D9B030FA-0F1F-47D2-94FC-F85D63DEA7EB}" presName="hierChild2" presStyleCnt="0"/>
      <dgm:spPr/>
    </dgm:pt>
    <dgm:pt modelId="{AE159E87-1154-4CFD-991A-4223FA566C20}" type="pres">
      <dgm:prSet presAssocID="{78D2826C-4766-4772-80A0-D91B8FCE573A}" presName="hierRoot1" presStyleCnt="0"/>
      <dgm:spPr/>
    </dgm:pt>
    <dgm:pt modelId="{20D7AE87-7826-40CC-AB98-8B8914C4AA6E}" type="pres">
      <dgm:prSet presAssocID="{78D2826C-4766-4772-80A0-D91B8FCE573A}" presName="composite" presStyleCnt="0"/>
      <dgm:spPr/>
    </dgm:pt>
    <dgm:pt modelId="{81205407-D714-458E-86BE-2DF27ED58540}" type="pres">
      <dgm:prSet presAssocID="{78D2826C-4766-4772-80A0-D91B8FCE573A}" presName="background" presStyleLbl="node0" presStyleIdx="1" presStyleCnt="2"/>
      <dgm:spPr/>
    </dgm:pt>
    <dgm:pt modelId="{30E02EC4-5E61-4804-839E-806A9769C02D}" type="pres">
      <dgm:prSet presAssocID="{78D2826C-4766-4772-80A0-D91B8FCE573A}" presName="text" presStyleLbl="fgAcc0" presStyleIdx="1" presStyleCnt="2">
        <dgm:presLayoutVars>
          <dgm:chPref val="3"/>
        </dgm:presLayoutVars>
      </dgm:prSet>
      <dgm:spPr/>
    </dgm:pt>
    <dgm:pt modelId="{6C70D43B-D42D-4069-A4C9-CC027BFB7E07}" type="pres">
      <dgm:prSet presAssocID="{78D2826C-4766-4772-80A0-D91B8FCE573A}" presName="hierChild2" presStyleCnt="0"/>
      <dgm:spPr/>
    </dgm:pt>
  </dgm:ptLst>
  <dgm:cxnLst>
    <dgm:cxn modelId="{672DEDA4-D461-4E55-856D-D43541A87771}" type="presOf" srcId="{D9B030FA-0F1F-47D2-94FC-F85D63DEA7EB}" destId="{7FCB132C-BE4D-48CA-9564-9DAE6CADF9FA}" srcOrd="0" destOrd="0" presId="urn:microsoft.com/office/officeart/2005/8/layout/hierarchy1"/>
    <dgm:cxn modelId="{A9CC43A6-1196-423D-A44D-869A7D0B9A19}" type="presOf" srcId="{78D2826C-4766-4772-80A0-D91B8FCE573A}" destId="{30E02EC4-5E61-4804-839E-806A9769C02D}" srcOrd="0" destOrd="0" presId="urn:microsoft.com/office/officeart/2005/8/layout/hierarchy1"/>
    <dgm:cxn modelId="{68837BA7-6762-4248-90EF-FEC2EA5D5EB5}" srcId="{AB539157-8B01-403B-9634-D582797C8ACE}" destId="{78D2826C-4766-4772-80A0-D91B8FCE573A}" srcOrd="1" destOrd="0" parTransId="{57E3A78C-44E1-47DB-8657-92731F163441}" sibTransId="{6A38A52E-732D-4935-8AAF-9AC5B2F0A5AF}"/>
    <dgm:cxn modelId="{8C5DBFBC-AD64-4B6B-B950-6F8A19417C88}" srcId="{AB539157-8B01-403B-9634-D582797C8ACE}" destId="{D9B030FA-0F1F-47D2-94FC-F85D63DEA7EB}" srcOrd="0" destOrd="0" parTransId="{B2E11D24-EA81-4A58-BDC9-05480E95B622}" sibTransId="{C50CD43A-A28C-4F8C-A694-020B0A5FF620}"/>
    <dgm:cxn modelId="{3B3715C6-3B9C-453A-8039-E12344BFCDCE}" type="presOf" srcId="{AB539157-8B01-403B-9634-D582797C8ACE}" destId="{613BB0F9-7D58-4189-8E03-21A054A534D5}" srcOrd="0" destOrd="0" presId="urn:microsoft.com/office/officeart/2005/8/layout/hierarchy1"/>
    <dgm:cxn modelId="{69591313-8D9A-4740-875C-A79D4786A1BB}" type="presParOf" srcId="{613BB0F9-7D58-4189-8E03-21A054A534D5}" destId="{29EBF084-431D-4E2A-9366-D46A5482A133}" srcOrd="0" destOrd="0" presId="urn:microsoft.com/office/officeart/2005/8/layout/hierarchy1"/>
    <dgm:cxn modelId="{A975F550-DFA8-4910-B652-2A65EEB5A6DE}" type="presParOf" srcId="{29EBF084-431D-4E2A-9366-D46A5482A133}" destId="{DD23F273-0F0C-4D79-9BAF-E39D65FC5E49}" srcOrd="0" destOrd="0" presId="urn:microsoft.com/office/officeart/2005/8/layout/hierarchy1"/>
    <dgm:cxn modelId="{7D64939F-52AD-4526-83F3-36FF08397C57}" type="presParOf" srcId="{DD23F273-0F0C-4D79-9BAF-E39D65FC5E49}" destId="{36CEC8F4-B017-48E3-931A-57059C1BF259}" srcOrd="0" destOrd="0" presId="urn:microsoft.com/office/officeart/2005/8/layout/hierarchy1"/>
    <dgm:cxn modelId="{FAB5BFEC-0B29-42EC-B9C3-A344191571DD}" type="presParOf" srcId="{DD23F273-0F0C-4D79-9BAF-E39D65FC5E49}" destId="{7FCB132C-BE4D-48CA-9564-9DAE6CADF9FA}" srcOrd="1" destOrd="0" presId="urn:microsoft.com/office/officeart/2005/8/layout/hierarchy1"/>
    <dgm:cxn modelId="{627D1A5A-BAAD-4FBF-BD81-47188514DF7F}" type="presParOf" srcId="{29EBF084-431D-4E2A-9366-D46A5482A133}" destId="{616ABA16-A341-465C-B09B-9B807E5F5BBD}" srcOrd="1" destOrd="0" presId="urn:microsoft.com/office/officeart/2005/8/layout/hierarchy1"/>
    <dgm:cxn modelId="{E8BBBF45-EF32-46A7-A400-D79E0AE6ADFA}" type="presParOf" srcId="{613BB0F9-7D58-4189-8E03-21A054A534D5}" destId="{AE159E87-1154-4CFD-991A-4223FA566C20}" srcOrd="1" destOrd="0" presId="urn:microsoft.com/office/officeart/2005/8/layout/hierarchy1"/>
    <dgm:cxn modelId="{A46CE74C-6AE9-4F1E-97D0-9181155814BF}" type="presParOf" srcId="{AE159E87-1154-4CFD-991A-4223FA566C20}" destId="{20D7AE87-7826-40CC-AB98-8B8914C4AA6E}" srcOrd="0" destOrd="0" presId="urn:microsoft.com/office/officeart/2005/8/layout/hierarchy1"/>
    <dgm:cxn modelId="{98ABF931-D896-438B-A3F1-8BA60143A000}" type="presParOf" srcId="{20D7AE87-7826-40CC-AB98-8B8914C4AA6E}" destId="{81205407-D714-458E-86BE-2DF27ED58540}" srcOrd="0" destOrd="0" presId="urn:microsoft.com/office/officeart/2005/8/layout/hierarchy1"/>
    <dgm:cxn modelId="{119C0B60-94ED-4F9B-AA94-5A06AFE45C93}" type="presParOf" srcId="{20D7AE87-7826-40CC-AB98-8B8914C4AA6E}" destId="{30E02EC4-5E61-4804-839E-806A9769C02D}" srcOrd="1" destOrd="0" presId="urn:microsoft.com/office/officeart/2005/8/layout/hierarchy1"/>
    <dgm:cxn modelId="{6821EFA9-941F-47C9-817B-1E11805C7C3F}" type="presParOf" srcId="{AE159E87-1154-4CFD-991A-4223FA566C20}" destId="{6C70D43B-D42D-4069-A4C9-CC027BFB7E0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CEC8F4-B017-48E3-931A-57059C1BF259}">
      <dsp:nvSpPr>
        <dsp:cNvPr id="0" name=""/>
        <dsp:cNvSpPr/>
      </dsp:nvSpPr>
      <dsp:spPr>
        <a:xfrm>
          <a:off x="939" y="259484"/>
          <a:ext cx="3298911" cy="2094808"/>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7FCB132C-BE4D-48CA-9564-9DAE6CADF9FA}">
      <dsp:nvSpPr>
        <dsp:cNvPr id="0" name=""/>
        <dsp:cNvSpPr/>
      </dsp:nvSpPr>
      <dsp:spPr>
        <a:xfrm>
          <a:off x="367485" y="607702"/>
          <a:ext cx="3298911" cy="2094808"/>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Can we use AI for effective feedback</a:t>
          </a:r>
          <a:r>
            <a:rPr lang="cs-CZ" sz="2000" b="1" kern="1200" dirty="0"/>
            <a:t>/</a:t>
          </a:r>
          <a:r>
            <a:rPr lang="cs-CZ" sz="2000" b="1" kern="1200" dirty="0" err="1"/>
            <a:t>assessment</a:t>
          </a:r>
          <a:r>
            <a:rPr lang="en-US" sz="2000" b="1" kern="1200" dirty="0"/>
            <a:t>?</a:t>
          </a:r>
          <a:endParaRPr lang="en-US" sz="2000" kern="1200" dirty="0"/>
        </a:p>
      </dsp:txBody>
      <dsp:txXfrm>
        <a:off x="428840" y="669057"/>
        <a:ext cx="3176201" cy="1972098"/>
      </dsp:txXfrm>
    </dsp:sp>
    <dsp:sp modelId="{81205407-D714-458E-86BE-2DF27ED58540}">
      <dsp:nvSpPr>
        <dsp:cNvPr id="0" name=""/>
        <dsp:cNvSpPr/>
      </dsp:nvSpPr>
      <dsp:spPr>
        <a:xfrm>
          <a:off x="4032942" y="259484"/>
          <a:ext cx="3298911" cy="2094808"/>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30E02EC4-5E61-4804-839E-806A9769C02D}">
      <dsp:nvSpPr>
        <dsp:cNvPr id="0" name=""/>
        <dsp:cNvSpPr/>
      </dsp:nvSpPr>
      <dsp:spPr>
        <a:xfrm>
          <a:off x="4399488" y="607702"/>
          <a:ext cx="3298911" cy="2094808"/>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AI-Assisted Learner Corpus Research on STANAG 6001 Writing</a:t>
          </a:r>
          <a:endParaRPr lang="cs-CZ" sz="2000" b="1" kern="1200" dirty="0"/>
        </a:p>
        <a:p>
          <a:pPr marL="0" lvl="0" indent="0" algn="ctr" defTabSz="889000">
            <a:lnSpc>
              <a:spcPct val="90000"/>
            </a:lnSpc>
            <a:spcBef>
              <a:spcPct val="0"/>
            </a:spcBef>
            <a:spcAft>
              <a:spcPct val="35000"/>
            </a:spcAft>
            <a:buNone/>
          </a:pPr>
          <a:r>
            <a:rPr lang="cs-CZ" sz="2000" b="1" kern="1200" dirty="0"/>
            <a:t>(</a:t>
          </a:r>
          <a:r>
            <a:rPr lang="cs-CZ" sz="2000" b="1" kern="1200" dirty="0" err="1"/>
            <a:t>CorpusChat</a:t>
          </a:r>
          <a:r>
            <a:rPr lang="cs-CZ" sz="2000" b="1" kern="1200" dirty="0"/>
            <a:t>)</a:t>
          </a:r>
          <a:endParaRPr lang="en-US" sz="2000" b="1" kern="1200" dirty="0"/>
        </a:p>
      </dsp:txBody>
      <dsp:txXfrm>
        <a:off x="4460843" y="669057"/>
        <a:ext cx="3176201" cy="197209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C90B06-EE83-4623-A4B6-4DECEE6411EC}" type="datetimeFigureOut">
              <a:rPr lang="cs-CZ" smtClean="0"/>
              <a:t>17.09.2025</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65A7C1-E254-4890-95FA-708507A819D7}" type="slidenum">
              <a:rPr lang="cs-CZ" smtClean="0"/>
              <a:t>‹#›</a:t>
            </a:fld>
            <a:endParaRPr lang="cs-CZ"/>
          </a:p>
        </p:txBody>
      </p:sp>
    </p:spTree>
    <p:extLst>
      <p:ext uri="{BB962C8B-B14F-4D97-AF65-F5344CB8AC3E}">
        <p14:creationId xmlns:p14="http://schemas.microsoft.com/office/powerpoint/2010/main" val="3333309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 STANAG 6001 L2 - Writing tends to be more difficult than other language skills, compared to other skills, more candidates fail.</a:t>
            </a:r>
            <a:endParaRPr lang="cs-CZ" dirty="0"/>
          </a:p>
          <a:p>
            <a:r>
              <a:rPr lang="en-US" dirty="0"/>
              <a:t> • We needed a feedback tool for learners who study on their own/need to </a:t>
            </a:r>
            <a:r>
              <a:rPr lang="en-US" dirty="0" err="1"/>
              <a:t>resit</a:t>
            </a:r>
            <a:r>
              <a:rPr lang="en-US" dirty="0"/>
              <a:t> their writing test/want to practice more.</a:t>
            </a:r>
            <a:endParaRPr lang="cs-CZ" dirty="0"/>
          </a:p>
          <a:p>
            <a:r>
              <a:rPr lang="en-US" dirty="0"/>
              <a:t> • We wanted a solution that is easy to access, simple, yet reliable </a:t>
            </a:r>
            <a:endParaRPr lang="cs-CZ" dirty="0"/>
          </a:p>
          <a:p>
            <a:r>
              <a:rPr lang="en-US" dirty="0"/>
              <a:t>• Prompt design was challenging at the beginning (trial and error); machine learning and AI limits</a:t>
            </a:r>
            <a:endParaRPr lang="cs-CZ" dirty="0"/>
          </a:p>
          <a:p>
            <a:r>
              <a:rPr lang="en-US" dirty="0"/>
              <a:t> • English prompt is much better and</a:t>
            </a:r>
            <a:r>
              <a:rPr lang="cs-CZ" dirty="0"/>
              <a:t> </a:t>
            </a:r>
            <a:r>
              <a:rPr lang="en-US" dirty="0"/>
              <a:t>more reliable than the Czech one </a:t>
            </a:r>
            <a:endParaRPr lang="cs-CZ" dirty="0"/>
          </a:p>
          <a:p>
            <a:r>
              <a:rPr lang="en-US" dirty="0"/>
              <a:t>• ChatGPT seemed to provide better results, after refining the prompt both AIs work quite well and provide results that are good enough</a:t>
            </a:r>
            <a:endParaRPr lang="cs-CZ" dirty="0"/>
          </a:p>
        </p:txBody>
      </p:sp>
      <p:sp>
        <p:nvSpPr>
          <p:cNvPr id="4" name="Zástupný symbol pro číslo snímku 3"/>
          <p:cNvSpPr>
            <a:spLocks noGrp="1"/>
          </p:cNvSpPr>
          <p:nvPr>
            <p:ph type="sldNum" sz="quarter" idx="5"/>
          </p:nvPr>
        </p:nvSpPr>
        <p:spPr/>
        <p:txBody>
          <a:bodyPr/>
          <a:lstStyle/>
          <a:p>
            <a:fld id="{3365A7C1-E254-4890-95FA-708507A819D7}" type="slidenum">
              <a:rPr lang="cs-CZ" smtClean="0"/>
              <a:t>8</a:t>
            </a:fld>
            <a:endParaRPr lang="cs-CZ"/>
          </a:p>
        </p:txBody>
      </p:sp>
    </p:spTree>
    <p:extLst>
      <p:ext uri="{BB962C8B-B14F-4D97-AF65-F5344CB8AC3E}">
        <p14:creationId xmlns:p14="http://schemas.microsoft.com/office/powerpoint/2010/main" val="1484963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We are still collecting data, data collection is slightly more difficult in case of professional soldiers. </a:t>
            </a:r>
            <a:endParaRPr lang="cs-CZ" dirty="0"/>
          </a:p>
          <a:p>
            <a:r>
              <a:rPr lang="en-US" dirty="0"/>
              <a:t>Students in their 20‘, soldiers‘ in their 40‘</a:t>
            </a:r>
            <a:endParaRPr lang="cs-CZ" dirty="0"/>
          </a:p>
        </p:txBody>
      </p:sp>
      <p:sp>
        <p:nvSpPr>
          <p:cNvPr id="4" name="Zástupný symbol pro číslo snímku 3"/>
          <p:cNvSpPr>
            <a:spLocks noGrp="1"/>
          </p:cNvSpPr>
          <p:nvPr>
            <p:ph type="sldNum" sz="quarter" idx="5"/>
          </p:nvPr>
        </p:nvSpPr>
        <p:spPr/>
        <p:txBody>
          <a:bodyPr/>
          <a:lstStyle/>
          <a:p>
            <a:fld id="{3365A7C1-E254-4890-95FA-708507A819D7}" type="slidenum">
              <a:rPr lang="cs-CZ" smtClean="0"/>
              <a:t>9</a:t>
            </a:fld>
            <a:endParaRPr lang="cs-CZ"/>
          </a:p>
        </p:txBody>
      </p:sp>
    </p:spTree>
    <p:extLst>
      <p:ext uri="{BB962C8B-B14F-4D97-AF65-F5344CB8AC3E}">
        <p14:creationId xmlns:p14="http://schemas.microsoft.com/office/powerpoint/2010/main" val="2103755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 Once you refine your prompt, the results are quite consistent and reliable at L2. AI </a:t>
            </a:r>
          </a:p>
          <a:p>
            <a:r>
              <a:rPr lang="en-US" dirty="0"/>
              <a:t>tends to make more mistakes when it comes to more sophisticated texts and more </a:t>
            </a:r>
          </a:p>
          <a:p>
            <a:r>
              <a:rPr lang="en-US" dirty="0"/>
              <a:t>advanced English which is not necessarily a problem – the users won‘t be</a:t>
            </a:r>
          </a:p>
          <a:p>
            <a:r>
              <a:rPr lang="en-US" dirty="0"/>
              <a:t>overwhelmed, they can work on their English step by step. • It seem to be desirable to provide initial instruction to people who are not familiar</a:t>
            </a:r>
          </a:p>
          <a:p>
            <a:r>
              <a:rPr lang="en-US" dirty="0"/>
              <a:t>with AI tools. Even tough these tools are user friendly and quite intuitive, </a:t>
            </a:r>
          </a:p>
          <a:p>
            <a:r>
              <a:rPr lang="en-US" dirty="0"/>
              <a:t>inexperienced user are not aware of the options they actually have. They do not </a:t>
            </a:r>
          </a:p>
          <a:p>
            <a:r>
              <a:rPr lang="en-US" dirty="0"/>
              <a:t>ask questions…</a:t>
            </a:r>
          </a:p>
          <a:p>
            <a:r>
              <a:rPr lang="en-US" dirty="0"/>
              <a:t>• Self study tips are generally very good</a:t>
            </a:r>
          </a:p>
          <a:p>
            <a:r>
              <a:rPr lang="en-US" dirty="0"/>
              <a:t>• AI will provide assessment but it is not reliable as it lacks tester experience.</a:t>
            </a:r>
            <a:endParaRPr lang="cs-CZ" dirty="0"/>
          </a:p>
        </p:txBody>
      </p:sp>
      <p:sp>
        <p:nvSpPr>
          <p:cNvPr id="4" name="Zástupný symbol pro číslo snímku 3"/>
          <p:cNvSpPr>
            <a:spLocks noGrp="1"/>
          </p:cNvSpPr>
          <p:nvPr>
            <p:ph type="sldNum" sz="quarter" idx="5"/>
          </p:nvPr>
        </p:nvSpPr>
        <p:spPr/>
        <p:txBody>
          <a:bodyPr/>
          <a:lstStyle/>
          <a:p>
            <a:fld id="{3365A7C1-E254-4890-95FA-708507A819D7}" type="slidenum">
              <a:rPr lang="cs-CZ" smtClean="0"/>
              <a:t>23</a:t>
            </a:fld>
            <a:endParaRPr lang="cs-CZ"/>
          </a:p>
        </p:txBody>
      </p:sp>
    </p:spTree>
    <p:extLst>
      <p:ext uri="{BB962C8B-B14F-4D97-AF65-F5344CB8AC3E}">
        <p14:creationId xmlns:p14="http://schemas.microsoft.com/office/powerpoint/2010/main" val="2214311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graphicFrame>
        <p:nvGraphicFramePr>
          <p:cNvPr id="8" name="Tabulka 7"/>
          <p:cNvGraphicFramePr>
            <a:graphicFrameLocks noGrp="1"/>
          </p:cNvGraphicFramePr>
          <p:nvPr userDrawn="1">
            <p:extLst>
              <p:ext uri="{D42A27DB-BD31-4B8C-83A1-F6EECF244321}">
                <p14:modId xmlns:p14="http://schemas.microsoft.com/office/powerpoint/2010/main" val="2627843580"/>
              </p:ext>
            </p:extLst>
          </p:nvPr>
        </p:nvGraphicFramePr>
        <p:xfrm>
          <a:off x="0" y="7237"/>
          <a:ext cx="9144000" cy="960807"/>
        </p:xfrm>
        <a:graphic>
          <a:graphicData uri="http://schemas.openxmlformats.org/drawingml/2006/table">
            <a:tbl>
              <a:tblPr firstRow="1" bandRow="1">
                <a:tableStyleId>{5C22544A-7EE6-4342-B048-85BDC9FD1C3A}</a:tableStyleId>
              </a:tblPr>
              <a:tblGrid>
                <a:gridCol w="1117600">
                  <a:extLst>
                    <a:ext uri="{9D8B030D-6E8A-4147-A177-3AD203B41FA5}">
                      <a16:colId xmlns:a16="http://schemas.microsoft.com/office/drawing/2014/main" val="2910290663"/>
                    </a:ext>
                  </a:extLst>
                </a:gridCol>
                <a:gridCol w="3874530">
                  <a:extLst>
                    <a:ext uri="{9D8B030D-6E8A-4147-A177-3AD203B41FA5}">
                      <a16:colId xmlns:a16="http://schemas.microsoft.com/office/drawing/2014/main" val="2345665926"/>
                    </a:ext>
                  </a:extLst>
                </a:gridCol>
                <a:gridCol w="4151870">
                  <a:extLst>
                    <a:ext uri="{9D8B030D-6E8A-4147-A177-3AD203B41FA5}">
                      <a16:colId xmlns:a16="http://schemas.microsoft.com/office/drawing/2014/main" val="2605011476"/>
                    </a:ext>
                  </a:extLst>
                </a:gridCol>
              </a:tblGrid>
              <a:tr h="960807">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D26"/>
                    </a:solidFill>
                  </a:tcPr>
                </a:tc>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82D26"/>
                    </a:solidFill>
                  </a:tcPr>
                </a:tc>
                <a:extLst>
                  <a:ext uri="{0D108BD9-81ED-4DB2-BD59-A6C34878D82A}">
                    <a16:rowId xmlns:a16="http://schemas.microsoft.com/office/drawing/2014/main" val="855137376"/>
                  </a:ext>
                </a:extLst>
              </a:tr>
            </a:tbl>
          </a:graphicData>
        </a:graphic>
      </p:graphicFrame>
      <p:graphicFrame>
        <p:nvGraphicFramePr>
          <p:cNvPr id="10" name="Tabulka 9"/>
          <p:cNvGraphicFramePr>
            <a:graphicFrameLocks noGrp="1"/>
          </p:cNvGraphicFramePr>
          <p:nvPr userDrawn="1">
            <p:extLst>
              <p:ext uri="{D42A27DB-BD31-4B8C-83A1-F6EECF244321}">
                <p14:modId xmlns:p14="http://schemas.microsoft.com/office/powerpoint/2010/main" val="532495086"/>
              </p:ext>
            </p:extLst>
          </p:nvPr>
        </p:nvGraphicFramePr>
        <p:xfrm>
          <a:off x="0" y="6305516"/>
          <a:ext cx="9144000" cy="552484"/>
        </p:xfrm>
        <a:graphic>
          <a:graphicData uri="http://schemas.openxmlformats.org/drawingml/2006/table">
            <a:tbl>
              <a:tblPr firstRow="1" bandRow="1">
                <a:tableStyleId>{5C22544A-7EE6-4342-B048-85BDC9FD1C3A}</a:tableStyleId>
              </a:tblPr>
              <a:tblGrid>
                <a:gridCol w="2240692">
                  <a:extLst>
                    <a:ext uri="{9D8B030D-6E8A-4147-A177-3AD203B41FA5}">
                      <a16:colId xmlns:a16="http://schemas.microsoft.com/office/drawing/2014/main" val="2910290663"/>
                    </a:ext>
                  </a:extLst>
                </a:gridCol>
                <a:gridCol w="5190403">
                  <a:extLst>
                    <a:ext uri="{9D8B030D-6E8A-4147-A177-3AD203B41FA5}">
                      <a16:colId xmlns:a16="http://schemas.microsoft.com/office/drawing/2014/main" val="2345665926"/>
                    </a:ext>
                  </a:extLst>
                </a:gridCol>
                <a:gridCol w="1712905">
                  <a:extLst>
                    <a:ext uri="{9D8B030D-6E8A-4147-A177-3AD203B41FA5}">
                      <a16:colId xmlns:a16="http://schemas.microsoft.com/office/drawing/2014/main" val="1178739229"/>
                    </a:ext>
                  </a:extLst>
                </a:gridCol>
              </a:tblGrid>
              <a:tr h="552484">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82D26"/>
                    </a:solidFill>
                  </a:tcPr>
                </a:tc>
                <a:tc>
                  <a:txBody>
                    <a:bodyPr/>
                    <a:lstStyle/>
                    <a:p>
                      <a:pPr algn="ctr"/>
                      <a:endParaRPr lang="cs-CZ"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82D26"/>
                    </a:solidFill>
                  </a:tcPr>
                </a:tc>
                <a:extLst>
                  <a:ext uri="{0D108BD9-81ED-4DB2-BD59-A6C34878D82A}">
                    <a16:rowId xmlns:a16="http://schemas.microsoft.com/office/drawing/2014/main" val="855137376"/>
                  </a:ext>
                </a:extLst>
              </a:tr>
            </a:tbl>
          </a:graphicData>
        </a:graphic>
      </p:graphicFrame>
      <p:sp>
        <p:nvSpPr>
          <p:cNvPr id="11" name="TextovéPole 10"/>
          <p:cNvSpPr txBox="1"/>
          <p:nvPr userDrawn="1"/>
        </p:nvSpPr>
        <p:spPr>
          <a:xfrm>
            <a:off x="6515774" y="302975"/>
            <a:ext cx="1977081" cy="369332"/>
          </a:xfrm>
          <a:prstGeom prst="rect">
            <a:avLst/>
          </a:prstGeom>
          <a:noFill/>
        </p:spPr>
        <p:txBody>
          <a:bodyPr wrap="square" rtlCol="0">
            <a:spAutoFit/>
          </a:bodyPr>
          <a:lstStyle/>
          <a:p>
            <a:pPr algn="ctr"/>
            <a:r>
              <a:rPr lang="cs-CZ" dirty="0">
                <a:solidFill>
                  <a:schemeClr val="bg1"/>
                </a:solidFill>
                <a:latin typeface="Arial" panose="020B0604020202020204" pitchFamily="34" charset="0"/>
                <a:cs typeface="Arial" panose="020B0604020202020204" pitchFamily="34" charset="0"/>
              </a:rPr>
              <a:t>cjv.unob.cz</a:t>
            </a:r>
          </a:p>
        </p:txBody>
      </p:sp>
    </p:spTree>
    <p:extLst>
      <p:ext uri="{BB962C8B-B14F-4D97-AF65-F5344CB8AC3E}">
        <p14:creationId xmlns:p14="http://schemas.microsoft.com/office/powerpoint/2010/main" val="3005934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615B6A58-7A36-4533-8DE5-521D633956D1}" type="datetimeFigureOut">
              <a:rPr lang="cs-CZ" smtClean="0"/>
              <a:t>17.09.2025</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174448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615B6A58-7A36-4533-8DE5-521D633956D1}" type="datetimeFigureOut">
              <a:rPr lang="cs-CZ" smtClean="0"/>
              <a:t>17.09.2025</a:t>
            </a:fld>
            <a:endParaRPr lang="cs-CZ"/>
          </a:p>
        </p:txBody>
      </p:sp>
      <p:sp>
        <p:nvSpPr>
          <p:cNvPr id="5" name="Footer Placeholder 4"/>
          <p:cNvSpPr>
            <a:spLocks noGrp="1"/>
          </p:cNvSpPr>
          <p:nvPr>
            <p:ph type="ftr" sz="quarter" idx="11"/>
          </p:nvPr>
        </p:nvSpPr>
        <p:spPr/>
        <p:txBody>
          <a:bodyPr/>
          <a:lstStyle/>
          <a:p>
            <a:endParaRPr lang="cs-CZ"/>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D1C25C1-CB4C-4E40-A1BB-B6068D32E281}" type="slidenum">
              <a:rPr lang="cs-CZ" smtClean="0"/>
              <a:t>‹#›</a:t>
            </a:fld>
            <a:endParaRPr lang="cs-CZ"/>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2337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615B6A58-7A36-4533-8DE5-521D633956D1}" type="datetimeFigureOut">
              <a:rPr lang="cs-CZ" smtClean="0"/>
              <a:t>17.09.2025</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1172454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615B6A58-7A36-4533-8DE5-521D633956D1}" type="datetimeFigureOut">
              <a:rPr lang="cs-CZ" smtClean="0"/>
              <a:t>17.09.2025</a:t>
            </a:fld>
            <a:endParaRPr lang="cs-CZ"/>
          </a:p>
        </p:txBody>
      </p:sp>
      <p:sp>
        <p:nvSpPr>
          <p:cNvPr id="6" name="Footer Placeholder 5"/>
          <p:cNvSpPr>
            <a:spLocks noGrp="1"/>
          </p:cNvSpPr>
          <p:nvPr>
            <p:ph type="ftr" sz="quarter" idx="11"/>
          </p:nvPr>
        </p:nvSpPr>
        <p:spPr/>
        <p:txBody>
          <a:bodyPr/>
          <a:lstStyle/>
          <a:p>
            <a:endParaRPr lang="cs-CZ"/>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1C25C1-CB4C-4E40-A1BB-B6068D32E281}" type="slidenum">
              <a:rPr lang="cs-CZ" smtClean="0"/>
              <a:t>‹#›</a:t>
            </a:fld>
            <a:endParaRPr lang="cs-CZ"/>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2654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615B6A58-7A36-4533-8DE5-521D633956D1}" type="datetimeFigureOut">
              <a:rPr lang="cs-CZ" smtClean="0"/>
              <a:t>17.09.2025</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3215506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5B6A58-7A36-4533-8DE5-521D633956D1}" type="datetimeFigureOut">
              <a:rPr lang="cs-CZ" smtClean="0"/>
              <a:t>17.09.2025</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1561308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5B6A58-7A36-4533-8DE5-521D633956D1}" type="datetimeFigureOut">
              <a:rPr lang="cs-CZ" smtClean="0"/>
              <a:t>17.09.2025</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173520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t>9/17/2025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8" name="Obráze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73999" y="6353257"/>
            <a:ext cx="1139372" cy="466141"/>
          </a:xfrm>
          <a:prstGeom prst="rect">
            <a:avLst/>
          </a:prstGeom>
        </p:spPr>
      </p:pic>
      <p:graphicFrame>
        <p:nvGraphicFramePr>
          <p:cNvPr id="9" name="Tabulka 8"/>
          <p:cNvGraphicFramePr>
            <a:graphicFrameLocks noGrp="1"/>
          </p:cNvGraphicFramePr>
          <p:nvPr userDrawn="1">
            <p:extLst>
              <p:ext uri="{D42A27DB-BD31-4B8C-83A1-F6EECF244321}">
                <p14:modId xmlns:p14="http://schemas.microsoft.com/office/powerpoint/2010/main" val="3314011881"/>
              </p:ext>
            </p:extLst>
          </p:nvPr>
        </p:nvGraphicFramePr>
        <p:xfrm>
          <a:off x="0" y="6305516"/>
          <a:ext cx="9144000" cy="552484"/>
        </p:xfrm>
        <a:graphic>
          <a:graphicData uri="http://schemas.openxmlformats.org/drawingml/2006/table">
            <a:tbl>
              <a:tblPr firstRow="1" bandRow="1">
                <a:tableStyleId>{5C22544A-7EE6-4342-B048-85BDC9FD1C3A}</a:tableStyleId>
              </a:tblPr>
              <a:tblGrid>
                <a:gridCol w="2240692">
                  <a:extLst>
                    <a:ext uri="{9D8B030D-6E8A-4147-A177-3AD203B41FA5}">
                      <a16:colId xmlns:a16="http://schemas.microsoft.com/office/drawing/2014/main" val="2910290663"/>
                    </a:ext>
                  </a:extLst>
                </a:gridCol>
                <a:gridCol w="5190403">
                  <a:extLst>
                    <a:ext uri="{9D8B030D-6E8A-4147-A177-3AD203B41FA5}">
                      <a16:colId xmlns:a16="http://schemas.microsoft.com/office/drawing/2014/main" val="2345665926"/>
                    </a:ext>
                  </a:extLst>
                </a:gridCol>
                <a:gridCol w="1712905">
                  <a:extLst>
                    <a:ext uri="{9D8B030D-6E8A-4147-A177-3AD203B41FA5}">
                      <a16:colId xmlns:a16="http://schemas.microsoft.com/office/drawing/2014/main" val="1178739229"/>
                    </a:ext>
                  </a:extLst>
                </a:gridCol>
              </a:tblGrid>
              <a:tr h="552484">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82D26"/>
                    </a:solidFill>
                  </a:tcPr>
                </a:tc>
                <a:tc>
                  <a:txBody>
                    <a:bodyPr/>
                    <a:lstStyle/>
                    <a:p>
                      <a:pPr algn="ctr"/>
                      <a:endParaRPr lang="cs-CZ"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82D26"/>
                    </a:solidFill>
                  </a:tcPr>
                </a:tc>
                <a:extLst>
                  <a:ext uri="{0D108BD9-81ED-4DB2-BD59-A6C34878D82A}">
                    <a16:rowId xmlns:a16="http://schemas.microsoft.com/office/drawing/2014/main" val="855137376"/>
                  </a:ext>
                </a:extLst>
              </a:tr>
            </a:tbl>
          </a:graphicData>
        </a:graphic>
      </p:graphicFrame>
      <p:graphicFrame>
        <p:nvGraphicFramePr>
          <p:cNvPr id="11" name="Tabulka 10"/>
          <p:cNvGraphicFramePr>
            <a:graphicFrameLocks noGrp="1"/>
          </p:cNvGraphicFramePr>
          <p:nvPr userDrawn="1">
            <p:extLst>
              <p:ext uri="{D42A27DB-BD31-4B8C-83A1-F6EECF244321}">
                <p14:modId xmlns:p14="http://schemas.microsoft.com/office/powerpoint/2010/main" val="1391151586"/>
              </p:ext>
            </p:extLst>
          </p:nvPr>
        </p:nvGraphicFramePr>
        <p:xfrm>
          <a:off x="0" y="7237"/>
          <a:ext cx="9144000" cy="960807"/>
        </p:xfrm>
        <a:graphic>
          <a:graphicData uri="http://schemas.openxmlformats.org/drawingml/2006/table">
            <a:tbl>
              <a:tblPr firstRow="1" bandRow="1">
                <a:tableStyleId>{5C22544A-7EE6-4342-B048-85BDC9FD1C3A}</a:tableStyleId>
              </a:tblPr>
              <a:tblGrid>
                <a:gridCol w="1117600">
                  <a:extLst>
                    <a:ext uri="{9D8B030D-6E8A-4147-A177-3AD203B41FA5}">
                      <a16:colId xmlns:a16="http://schemas.microsoft.com/office/drawing/2014/main" val="2910290663"/>
                    </a:ext>
                  </a:extLst>
                </a:gridCol>
                <a:gridCol w="3874530">
                  <a:extLst>
                    <a:ext uri="{9D8B030D-6E8A-4147-A177-3AD203B41FA5}">
                      <a16:colId xmlns:a16="http://schemas.microsoft.com/office/drawing/2014/main" val="2345665926"/>
                    </a:ext>
                  </a:extLst>
                </a:gridCol>
                <a:gridCol w="4151870">
                  <a:extLst>
                    <a:ext uri="{9D8B030D-6E8A-4147-A177-3AD203B41FA5}">
                      <a16:colId xmlns:a16="http://schemas.microsoft.com/office/drawing/2014/main" val="2605011476"/>
                    </a:ext>
                  </a:extLst>
                </a:gridCol>
              </a:tblGrid>
              <a:tr h="960807">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D26"/>
                    </a:solidFill>
                  </a:tcPr>
                </a:tc>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82D26"/>
                    </a:solidFill>
                  </a:tcPr>
                </a:tc>
                <a:extLst>
                  <a:ext uri="{0D108BD9-81ED-4DB2-BD59-A6C34878D82A}">
                    <a16:rowId xmlns:a16="http://schemas.microsoft.com/office/drawing/2014/main" val="855137376"/>
                  </a:ext>
                </a:extLst>
              </a:tr>
            </a:tbl>
          </a:graphicData>
        </a:graphic>
      </p:graphicFrame>
      <p:sp>
        <p:nvSpPr>
          <p:cNvPr id="12" name="TextovéPole 11"/>
          <p:cNvSpPr txBox="1"/>
          <p:nvPr userDrawn="1"/>
        </p:nvSpPr>
        <p:spPr>
          <a:xfrm>
            <a:off x="6515774" y="302975"/>
            <a:ext cx="1977081" cy="369332"/>
          </a:xfrm>
          <a:prstGeom prst="rect">
            <a:avLst/>
          </a:prstGeom>
          <a:noFill/>
        </p:spPr>
        <p:txBody>
          <a:bodyPr wrap="square" rtlCol="0">
            <a:spAutoFit/>
          </a:bodyPr>
          <a:lstStyle/>
          <a:p>
            <a:pPr algn="ctr"/>
            <a:r>
              <a:rPr lang="cs-CZ" dirty="0">
                <a:solidFill>
                  <a:schemeClr val="bg1"/>
                </a:solidFill>
                <a:latin typeface="Arial" panose="020B0604020202020204" pitchFamily="34" charset="0"/>
                <a:cs typeface="Arial" panose="020B0604020202020204" pitchFamily="34" charset="0"/>
              </a:rPr>
              <a:t>cjv.unob.cz</a:t>
            </a:r>
          </a:p>
        </p:txBody>
      </p:sp>
    </p:spTree>
    <p:extLst>
      <p:ext uri="{BB962C8B-B14F-4D97-AF65-F5344CB8AC3E}">
        <p14:creationId xmlns:p14="http://schemas.microsoft.com/office/powerpoint/2010/main" val="172404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615B6A58-7A36-4533-8DE5-521D633956D1}" type="datetimeFigureOut">
              <a:rPr lang="cs-CZ" smtClean="0"/>
              <a:t>17.09.2025</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3798110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5B6A58-7A36-4533-8DE5-521D633956D1}" type="datetimeFigureOut">
              <a:rPr lang="cs-CZ" smtClean="0"/>
              <a:t>17.09.2025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83115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15B6A58-7A36-4533-8DE5-521D633956D1}" type="datetimeFigureOut">
              <a:rPr lang="cs-CZ" smtClean="0"/>
              <a:t>17.09.2025</a:t>
            </a:fld>
            <a:endParaRPr lang="cs-CZ"/>
          </a:p>
        </p:txBody>
      </p:sp>
      <p:sp>
        <p:nvSpPr>
          <p:cNvPr id="8" name="Footer Placeholder 7"/>
          <p:cNvSpPr>
            <a:spLocks noGrp="1"/>
          </p:cNvSpPr>
          <p:nvPr>
            <p:ph type="ftr" sz="quarter" idx="11"/>
          </p:nvPr>
        </p:nvSpPr>
        <p:spPr/>
        <p:txBody>
          <a:bodyPr/>
          <a:lstStyle/>
          <a:p>
            <a:endParaRPr lang="cs-CZ"/>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279137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15B6A58-7A36-4533-8DE5-521D633956D1}" type="datetimeFigureOut">
              <a:rPr lang="cs-CZ" smtClean="0"/>
              <a:t>17.09.2025</a:t>
            </a:fld>
            <a:endParaRPr lang="cs-CZ"/>
          </a:p>
        </p:txBody>
      </p:sp>
      <p:sp>
        <p:nvSpPr>
          <p:cNvPr id="4" name="Footer Placeholder 3"/>
          <p:cNvSpPr>
            <a:spLocks noGrp="1"/>
          </p:cNvSpPr>
          <p:nvPr>
            <p:ph type="ftr" sz="quarter" idx="11"/>
          </p:nvPr>
        </p:nvSpPr>
        <p:spPr/>
        <p:txBody>
          <a:bodyPr/>
          <a:lstStyle/>
          <a:p>
            <a:endParaRPr lang="cs-CZ"/>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1477988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B6A58-7A36-4533-8DE5-521D633956D1}" type="datetimeFigureOut">
              <a:rPr lang="cs-CZ" smtClean="0"/>
              <a:t>17.09.2025</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173726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615B6A58-7A36-4533-8DE5-521D633956D1}" type="datetimeFigureOut">
              <a:rPr lang="cs-CZ" smtClean="0"/>
              <a:t>17.09.2025</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2224714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615B6A58-7A36-4533-8DE5-521D633956D1}" type="datetimeFigureOut">
              <a:rPr lang="cs-CZ" smtClean="0"/>
              <a:t>17.09.2025</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1C25C1-CB4C-4E40-A1BB-B6068D32E281}" type="slidenum">
              <a:rPr lang="cs-CZ" smtClean="0"/>
              <a:t>‹#›</a:t>
            </a:fld>
            <a:endParaRPr lang="cs-CZ"/>
          </a:p>
        </p:txBody>
      </p:sp>
    </p:spTree>
    <p:extLst>
      <p:ext uri="{BB962C8B-B14F-4D97-AF65-F5344CB8AC3E}">
        <p14:creationId xmlns:p14="http://schemas.microsoft.com/office/powerpoint/2010/main" val="4040777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615B6A58-7A36-4533-8DE5-521D633956D1}" type="datetimeFigureOut">
              <a:rPr lang="cs-CZ" smtClean="0"/>
              <a:t>17.09.2025</a:t>
            </a:fld>
            <a:endParaRPr lang="cs-CZ"/>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6D1C25C1-CB4C-4E40-A1BB-B6068D32E281}" type="slidenum">
              <a:rPr lang="cs-CZ" smtClean="0"/>
              <a:t>‹#›</a:t>
            </a:fld>
            <a:endParaRPr lang="cs-CZ"/>
          </a:p>
        </p:txBody>
      </p:sp>
      <p:graphicFrame>
        <p:nvGraphicFramePr>
          <p:cNvPr id="34" name="Tabulka 33"/>
          <p:cNvGraphicFramePr>
            <a:graphicFrameLocks noGrp="1"/>
          </p:cNvGraphicFramePr>
          <p:nvPr userDrawn="1">
            <p:extLst>
              <p:ext uri="{D42A27DB-BD31-4B8C-83A1-F6EECF244321}">
                <p14:modId xmlns:p14="http://schemas.microsoft.com/office/powerpoint/2010/main" val="1672116591"/>
              </p:ext>
            </p:extLst>
          </p:nvPr>
        </p:nvGraphicFramePr>
        <p:xfrm>
          <a:off x="0" y="7237"/>
          <a:ext cx="9144000" cy="960807"/>
        </p:xfrm>
        <a:graphic>
          <a:graphicData uri="http://schemas.openxmlformats.org/drawingml/2006/table">
            <a:tbl>
              <a:tblPr firstRow="1" bandRow="1">
                <a:tableStyleId>{5C22544A-7EE6-4342-B048-85BDC9FD1C3A}</a:tableStyleId>
              </a:tblPr>
              <a:tblGrid>
                <a:gridCol w="1117600">
                  <a:extLst>
                    <a:ext uri="{9D8B030D-6E8A-4147-A177-3AD203B41FA5}">
                      <a16:colId xmlns:a16="http://schemas.microsoft.com/office/drawing/2014/main" val="2910290663"/>
                    </a:ext>
                  </a:extLst>
                </a:gridCol>
                <a:gridCol w="3874530">
                  <a:extLst>
                    <a:ext uri="{9D8B030D-6E8A-4147-A177-3AD203B41FA5}">
                      <a16:colId xmlns:a16="http://schemas.microsoft.com/office/drawing/2014/main" val="2345665926"/>
                    </a:ext>
                  </a:extLst>
                </a:gridCol>
                <a:gridCol w="4151870">
                  <a:extLst>
                    <a:ext uri="{9D8B030D-6E8A-4147-A177-3AD203B41FA5}">
                      <a16:colId xmlns:a16="http://schemas.microsoft.com/office/drawing/2014/main" val="2605011476"/>
                    </a:ext>
                  </a:extLst>
                </a:gridCol>
              </a:tblGrid>
              <a:tr h="960807">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D26"/>
                    </a:solidFill>
                  </a:tcPr>
                </a:tc>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82D26"/>
                    </a:solidFill>
                  </a:tcPr>
                </a:tc>
                <a:extLst>
                  <a:ext uri="{0D108BD9-81ED-4DB2-BD59-A6C34878D82A}">
                    <a16:rowId xmlns:a16="http://schemas.microsoft.com/office/drawing/2014/main" val="855137376"/>
                  </a:ext>
                </a:extLst>
              </a:tr>
            </a:tbl>
          </a:graphicData>
        </a:graphic>
      </p:graphicFrame>
      <p:graphicFrame>
        <p:nvGraphicFramePr>
          <p:cNvPr id="35" name="Tabulka 34"/>
          <p:cNvGraphicFramePr>
            <a:graphicFrameLocks noGrp="1"/>
          </p:cNvGraphicFramePr>
          <p:nvPr userDrawn="1">
            <p:extLst>
              <p:ext uri="{D42A27DB-BD31-4B8C-83A1-F6EECF244321}">
                <p14:modId xmlns:p14="http://schemas.microsoft.com/office/powerpoint/2010/main" val="4183571339"/>
              </p:ext>
            </p:extLst>
          </p:nvPr>
        </p:nvGraphicFramePr>
        <p:xfrm>
          <a:off x="0" y="6305516"/>
          <a:ext cx="9144000" cy="552484"/>
        </p:xfrm>
        <a:graphic>
          <a:graphicData uri="http://schemas.openxmlformats.org/drawingml/2006/table">
            <a:tbl>
              <a:tblPr firstRow="1" bandRow="1">
                <a:tableStyleId>{5C22544A-7EE6-4342-B048-85BDC9FD1C3A}</a:tableStyleId>
              </a:tblPr>
              <a:tblGrid>
                <a:gridCol w="2240692">
                  <a:extLst>
                    <a:ext uri="{9D8B030D-6E8A-4147-A177-3AD203B41FA5}">
                      <a16:colId xmlns:a16="http://schemas.microsoft.com/office/drawing/2014/main" val="2910290663"/>
                    </a:ext>
                  </a:extLst>
                </a:gridCol>
                <a:gridCol w="5190403">
                  <a:extLst>
                    <a:ext uri="{9D8B030D-6E8A-4147-A177-3AD203B41FA5}">
                      <a16:colId xmlns:a16="http://schemas.microsoft.com/office/drawing/2014/main" val="2345665926"/>
                    </a:ext>
                  </a:extLst>
                </a:gridCol>
                <a:gridCol w="1712905">
                  <a:extLst>
                    <a:ext uri="{9D8B030D-6E8A-4147-A177-3AD203B41FA5}">
                      <a16:colId xmlns:a16="http://schemas.microsoft.com/office/drawing/2014/main" val="1178739229"/>
                    </a:ext>
                  </a:extLst>
                </a:gridCol>
              </a:tblGrid>
              <a:tr h="552484">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82D26"/>
                    </a:solidFill>
                  </a:tcPr>
                </a:tc>
                <a:tc>
                  <a:txBody>
                    <a:bodyPr/>
                    <a:lstStyle/>
                    <a:p>
                      <a:pPr algn="ctr"/>
                      <a:endParaRPr lang="cs-CZ"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82D26"/>
                    </a:solidFill>
                  </a:tcPr>
                </a:tc>
                <a:extLst>
                  <a:ext uri="{0D108BD9-81ED-4DB2-BD59-A6C34878D82A}">
                    <a16:rowId xmlns:a16="http://schemas.microsoft.com/office/drawing/2014/main" val="855137376"/>
                  </a:ext>
                </a:extLst>
              </a:tr>
            </a:tbl>
          </a:graphicData>
        </a:graphic>
      </p:graphicFrame>
      <p:pic>
        <p:nvPicPr>
          <p:cNvPr id="63" name="Obrázek 62"/>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576418" y="209812"/>
            <a:ext cx="2427158" cy="648000"/>
          </a:xfrm>
          <a:prstGeom prst="rect">
            <a:avLst/>
          </a:prstGeom>
        </p:spPr>
      </p:pic>
      <p:sp>
        <p:nvSpPr>
          <p:cNvPr id="64" name="TextovéPole 63"/>
          <p:cNvSpPr txBox="1"/>
          <p:nvPr userDrawn="1"/>
        </p:nvSpPr>
        <p:spPr>
          <a:xfrm>
            <a:off x="6515774" y="302975"/>
            <a:ext cx="1977081" cy="369332"/>
          </a:xfrm>
          <a:prstGeom prst="rect">
            <a:avLst/>
          </a:prstGeom>
          <a:noFill/>
        </p:spPr>
        <p:txBody>
          <a:bodyPr wrap="square" rtlCol="0">
            <a:spAutoFit/>
          </a:bodyPr>
          <a:lstStyle/>
          <a:p>
            <a:pPr algn="ctr"/>
            <a:r>
              <a:rPr lang="cs-CZ" dirty="0">
                <a:solidFill>
                  <a:schemeClr val="bg1"/>
                </a:solidFill>
                <a:latin typeface="Arial" panose="020B0604020202020204" pitchFamily="34" charset="0"/>
                <a:cs typeface="Arial" panose="020B0604020202020204" pitchFamily="34" charset="0"/>
              </a:rPr>
              <a:t>cjv.unob.cz</a:t>
            </a:r>
          </a:p>
        </p:txBody>
      </p:sp>
    </p:spTree>
    <p:extLst>
      <p:ext uri="{BB962C8B-B14F-4D97-AF65-F5344CB8AC3E}">
        <p14:creationId xmlns:p14="http://schemas.microsoft.com/office/powerpoint/2010/main" val="27086114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00"/>
            </a:gs>
            <a:gs pos="0">
              <a:schemeClr val="accent5">
                <a:lumMod val="20000"/>
                <a:lumOff val="80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752945" y="1091682"/>
            <a:ext cx="6600451" cy="2666808"/>
          </a:xfrm>
        </p:spPr>
        <p:txBody>
          <a:bodyPr>
            <a:normAutofit/>
          </a:bodyPr>
          <a:lstStyle/>
          <a:p>
            <a:pPr algn="ctr"/>
            <a:r>
              <a:rPr lang="en-US" sz="2400" dirty="0"/>
              <a:t>NATO BILC – STANAG 6001 Testing Workshop </a:t>
            </a:r>
            <a:br>
              <a:rPr lang="cs-CZ" sz="2400" dirty="0"/>
            </a:br>
            <a:br>
              <a:rPr lang="en-US" sz="2000" b="1" i="0" dirty="0">
                <a:solidFill>
                  <a:srgbClr val="000000"/>
                </a:solidFill>
                <a:effectLst/>
                <a:latin typeface="Times New Roman" panose="02020603050405020304" pitchFamily="18" charset="0"/>
              </a:rPr>
            </a:br>
            <a:r>
              <a:rPr lang="en-US" sz="2400" b="1" i="1" dirty="0"/>
              <a:t>Assessing Writing Proficiency in an AI Era: A Summary of AI tools used</a:t>
            </a:r>
            <a:endParaRPr lang="cs-CZ" sz="4400" b="1" i="1" dirty="0"/>
          </a:p>
        </p:txBody>
      </p:sp>
      <p:sp>
        <p:nvSpPr>
          <p:cNvPr id="3" name="Podnadpis 2"/>
          <p:cNvSpPr>
            <a:spLocks noGrp="1"/>
          </p:cNvSpPr>
          <p:nvPr>
            <p:ph type="subTitle" idx="1"/>
          </p:nvPr>
        </p:nvSpPr>
        <p:spPr>
          <a:xfrm>
            <a:off x="1527147" y="4785618"/>
            <a:ext cx="6600451" cy="1126283"/>
          </a:xfrm>
        </p:spPr>
        <p:txBody>
          <a:bodyPr/>
          <a:lstStyle/>
          <a:p>
            <a:pPr algn="ctr"/>
            <a:r>
              <a:rPr lang="en-US" sz="2400" dirty="0"/>
              <a:t>The Hague, NETHERLANDS</a:t>
            </a:r>
            <a:endParaRPr lang="cs-CZ" sz="2400" dirty="0"/>
          </a:p>
          <a:p>
            <a:pPr algn="ctr"/>
            <a:r>
              <a:rPr lang="en-US" sz="2400" dirty="0"/>
              <a:t> </a:t>
            </a:r>
            <a:r>
              <a:rPr lang="en-US" sz="2000" dirty="0"/>
              <a:t>4 SEPTEMBER 2025</a:t>
            </a:r>
            <a:endParaRPr lang="cs-CZ" sz="2000" dirty="0"/>
          </a:p>
        </p:txBody>
      </p:sp>
      <p:sp>
        <p:nvSpPr>
          <p:cNvPr id="5" name="Subtitle 2"/>
          <p:cNvSpPr txBox="1">
            <a:spLocks/>
          </p:cNvSpPr>
          <p:nvPr/>
        </p:nvSpPr>
        <p:spPr>
          <a:xfrm>
            <a:off x="2298357" y="6392563"/>
            <a:ext cx="5058032" cy="370702"/>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defRPr/>
            </a:pPr>
            <a:r>
              <a:rPr lang="cs-CZ" sz="1200" b="1" dirty="0"/>
              <a:t>Jan Křivka, Irena Obručová, Renata Matušincová, Robert Helán</a:t>
            </a:r>
          </a:p>
        </p:txBody>
      </p:sp>
    </p:spTree>
    <p:extLst>
      <p:ext uri="{BB962C8B-B14F-4D97-AF65-F5344CB8AC3E}">
        <p14:creationId xmlns:p14="http://schemas.microsoft.com/office/powerpoint/2010/main" val="1531473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39EE869B-085D-43B3-AED8-9B0655612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5" y="-1"/>
            <a:ext cx="915543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8" name="Rectangle 47">
            <a:extLst>
              <a:ext uri="{FF2B5EF4-FFF2-40B4-BE49-F238E27FC236}">
                <a16:creationId xmlns:a16="http://schemas.microsoft.com/office/drawing/2014/main" id="{C54E744A-A072-47AF-981A-3718617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6172199" cy="6858000"/>
          </a:xfrm>
          <a:prstGeom prst="rect">
            <a:avLst/>
          </a:prstGeom>
          <a:solidFill>
            <a:schemeClr val="tx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pic>
        <p:nvPicPr>
          <p:cNvPr id="5" name="Picture 4" descr="Počítačový skript na obrazovce">
            <a:extLst>
              <a:ext uri="{FF2B5EF4-FFF2-40B4-BE49-F238E27FC236}">
                <a16:creationId xmlns:a16="http://schemas.microsoft.com/office/drawing/2014/main" id="{58E0F695-DD06-EF1B-DBBB-380F383B780C}"/>
              </a:ext>
            </a:extLst>
          </p:cNvPr>
          <p:cNvPicPr>
            <a:picLocks noChangeAspect="1"/>
          </p:cNvPicPr>
          <p:nvPr/>
        </p:nvPicPr>
        <p:blipFill>
          <a:blip r:embed="rId2"/>
          <a:srcRect l="15257" r="55817" b="-1"/>
          <a:stretch>
            <a:fillRect/>
          </a:stretch>
        </p:blipFill>
        <p:spPr>
          <a:xfrm>
            <a:off x="6172198" y="10"/>
            <a:ext cx="2971801" cy="6857990"/>
          </a:xfrm>
          <a:prstGeom prst="rect">
            <a:avLst/>
          </a:prstGeom>
        </p:spPr>
      </p:pic>
      <p:sp>
        <p:nvSpPr>
          <p:cNvPr id="50" name="Freeform 5">
            <a:extLst>
              <a:ext uri="{FF2B5EF4-FFF2-40B4-BE49-F238E27FC236}">
                <a16:creationId xmlns:a16="http://schemas.microsoft.com/office/drawing/2014/main" id="{F0254341-1068-4FB7-8AEF-220C6EB41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659027"/>
            <a:ext cx="6782018"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a:extLst>
              <a:ext uri="{FF2B5EF4-FFF2-40B4-BE49-F238E27FC236}">
                <a16:creationId xmlns:a16="http://schemas.microsoft.com/office/drawing/2014/main" id="{8E6FD6C1-A5E7-4CEB-30F2-A661A3068D01}"/>
              </a:ext>
            </a:extLst>
          </p:cNvPr>
          <p:cNvSpPr>
            <a:spLocks noGrp="1"/>
          </p:cNvSpPr>
          <p:nvPr>
            <p:ph type="title"/>
          </p:nvPr>
        </p:nvSpPr>
        <p:spPr>
          <a:xfrm>
            <a:off x="406400" y="787400"/>
            <a:ext cx="5359399" cy="778933"/>
          </a:xfrm>
        </p:spPr>
        <p:txBody>
          <a:bodyPr anchor="ctr">
            <a:normAutofit fontScale="90000"/>
          </a:bodyPr>
          <a:lstStyle/>
          <a:p>
            <a:r>
              <a:rPr lang="cs-CZ" sz="2800" b="1" dirty="0" err="1">
                <a:solidFill>
                  <a:srgbClr val="FEFFFF"/>
                </a:solidFill>
              </a:rPr>
              <a:t>Writing</a:t>
            </a:r>
            <a:r>
              <a:rPr lang="cs-CZ" sz="2800" b="1" dirty="0">
                <a:solidFill>
                  <a:srgbClr val="FEFFFF"/>
                </a:solidFill>
              </a:rPr>
              <a:t> test </a:t>
            </a:r>
            <a:r>
              <a:rPr lang="cs-CZ" sz="2800" b="1" dirty="0" err="1">
                <a:solidFill>
                  <a:srgbClr val="FEFFFF"/>
                </a:solidFill>
              </a:rPr>
              <a:t>format</a:t>
            </a:r>
            <a:br>
              <a:rPr lang="cs-CZ" sz="2800" b="1" dirty="0">
                <a:solidFill>
                  <a:srgbClr val="FEFFFF"/>
                </a:solidFill>
              </a:rPr>
            </a:br>
            <a:endParaRPr lang="cs-CZ" sz="2800" dirty="0">
              <a:solidFill>
                <a:srgbClr val="FEFFFF"/>
              </a:solidFill>
            </a:endParaRPr>
          </a:p>
        </p:txBody>
      </p:sp>
      <p:sp>
        <p:nvSpPr>
          <p:cNvPr id="3" name="Zástupný obsah 2">
            <a:extLst>
              <a:ext uri="{FF2B5EF4-FFF2-40B4-BE49-F238E27FC236}">
                <a16:creationId xmlns:a16="http://schemas.microsoft.com/office/drawing/2014/main" id="{93B1B3AF-8B45-0EE3-3F79-18B7714274CE}"/>
              </a:ext>
            </a:extLst>
          </p:cNvPr>
          <p:cNvSpPr>
            <a:spLocks noGrp="1"/>
          </p:cNvSpPr>
          <p:nvPr>
            <p:ph idx="1"/>
          </p:nvPr>
        </p:nvSpPr>
        <p:spPr>
          <a:xfrm>
            <a:off x="406399" y="2032000"/>
            <a:ext cx="5359400" cy="3879222"/>
          </a:xfrm>
        </p:spPr>
        <p:txBody>
          <a:bodyPr>
            <a:normAutofit/>
          </a:bodyPr>
          <a:lstStyle/>
          <a:p>
            <a:pPr marL="0" indent="0">
              <a:lnSpc>
                <a:spcPct val="90000"/>
              </a:lnSpc>
              <a:buNone/>
            </a:pPr>
            <a:r>
              <a:rPr lang="cs-CZ" b="1" dirty="0" err="1">
                <a:solidFill>
                  <a:srgbClr val="FEFFFF"/>
                </a:solidFill>
              </a:rPr>
              <a:t>Writing</a:t>
            </a:r>
            <a:r>
              <a:rPr lang="cs-CZ" b="1" dirty="0">
                <a:solidFill>
                  <a:srgbClr val="FEFFFF"/>
                </a:solidFill>
              </a:rPr>
              <a:t> test </a:t>
            </a:r>
            <a:r>
              <a:rPr lang="cs-CZ" b="1" dirty="0" err="1">
                <a:solidFill>
                  <a:srgbClr val="FEFFFF"/>
                </a:solidFill>
              </a:rPr>
              <a:t>format</a:t>
            </a:r>
            <a:endParaRPr lang="cs-CZ" b="1" dirty="0">
              <a:solidFill>
                <a:srgbClr val="FEFFFF"/>
              </a:solidFill>
            </a:endParaRPr>
          </a:p>
          <a:p>
            <a:pPr marL="0" indent="0">
              <a:lnSpc>
                <a:spcPct val="90000"/>
              </a:lnSpc>
              <a:buNone/>
            </a:pPr>
            <a:r>
              <a:rPr lang="cs-CZ" dirty="0">
                <a:solidFill>
                  <a:srgbClr val="FEFFFF"/>
                </a:solidFill>
              </a:rPr>
              <a:t>• </a:t>
            </a:r>
            <a:r>
              <a:rPr lang="cs-CZ" b="1" dirty="0" err="1">
                <a:solidFill>
                  <a:srgbClr val="FEFFFF"/>
                </a:solidFill>
              </a:rPr>
              <a:t>bilevel</a:t>
            </a:r>
            <a:r>
              <a:rPr lang="cs-CZ" b="1" dirty="0">
                <a:solidFill>
                  <a:srgbClr val="FEFFFF"/>
                </a:solidFill>
              </a:rPr>
              <a:t> test (1-2), </a:t>
            </a:r>
            <a:r>
              <a:rPr lang="cs-CZ" b="1" dirty="0" err="1">
                <a:solidFill>
                  <a:srgbClr val="FEFFFF"/>
                </a:solidFill>
              </a:rPr>
              <a:t>computer</a:t>
            </a:r>
            <a:r>
              <a:rPr lang="cs-CZ" b="1" dirty="0">
                <a:solidFill>
                  <a:srgbClr val="FEFFFF"/>
                </a:solidFill>
              </a:rPr>
              <a:t> </a:t>
            </a:r>
            <a:r>
              <a:rPr lang="cs-CZ" b="1" dirty="0" err="1">
                <a:solidFill>
                  <a:srgbClr val="FEFFFF"/>
                </a:solidFill>
              </a:rPr>
              <a:t>based</a:t>
            </a:r>
            <a:r>
              <a:rPr lang="cs-CZ" b="1" dirty="0">
                <a:solidFill>
                  <a:srgbClr val="FEFFFF"/>
                </a:solidFill>
              </a:rPr>
              <a:t>, 2 </a:t>
            </a:r>
            <a:r>
              <a:rPr lang="cs-CZ" b="1" dirty="0" err="1">
                <a:solidFill>
                  <a:srgbClr val="FEFFFF"/>
                </a:solidFill>
              </a:rPr>
              <a:t>tasks</a:t>
            </a:r>
            <a:r>
              <a:rPr lang="cs-CZ" b="1" dirty="0">
                <a:solidFill>
                  <a:srgbClr val="FEFFFF"/>
                </a:solidFill>
              </a:rPr>
              <a:t>, 40 </a:t>
            </a:r>
            <a:r>
              <a:rPr lang="cs-CZ" b="1" dirty="0" err="1">
                <a:solidFill>
                  <a:srgbClr val="FEFFFF"/>
                </a:solidFill>
              </a:rPr>
              <a:t>minutes</a:t>
            </a:r>
            <a:r>
              <a:rPr lang="cs-CZ" b="1" dirty="0">
                <a:solidFill>
                  <a:srgbClr val="FEFFFF"/>
                </a:solidFill>
              </a:rPr>
              <a:t> </a:t>
            </a:r>
          </a:p>
          <a:p>
            <a:pPr lvl="1">
              <a:lnSpc>
                <a:spcPct val="90000"/>
              </a:lnSpc>
              <a:buFont typeface="Courier New" panose="02070309020205020404" pitchFamily="49" charset="0"/>
              <a:buChar char="o"/>
            </a:pPr>
            <a:r>
              <a:rPr lang="cs-CZ" dirty="0">
                <a:solidFill>
                  <a:srgbClr val="FEFFFF"/>
                </a:solidFill>
              </a:rPr>
              <a:t>past, </a:t>
            </a:r>
            <a:r>
              <a:rPr lang="cs-CZ" dirty="0" err="1">
                <a:solidFill>
                  <a:srgbClr val="FEFFFF"/>
                </a:solidFill>
              </a:rPr>
              <a:t>present</a:t>
            </a:r>
            <a:r>
              <a:rPr lang="cs-CZ" dirty="0">
                <a:solidFill>
                  <a:srgbClr val="FEFFFF"/>
                </a:solidFill>
              </a:rPr>
              <a:t> and </a:t>
            </a:r>
            <a:r>
              <a:rPr lang="cs-CZ" dirty="0" err="1">
                <a:solidFill>
                  <a:srgbClr val="FEFFFF"/>
                </a:solidFill>
              </a:rPr>
              <a:t>future</a:t>
            </a:r>
            <a:r>
              <a:rPr lang="cs-CZ" dirty="0">
                <a:solidFill>
                  <a:srgbClr val="FEFFFF"/>
                </a:solidFill>
              </a:rPr>
              <a:t> </a:t>
            </a:r>
          </a:p>
          <a:p>
            <a:pPr lvl="1">
              <a:lnSpc>
                <a:spcPct val="90000"/>
              </a:lnSpc>
              <a:buFont typeface="Courier New" panose="02070309020205020404" pitchFamily="49" charset="0"/>
              <a:buChar char="o"/>
            </a:pPr>
            <a:r>
              <a:rPr lang="cs-CZ" dirty="0" err="1">
                <a:solidFill>
                  <a:srgbClr val="FEFFFF"/>
                </a:solidFill>
              </a:rPr>
              <a:t>concrete</a:t>
            </a:r>
            <a:r>
              <a:rPr lang="cs-CZ" dirty="0">
                <a:solidFill>
                  <a:srgbClr val="FEFFFF"/>
                </a:solidFill>
              </a:rPr>
              <a:t>, </a:t>
            </a:r>
            <a:r>
              <a:rPr lang="cs-CZ" dirty="0" err="1">
                <a:solidFill>
                  <a:srgbClr val="FEFFFF"/>
                </a:solidFill>
              </a:rPr>
              <a:t>factual</a:t>
            </a:r>
            <a:r>
              <a:rPr lang="cs-CZ" dirty="0">
                <a:solidFill>
                  <a:srgbClr val="FEFFFF"/>
                </a:solidFill>
              </a:rPr>
              <a:t> </a:t>
            </a:r>
            <a:r>
              <a:rPr lang="cs-CZ" dirty="0" err="1">
                <a:solidFill>
                  <a:srgbClr val="FEFFFF"/>
                </a:solidFill>
              </a:rPr>
              <a:t>language</a:t>
            </a:r>
            <a:r>
              <a:rPr lang="cs-CZ" dirty="0">
                <a:solidFill>
                  <a:srgbClr val="FEFFFF"/>
                </a:solidFill>
              </a:rPr>
              <a:t> </a:t>
            </a:r>
          </a:p>
          <a:p>
            <a:pPr lvl="1">
              <a:lnSpc>
                <a:spcPct val="90000"/>
              </a:lnSpc>
              <a:buFont typeface="Courier New" panose="02070309020205020404" pitchFamily="49" charset="0"/>
              <a:buChar char="o"/>
            </a:pPr>
            <a:r>
              <a:rPr lang="cs-CZ" dirty="0" err="1">
                <a:solidFill>
                  <a:srgbClr val="FEFFFF"/>
                </a:solidFill>
              </a:rPr>
              <a:t>everyday</a:t>
            </a:r>
            <a:r>
              <a:rPr lang="cs-CZ" dirty="0">
                <a:solidFill>
                  <a:srgbClr val="FEFFFF"/>
                </a:solidFill>
              </a:rPr>
              <a:t> </a:t>
            </a:r>
            <a:r>
              <a:rPr lang="cs-CZ" dirty="0" err="1">
                <a:solidFill>
                  <a:srgbClr val="FEFFFF"/>
                </a:solidFill>
              </a:rPr>
              <a:t>topics</a:t>
            </a:r>
            <a:r>
              <a:rPr lang="cs-CZ" dirty="0">
                <a:solidFill>
                  <a:srgbClr val="FEFFFF"/>
                </a:solidFill>
              </a:rPr>
              <a:t> (</a:t>
            </a:r>
            <a:r>
              <a:rPr lang="cs-CZ" dirty="0" err="1">
                <a:solidFill>
                  <a:srgbClr val="FEFFFF"/>
                </a:solidFill>
              </a:rPr>
              <a:t>personal</a:t>
            </a:r>
            <a:r>
              <a:rPr lang="cs-CZ" dirty="0">
                <a:solidFill>
                  <a:srgbClr val="FEFFFF"/>
                </a:solidFill>
              </a:rPr>
              <a:t> &amp; </a:t>
            </a:r>
            <a:r>
              <a:rPr lang="cs-CZ" dirty="0" err="1">
                <a:solidFill>
                  <a:srgbClr val="FEFFFF"/>
                </a:solidFill>
              </a:rPr>
              <a:t>professional</a:t>
            </a:r>
            <a:r>
              <a:rPr lang="cs-CZ" dirty="0">
                <a:solidFill>
                  <a:srgbClr val="FEFFFF"/>
                </a:solidFill>
              </a:rPr>
              <a:t>)</a:t>
            </a:r>
          </a:p>
          <a:p>
            <a:pPr>
              <a:lnSpc>
                <a:spcPct val="90000"/>
              </a:lnSpc>
              <a:buFont typeface="Wingdings" panose="05000000000000000000" pitchFamily="2" charset="2"/>
              <a:buChar char="q"/>
            </a:pPr>
            <a:r>
              <a:rPr lang="cs-CZ" dirty="0">
                <a:solidFill>
                  <a:srgbClr val="FEFFFF"/>
                </a:solidFill>
              </a:rPr>
              <a:t>  </a:t>
            </a:r>
            <a:r>
              <a:rPr lang="cs-CZ" dirty="0" err="1">
                <a:solidFill>
                  <a:srgbClr val="FEFFFF"/>
                </a:solidFill>
              </a:rPr>
              <a:t>Task</a:t>
            </a:r>
            <a:r>
              <a:rPr lang="cs-CZ" dirty="0">
                <a:solidFill>
                  <a:srgbClr val="FEFFFF"/>
                </a:solidFill>
              </a:rPr>
              <a:t> 1: </a:t>
            </a:r>
            <a:r>
              <a:rPr lang="cs-CZ" dirty="0" err="1">
                <a:solidFill>
                  <a:srgbClr val="FEFFFF"/>
                </a:solidFill>
              </a:rPr>
              <a:t>brief</a:t>
            </a:r>
            <a:r>
              <a:rPr lang="cs-CZ" dirty="0">
                <a:solidFill>
                  <a:srgbClr val="FEFFFF"/>
                </a:solidFill>
              </a:rPr>
              <a:t> </a:t>
            </a:r>
            <a:r>
              <a:rPr lang="cs-CZ" dirty="0" err="1">
                <a:solidFill>
                  <a:srgbClr val="FEFFFF"/>
                </a:solidFill>
              </a:rPr>
              <a:t>message</a:t>
            </a:r>
            <a:r>
              <a:rPr lang="cs-CZ" dirty="0">
                <a:solidFill>
                  <a:srgbClr val="FEFFFF"/>
                </a:solidFill>
              </a:rPr>
              <a:t>, </a:t>
            </a:r>
            <a:r>
              <a:rPr lang="cs-CZ" dirty="0" err="1">
                <a:solidFill>
                  <a:srgbClr val="FEFFFF"/>
                </a:solidFill>
              </a:rPr>
              <a:t>invitation</a:t>
            </a:r>
            <a:r>
              <a:rPr lang="cs-CZ" dirty="0">
                <a:solidFill>
                  <a:srgbClr val="FEFFFF"/>
                </a:solidFill>
              </a:rPr>
              <a:t>, </a:t>
            </a:r>
            <a:r>
              <a:rPr lang="cs-CZ" dirty="0" err="1">
                <a:solidFill>
                  <a:srgbClr val="FEFFFF"/>
                </a:solidFill>
              </a:rPr>
              <a:t>postcard</a:t>
            </a:r>
            <a:r>
              <a:rPr lang="cs-CZ" dirty="0">
                <a:solidFill>
                  <a:srgbClr val="FEFFFF"/>
                </a:solidFill>
              </a:rPr>
              <a:t>, </a:t>
            </a:r>
            <a:r>
              <a:rPr lang="cs-CZ" dirty="0" err="1">
                <a:solidFill>
                  <a:srgbClr val="FEFFFF"/>
                </a:solidFill>
              </a:rPr>
              <a:t>short</a:t>
            </a:r>
            <a:r>
              <a:rPr lang="cs-CZ" dirty="0">
                <a:solidFill>
                  <a:srgbClr val="FEFFFF"/>
                </a:solidFill>
              </a:rPr>
              <a:t> </a:t>
            </a:r>
            <a:r>
              <a:rPr lang="cs-CZ" dirty="0" err="1">
                <a:solidFill>
                  <a:srgbClr val="FEFFFF"/>
                </a:solidFill>
              </a:rPr>
              <a:t>personal</a:t>
            </a:r>
            <a:r>
              <a:rPr lang="cs-CZ" dirty="0">
                <a:solidFill>
                  <a:srgbClr val="FEFFFF"/>
                </a:solidFill>
              </a:rPr>
              <a:t> </a:t>
            </a:r>
            <a:r>
              <a:rPr lang="cs-CZ" dirty="0" err="1">
                <a:solidFill>
                  <a:srgbClr val="FEFFFF"/>
                </a:solidFill>
              </a:rPr>
              <a:t>letter</a:t>
            </a:r>
            <a:r>
              <a:rPr lang="cs-CZ" dirty="0">
                <a:solidFill>
                  <a:srgbClr val="FEFFFF"/>
                </a:solidFill>
              </a:rPr>
              <a:t>, </a:t>
            </a:r>
            <a:r>
              <a:rPr lang="cs-CZ" dirty="0" err="1">
                <a:solidFill>
                  <a:srgbClr val="FEFFFF"/>
                </a:solidFill>
              </a:rPr>
              <a:t>request</a:t>
            </a:r>
            <a:r>
              <a:rPr lang="cs-CZ" dirty="0">
                <a:solidFill>
                  <a:srgbClr val="FEFFFF"/>
                </a:solidFill>
              </a:rPr>
              <a:t>, </a:t>
            </a:r>
            <a:r>
              <a:rPr lang="cs-CZ" dirty="0" err="1">
                <a:solidFill>
                  <a:srgbClr val="FEFFFF"/>
                </a:solidFill>
              </a:rPr>
              <a:t>instructions</a:t>
            </a:r>
            <a:r>
              <a:rPr lang="cs-CZ" dirty="0">
                <a:solidFill>
                  <a:srgbClr val="FEFFFF"/>
                </a:solidFill>
              </a:rPr>
              <a:t>; 70 </a:t>
            </a:r>
            <a:r>
              <a:rPr lang="cs-CZ" dirty="0" err="1">
                <a:solidFill>
                  <a:srgbClr val="FEFFFF"/>
                </a:solidFill>
              </a:rPr>
              <a:t>words</a:t>
            </a:r>
            <a:r>
              <a:rPr lang="cs-CZ" dirty="0">
                <a:solidFill>
                  <a:srgbClr val="FEFFFF"/>
                </a:solidFill>
              </a:rPr>
              <a:t> </a:t>
            </a:r>
          </a:p>
          <a:p>
            <a:pPr>
              <a:lnSpc>
                <a:spcPct val="90000"/>
              </a:lnSpc>
              <a:buFont typeface="Wingdings" panose="05000000000000000000" pitchFamily="2" charset="2"/>
              <a:buChar char="q"/>
            </a:pPr>
            <a:r>
              <a:rPr lang="cs-CZ" dirty="0">
                <a:solidFill>
                  <a:srgbClr val="FEFFFF"/>
                </a:solidFill>
              </a:rPr>
              <a:t> </a:t>
            </a:r>
            <a:r>
              <a:rPr lang="cs-CZ" dirty="0" err="1">
                <a:solidFill>
                  <a:srgbClr val="FEFFFF"/>
                </a:solidFill>
              </a:rPr>
              <a:t>Task</a:t>
            </a:r>
            <a:r>
              <a:rPr lang="cs-CZ" dirty="0">
                <a:solidFill>
                  <a:srgbClr val="FEFFFF"/>
                </a:solidFill>
              </a:rPr>
              <a:t> 2: </a:t>
            </a:r>
            <a:r>
              <a:rPr lang="cs-CZ" dirty="0" err="1">
                <a:solidFill>
                  <a:srgbClr val="FEFFFF"/>
                </a:solidFill>
              </a:rPr>
              <a:t>personal</a:t>
            </a:r>
            <a:r>
              <a:rPr lang="cs-CZ" dirty="0">
                <a:solidFill>
                  <a:srgbClr val="FEFFFF"/>
                </a:solidFill>
              </a:rPr>
              <a:t> </a:t>
            </a:r>
            <a:r>
              <a:rPr lang="cs-CZ" dirty="0" err="1">
                <a:solidFill>
                  <a:srgbClr val="FEFFFF"/>
                </a:solidFill>
              </a:rPr>
              <a:t>or</a:t>
            </a:r>
            <a:r>
              <a:rPr lang="cs-CZ" dirty="0">
                <a:solidFill>
                  <a:srgbClr val="FEFFFF"/>
                </a:solidFill>
              </a:rPr>
              <a:t> </a:t>
            </a:r>
            <a:r>
              <a:rPr lang="cs-CZ" dirty="0" err="1">
                <a:solidFill>
                  <a:srgbClr val="FEFFFF"/>
                </a:solidFill>
              </a:rPr>
              <a:t>official</a:t>
            </a:r>
            <a:r>
              <a:rPr lang="cs-CZ" dirty="0">
                <a:solidFill>
                  <a:srgbClr val="FEFFFF"/>
                </a:solidFill>
              </a:rPr>
              <a:t> </a:t>
            </a:r>
            <a:r>
              <a:rPr lang="cs-CZ" dirty="0" err="1">
                <a:solidFill>
                  <a:srgbClr val="FEFFFF"/>
                </a:solidFill>
              </a:rPr>
              <a:t>correspondence</a:t>
            </a:r>
            <a:r>
              <a:rPr lang="cs-CZ" dirty="0">
                <a:solidFill>
                  <a:srgbClr val="FEFFFF"/>
                </a:solidFill>
              </a:rPr>
              <a:t>, </a:t>
            </a:r>
            <a:r>
              <a:rPr lang="cs-CZ" dirty="0" err="1">
                <a:solidFill>
                  <a:srgbClr val="FEFFFF"/>
                </a:solidFill>
              </a:rPr>
              <a:t>short</a:t>
            </a:r>
            <a:r>
              <a:rPr lang="cs-CZ" dirty="0">
                <a:solidFill>
                  <a:srgbClr val="FEFFFF"/>
                </a:solidFill>
              </a:rPr>
              <a:t> </a:t>
            </a:r>
            <a:r>
              <a:rPr lang="cs-CZ" dirty="0" err="1">
                <a:solidFill>
                  <a:srgbClr val="FEFFFF"/>
                </a:solidFill>
              </a:rPr>
              <a:t>military</a:t>
            </a:r>
            <a:r>
              <a:rPr lang="cs-CZ" dirty="0">
                <a:solidFill>
                  <a:srgbClr val="FEFFFF"/>
                </a:solidFill>
              </a:rPr>
              <a:t> report; 150 </a:t>
            </a:r>
            <a:r>
              <a:rPr lang="cs-CZ" dirty="0" err="1">
                <a:solidFill>
                  <a:srgbClr val="FEFFFF"/>
                </a:solidFill>
              </a:rPr>
              <a:t>words</a:t>
            </a:r>
            <a:endParaRPr lang="cs-CZ" b="1" dirty="0">
              <a:solidFill>
                <a:srgbClr val="FEFFFF"/>
              </a:solidFill>
            </a:endParaRPr>
          </a:p>
        </p:txBody>
      </p:sp>
    </p:spTree>
    <p:extLst>
      <p:ext uri="{BB962C8B-B14F-4D97-AF65-F5344CB8AC3E}">
        <p14:creationId xmlns:p14="http://schemas.microsoft.com/office/powerpoint/2010/main" val="904430977"/>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FD1652-FB08-0C46-3F85-C1E747B62EE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6313AF8-4830-B530-711D-F48617DE899D}"/>
              </a:ext>
            </a:extLst>
          </p:cNvPr>
          <p:cNvSpPr>
            <a:spLocks noGrp="1"/>
          </p:cNvSpPr>
          <p:nvPr>
            <p:ph idx="1"/>
          </p:nvPr>
        </p:nvSpPr>
        <p:spPr>
          <a:xfrm>
            <a:off x="412955" y="1327355"/>
            <a:ext cx="8731045" cy="4583867"/>
          </a:xfrm>
        </p:spPr>
        <p:txBody>
          <a:bodyPr>
            <a:normAutofit/>
          </a:bodyPr>
          <a:lstStyle/>
          <a:p>
            <a:endParaRPr lang="en-US" dirty="0"/>
          </a:p>
          <a:p>
            <a:pPr marL="0" indent="0">
              <a:buNone/>
            </a:pPr>
            <a:r>
              <a:rPr lang="en-US" sz="2400" b="1" dirty="0"/>
              <a:t>TASK 1 </a:t>
            </a:r>
          </a:p>
          <a:p>
            <a:pPr marL="0" indent="0">
              <a:buNone/>
            </a:pPr>
            <a:r>
              <a:rPr lang="en-US" sz="2000" dirty="0"/>
              <a:t>You saw an advert in the newspaper about a flat for sale. You want to buy it. Write a letter to your </a:t>
            </a:r>
            <a:r>
              <a:rPr lang="cs-CZ" sz="2000" dirty="0" err="1"/>
              <a:t>English-speaking</a:t>
            </a:r>
            <a:r>
              <a:rPr lang="cs-CZ" sz="2000" dirty="0"/>
              <a:t> </a:t>
            </a:r>
            <a:r>
              <a:rPr lang="en-US" sz="2000" dirty="0"/>
              <a:t>friend, in which you:</a:t>
            </a:r>
          </a:p>
          <a:p>
            <a:pPr marL="0" indent="0">
              <a:buNone/>
            </a:pPr>
            <a:r>
              <a:rPr lang="en-US" sz="2000" dirty="0"/>
              <a:t>•	describe the flat</a:t>
            </a:r>
          </a:p>
          <a:p>
            <a:pPr marL="0" indent="0">
              <a:buNone/>
            </a:pPr>
            <a:r>
              <a:rPr lang="en-US" sz="2000" dirty="0"/>
              <a:t>•	explain what you like about it</a:t>
            </a:r>
          </a:p>
          <a:p>
            <a:pPr marL="0" indent="0">
              <a:buNone/>
            </a:pPr>
            <a:r>
              <a:rPr lang="en-US" sz="2000" dirty="0"/>
              <a:t>•	write where it is and how to get there</a:t>
            </a:r>
          </a:p>
          <a:p>
            <a:pPr marL="0" indent="0">
              <a:buNone/>
            </a:pPr>
            <a:r>
              <a:rPr lang="en-US" sz="2000" dirty="0"/>
              <a:t>•	invite your friend to see it</a:t>
            </a:r>
          </a:p>
          <a:p>
            <a:pPr marL="0" indent="0">
              <a:buNone/>
            </a:pPr>
            <a:endParaRPr lang="en-US" sz="2000" dirty="0"/>
          </a:p>
          <a:p>
            <a:pPr marL="0" indent="0">
              <a:buNone/>
            </a:pPr>
            <a:r>
              <a:rPr lang="en-US" sz="2000" dirty="0"/>
              <a:t>(min. 70 words)</a:t>
            </a:r>
          </a:p>
          <a:p>
            <a:pPr marL="0" indent="0">
              <a:buNone/>
            </a:pPr>
            <a:endParaRPr lang="en-US" dirty="0"/>
          </a:p>
          <a:p>
            <a:endParaRPr lang="en-US" dirty="0"/>
          </a:p>
          <a:p>
            <a:endParaRPr lang="en-US" dirty="0"/>
          </a:p>
          <a:p>
            <a:endParaRPr lang="en-US" dirty="0"/>
          </a:p>
          <a:p>
            <a:endParaRPr lang="cs-CZ" dirty="0"/>
          </a:p>
        </p:txBody>
      </p:sp>
    </p:spTree>
    <p:extLst>
      <p:ext uri="{BB962C8B-B14F-4D97-AF65-F5344CB8AC3E}">
        <p14:creationId xmlns:p14="http://schemas.microsoft.com/office/powerpoint/2010/main" val="2796765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0ACB20-D9FB-9F9A-E601-9AFDF1CA5C2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29B6320-6F07-B136-8C9C-72F64ABBA270}"/>
              </a:ext>
            </a:extLst>
          </p:cNvPr>
          <p:cNvSpPr>
            <a:spLocks noGrp="1"/>
          </p:cNvSpPr>
          <p:nvPr>
            <p:ph idx="1"/>
          </p:nvPr>
        </p:nvSpPr>
        <p:spPr>
          <a:xfrm>
            <a:off x="353961" y="1317523"/>
            <a:ext cx="8495071" cy="4593699"/>
          </a:xfrm>
        </p:spPr>
        <p:txBody>
          <a:bodyPr/>
          <a:lstStyle/>
          <a:p>
            <a:pPr marL="0" indent="0">
              <a:buNone/>
            </a:pPr>
            <a:r>
              <a:rPr lang="en-US" sz="2400" b="1" dirty="0"/>
              <a:t>TASK 2</a:t>
            </a:r>
          </a:p>
          <a:p>
            <a:pPr marL="0" indent="0">
              <a:buNone/>
            </a:pPr>
            <a:r>
              <a:rPr lang="en-US" sz="2000" dirty="0"/>
              <a:t>You have just returned from a holiday where you experienced some problems in your hotel. Send an e-mail to the travel agency, in which you mention:</a:t>
            </a:r>
          </a:p>
          <a:p>
            <a:pPr marL="0" indent="0">
              <a:buNone/>
            </a:pPr>
            <a:r>
              <a:rPr lang="en-US" sz="2000" dirty="0"/>
              <a:t>•	when and where you went for your holiday</a:t>
            </a:r>
          </a:p>
          <a:p>
            <a:pPr marL="0" indent="0">
              <a:buNone/>
            </a:pPr>
            <a:r>
              <a:rPr lang="en-US" sz="2000" dirty="0"/>
              <a:t>•	describe the </a:t>
            </a:r>
            <a:r>
              <a:rPr lang="en-US" sz="2000" dirty="0" err="1"/>
              <a:t>probl</a:t>
            </a:r>
            <a:r>
              <a:rPr lang="cs-CZ" sz="2000" dirty="0"/>
              <a:t>e</a:t>
            </a:r>
            <a:r>
              <a:rPr lang="en-US" sz="2000" dirty="0"/>
              <a:t>m</a:t>
            </a:r>
            <a:r>
              <a:rPr lang="cs-CZ" sz="2000" dirty="0"/>
              <a:t>/s</a:t>
            </a:r>
            <a:r>
              <a:rPr lang="en-US" sz="2000" dirty="0"/>
              <a:t> you had</a:t>
            </a:r>
          </a:p>
          <a:p>
            <a:pPr marL="0" indent="0">
              <a:buNone/>
            </a:pPr>
            <a:r>
              <a:rPr lang="en-US" sz="2000" dirty="0"/>
              <a:t>•	complain about the hotel staff</a:t>
            </a:r>
          </a:p>
          <a:p>
            <a:pPr marL="0" indent="0">
              <a:buNone/>
            </a:pPr>
            <a:r>
              <a:rPr lang="en-US" sz="2000" dirty="0"/>
              <a:t>•	ask for compensation</a:t>
            </a:r>
          </a:p>
          <a:p>
            <a:pPr marL="0" indent="0">
              <a:buNone/>
            </a:pPr>
            <a:endParaRPr lang="en-US" sz="2000" dirty="0"/>
          </a:p>
          <a:p>
            <a:pPr marL="0" indent="0">
              <a:buNone/>
            </a:pPr>
            <a:r>
              <a:rPr lang="en-US" sz="2000" dirty="0"/>
              <a:t>(min. 150 words)</a:t>
            </a:r>
          </a:p>
          <a:p>
            <a:endParaRPr lang="cs-CZ" dirty="0"/>
          </a:p>
        </p:txBody>
      </p:sp>
    </p:spTree>
    <p:extLst>
      <p:ext uri="{BB962C8B-B14F-4D97-AF65-F5344CB8AC3E}">
        <p14:creationId xmlns:p14="http://schemas.microsoft.com/office/powerpoint/2010/main" val="1894778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796336-B1A2-E249-B126-CD014BD9FE6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3A5EE01-45C0-87F7-84AE-6208CEEB4332}"/>
              </a:ext>
            </a:extLst>
          </p:cNvPr>
          <p:cNvSpPr>
            <a:spLocks noGrp="1"/>
          </p:cNvSpPr>
          <p:nvPr>
            <p:ph idx="1"/>
          </p:nvPr>
        </p:nvSpPr>
        <p:spPr>
          <a:xfrm>
            <a:off x="609599" y="1209368"/>
            <a:ext cx="8416413" cy="5024522"/>
          </a:xfrm>
        </p:spPr>
        <p:txBody>
          <a:bodyPr/>
          <a:lstStyle/>
          <a:p>
            <a:r>
              <a:rPr lang="en-US" dirty="0"/>
              <a:t>1. Name: </a:t>
            </a:r>
            <a:endParaRPr lang="cs-CZ" dirty="0"/>
          </a:p>
          <a:p>
            <a:r>
              <a:rPr lang="en-US" dirty="0"/>
              <a:t>2. Selected AI: Copilot / ChatGPT without registration / ChatGPT with registration / ChatGPT paid version (delete if not applicable) </a:t>
            </a:r>
            <a:endParaRPr lang="cs-CZ" dirty="0"/>
          </a:p>
          <a:p>
            <a:r>
              <a:rPr lang="en-US" dirty="0"/>
              <a:t>3. Process the assignment directly into this document. </a:t>
            </a:r>
            <a:r>
              <a:rPr lang="en-US" b="1" dirty="0"/>
              <a:t>Process your text into the boxes below directly under the assignment. Do not use a dictionary or spell check</a:t>
            </a:r>
            <a:r>
              <a:rPr lang="en-US" dirty="0"/>
              <a:t>, your mistakes are very important to us in this case, as we need to find out if the artificial intelligence detects them, how it corrects them, and what it recommends to you.</a:t>
            </a:r>
            <a:endParaRPr lang="cs-CZ" dirty="0"/>
          </a:p>
          <a:p>
            <a:r>
              <a:rPr lang="en-US" dirty="0"/>
              <a:t> 4. You have a total of 40 minutes to complete both tasks. Please monitor your time approximately; minor overruns of the time limit are not fundamentally problematic in this case. We are particularly interested in your work and interaction with AI and your opinions on using artificial intelligence tools in learning a foreign language.</a:t>
            </a:r>
            <a:endParaRPr lang="cs-CZ" dirty="0"/>
          </a:p>
        </p:txBody>
      </p:sp>
    </p:spTree>
    <p:extLst>
      <p:ext uri="{BB962C8B-B14F-4D97-AF65-F5344CB8AC3E}">
        <p14:creationId xmlns:p14="http://schemas.microsoft.com/office/powerpoint/2010/main" val="3978142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95B72E-1B9D-F3AE-8F63-836F228DA386}"/>
              </a:ext>
            </a:extLst>
          </p:cNvPr>
          <p:cNvSpPr>
            <a:spLocks noGrp="1"/>
          </p:cNvSpPr>
          <p:nvPr>
            <p:ph type="title"/>
          </p:nvPr>
        </p:nvSpPr>
        <p:spPr>
          <a:xfrm>
            <a:off x="1856711" y="1040872"/>
            <a:ext cx="6589199" cy="640445"/>
          </a:xfrm>
        </p:spPr>
        <p:txBody>
          <a:bodyPr>
            <a:normAutofit fontScale="90000"/>
          </a:bodyPr>
          <a:lstStyle/>
          <a:p>
            <a:r>
              <a:rPr lang="cs-CZ" dirty="0" err="1"/>
              <a:t>Instructions</a:t>
            </a:r>
            <a:r>
              <a:rPr lang="cs-CZ" dirty="0"/>
              <a:t> </a:t>
            </a:r>
            <a:r>
              <a:rPr lang="cs-CZ" dirty="0" err="1"/>
              <a:t>for</a:t>
            </a:r>
            <a:r>
              <a:rPr lang="cs-CZ" dirty="0"/>
              <a:t> </a:t>
            </a:r>
            <a:r>
              <a:rPr lang="cs-CZ" dirty="0" err="1"/>
              <a:t>ChatGPT</a:t>
            </a:r>
            <a:r>
              <a:rPr lang="cs-CZ" dirty="0"/>
              <a:t>/</a:t>
            </a:r>
            <a:r>
              <a:rPr lang="cs-CZ" dirty="0" err="1"/>
              <a:t>Copilot</a:t>
            </a:r>
            <a:endParaRPr lang="cs-CZ" dirty="0"/>
          </a:p>
        </p:txBody>
      </p:sp>
      <p:sp>
        <p:nvSpPr>
          <p:cNvPr id="3" name="Zástupný obsah 2">
            <a:extLst>
              <a:ext uri="{FF2B5EF4-FFF2-40B4-BE49-F238E27FC236}">
                <a16:creationId xmlns:a16="http://schemas.microsoft.com/office/drawing/2014/main" id="{CEF9949C-4F10-F1CB-A84A-95388332089B}"/>
              </a:ext>
            </a:extLst>
          </p:cNvPr>
          <p:cNvSpPr>
            <a:spLocks noGrp="1"/>
          </p:cNvSpPr>
          <p:nvPr>
            <p:ph idx="1"/>
          </p:nvPr>
        </p:nvSpPr>
        <p:spPr>
          <a:xfrm>
            <a:off x="481781" y="1681317"/>
            <a:ext cx="8377084" cy="4780512"/>
          </a:xfrm>
        </p:spPr>
        <p:txBody>
          <a:bodyPr/>
          <a:lstStyle/>
          <a:p>
            <a:pPr marL="0" indent="0">
              <a:buNone/>
            </a:pPr>
            <a:r>
              <a:rPr lang="cs-CZ" sz="2400" b="1" dirty="0" err="1"/>
              <a:t>You</a:t>
            </a:r>
            <a:r>
              <a:rPr lang="cs-CZ" sz="2400" b="1" dirty="0"/>
              <a:t> are </a:t>
            </a:r>
            <a:r>
              <a:rPr lang="cs-CZ" sz="2400" b="1" dirty="0" err="1"/>
              <a:t>an</a:t>
            </a:r>
            <a:r>
              <a:rPr lang="cs-CZ" sz="2400" b="1" dirty="0"/>
              <a:t> </a:t>
            </a:r>
            <a:r>
              <a:rPr lang="cs-CZ" sz="2400" b="1" dirty="0" err="1"/>
              <a:t>English</a:t>
            </a:r>
            <a:r>
              <a:rPr lang="cs-CZ" sz="2400" b="1" dirty="0"/>
              <a:t> </a:t>
            </a:r>
            <a:r>
              <a:rPr lang="cs-CZ" sz="2400" b="1" dirty="0" err="1"/>
              <a:t>teacher</a:t>
            </a:r>
            <a:r>
              <a:rPr lang="cs-CZ" sz="2400" b="1" dirty="0"/>
              <a:t>. </a:t>
            </a:r>
            <a:r>
              <a:rPr lang="cs-CZ" sz="2400" b="1" dirty="0" err="1"/>
              <a:t>Review</a:t>
            </a:r>
            <a:r>
              <a:rPr lang="cs-CZ" sz="2400" b="1" dirty="0"/>
              <a:t> </a:t>
            </a:r>
            <a:r>
              <a:rPr lang="cs-CZ" sz="2400" b="1" dirty="0" err="1"/>
              <a:t>the</a:t>
            </a:r>
            <a:r>
              <a:rPr lang="cs-CZ" sz="2400" b="1" dirty="0"/>
              <a:t> text </a:t>
            </a:r>
            <a:r>
              <a:rPr lang="cs-CZ" sz="2400" b="1" dirty="0" err="1"/>
              <a:t>below</a:t>
            </a:r>
            <a:r>
              <a:rPr lang="cs-CZ" sz="2400" b="1" dirty="0"/>
              <a:t> </a:t>
            </a:r>
            <a:r>
              <a:rPr lang="cs-CZ" sz="2400" b="1" dirty="0" err="1"/>
              <a:t>following</a:t>
            </a:r>
            <a:r>
              <a:rPr lang="cs-CZ" sz="2400" b="1" dirty="0"/>
              <a:t> these </a:t>
            </a:r>
            <a:r>
              <a:rPr lang="cs-CZ" sz="2400" b="1" dirty="0" err="1"/>
              <a:t>steps</a:t>
            </a:r>
            <a:r>
              <a:rPr lang="cs-CZ" sz="2400" b="1" dirty="0"/>
              <a:t>:</a:t>
            </a:r>
            <a:endParaRPr lang="cs-CZ" sz="2400" dirty="0"/>
          </a:p>
          <a:p>
            <a:pPr marL="457200" lvl="0" indent="-457200">
              <a:buFont typeface="+mj-lt"/>
              <a:buAutoNum type="arabicPeriod"/>
            </a:pPr>
            <a:r>
              <a:rPr lang="cs-CZ" sz="2400" b="1" dirty="0" err="1"/>
              <a:t>Identify</a:t>
            </a:r>
            <a:r>
              <a:rPr lang="cs-CZ" sz="2400" b="1" dirty="0"/>
              <a:t> </a:t>
            </a:r>
            <a:r>
              <a:rPr lang="cs-CZ" sz="2400" b="1" dirty="0" err="1"/>
              <a:t>mistakes</a:t>
            </a:r>
            <a:r>
              <a:rPr lang="cs-CZ" sz="2400" b="1" dirty="0"/>
              <a:t> in </a:t>
            </a:r>
            <a:r>
              <a:rPr lang="cs-CZ" sz="2400" b="1" dirty="0" err="1"/>
              <a:t>the</a:t>
            </a:r>
            <a:r>
              <a:rPr lang="cs-CZ" sz="2400" b="1" dirty="0"/>
              <a:t> </a:t>
            </a:r>
            <a:r>
              <a:rPr lang="cs-CZ" sz="2400" b="1" dirty="0" err="1"/>
              <a:t>original</a:t>
            </a:r>
            <a:r>
              <a:rPr lang="cs-CZ" sz="2400" b="1" dirty="0"/>
              <a:t> text and </a:t>
            </a:r>
            <a:r>
              <a:rPr lang="cs-CZ" sz="2400" b="1" dirty="0" err="1"/>
              <a:t>highlight</a:t>
            </a:r>
            <a:r>
              <a:rPr lang="cs-CZ" sz="2400" b="1" dirty="0"/>
              <a:t> </a:t>
            </a:r>
            <a:r>
              <a:rPr lang="cs-CZ" sz="2400" b="1" dirty="0" err="1"/>
              <a:t>them</a:t>
            </a:r>
            <a:r>
              <a:rPr lang="cs-CZ" sz="2400" b="1" dirty="0"/>
              <a:t> (in </a:t>
            </a:r>
            <a:r>
              <a:rPr lang="cs-CZ" sz="2400" b="1" dirty="0" err="1"/>
              <a:t>bold</a:t>
            </a:r>
            <a:r>
              <a:rPr lang="cs-CZ" sz="2400" b="1" dirty="0"/>
              <a:t>). </a:t>
            </a:r>
            <a:endParaRPr lang="cs-CZ" sz="2400" dirty="0"/>
          </a:p>
          <a:p>
            <a:pPr marL="457200" lvl="0" indent="-457200">
              <a:buFont typeface="+mj-lt"/>
              <a:buAutoNum type="arabicPeriod"/>
            </a:pPr>
            <a:r>
              <a:rPr lang="cs-CZ" sz="2400" b="1" dirty="0"/>
              <a:t>Comment on </a:t>
            </a:r>
            <a:r>
              <a:rPr lang="cs-CZ" sz="2400" b="1" dirty="0" err="1"/>
              <a:t>the</a:t>
            </a:r>
            <a:r>
              <a:rPr lang="cs-CZ" sz="2400" b="1" dirty="0"/>
              <a:t> </a:t>
            </a:r>
            <a:r>
              <a:rPr lang="cs-CZ" sz="2400" b="1" dirty="0" err="1"/>
              <a:t>mistakes</a:t>
            </a:r>
            <a:r>
              <a:rPr lang="cs-CZ" sz="2400" b="1" dirty="0"/>
              <a:t> (in Czech).</a:t>
            </a:r>
            <a:endParaRPr lang="cs-CZ" sz="2400" dirty="0"/>
          </a:p>
          <a:p>
            <a:pPr marL="457200" lvl="0" indent="-457200">
              <a:buFont typeface="+mj-lt"/>
              <a:buAutoNum type="arabicPeriod"/>
            </a:pPr>
            <a:r>
              <a:rPr lang="cs-CZ" sz="2400" b="1" dirty="0" err="1"/>
              <a:t>Assess</a:t>
            </a:r>
            <a:r>
              <a:rPr lang="cs-CZ" sz="2400" b="1" dirty="0"/>
              <a:t> </a:t>
            </a:r>
            <a:r>
              <a:rPr lang="cs-CZ" sz="2400" b="1" dirty="0" err="1"/>
              <a:t>the</a:t>
            </a:r>
            <a:r>
              <a:rPr lang="cs-CZ" sz="2400" b="1" dirty="0"/>
              <a:t> text </a:t>
            </a:r>
            <a:r>
              <a:rPr lang="cs-CZ" sz="2400" b="1" dirty="0" err="1"/>
              <a:t>according</a:t>
            </a:r>
            <a:r>
              <a:rPr lang="cs-CZ" sz="2400" b="1" dirty="0"/>
              <a:t> to STANAG 6001 Level 1 </a:t>
            </a:r>
            <a:r>
              <a:rPr lang="cs-CZ" sz="2400" b="1" dirty="0" err="1"/>
              <a:t>writing</a:t>
            </a:r>
            <a:r>
              <a:rPr lang="cs-CZ" sz="2400" b="1" dirty="0"/>
              <a:t> </a:t>
            </a:r>
            <a:r>
              <a:rPr lang="cs-CZ" sz="2400" b="1" dirty="0" err="1"/>
              <a:t>descriptors</a:t>
            </a:r>
            <a:r>
              <a:rPr lang="cs-CZ" sz="2400" b="1" dirty="0"/>
              <a:t> (in Czech).</a:t>
            </a:r>
            <a:endParaRPr lang="cs-CZ" sz="2400" dirty="0"/>
          </a:p>
          <a:p>
            <a:pPr marL="457200" lvl="0" indent="-457200">
              <a:buFont typeface="+mj-lt"/>
              <a:buAutoNum type="arabicPeriod"/>
            </a:pPr>
            <a:r>
              <a:rPr lang="cs-CZ" sz="2400" b="1" dirty="0" err="1"/>
              <a:t>Suggest</a:t>
            </a:r>
            <a:r>
              <a:rPr lang="cs-CZ" sz="2400" b="1" dirty="0"/>
              <a:t> </a:t>
            </a:r>
            <a:r>
              <a:rPr lang="cs-CZ" sz="2400" b="1" dirty="0" err="1"/>
              <a:t>recommendations</a:t>
            </a:r>
            <a:r>
              <a:rPr lang="cs-CZ" sz="2400" b="1" dirty="0"/>
              <a:t> </a:t>
            </a:r>
            <a:r>
              <a:rPr lang="cs-CZ" sz="2400" b="1" dirty="0" err="1"/>
              <a:t>for</a:t>
            </a:r>
            <a:r>
              <a:rPr lang="cs-CZ" sz="2400" b="1" dirty="0"/>
              <a:t> </a:t>
            </a:r>
            <a:r>
              <a:rPr lang="cs-CZ" sz="2400" b="1" dirty="0" err="1"/>
              <a:t>further</a:t>
            </a:r>
            <a:r>
              <a:rPr lang="cs-CZ" sz="2400" b="1" dirty="0"/>
              <a:t> study (in Czech).</a:t>
            </a:r>
            <a:endParaRPr lang="cs-CZ" sz="2400" dirty="0"/>
          </a:p>
          <a:p>
            <a:pPr marL="0" indent="0">
              <a:buNone/>
            </a:pPr>
            <a:r>
              <a:rPr lang="cs-CZ" sz="2400" b="1" dirty="0"/>
              <a:t> </a:t>
            </a:r>
            <a:endParaRPr lang="cs-CZ" sz="2400" dirty="0"/>
          </a:p>
          <a:p>
            <a:endParaRPr lang="cs-CZ" dirty="0"/>
          </a:p>
        </p:txBody>
      </p:sp>
    </p:spTree>
    <p:extLst>
      <p:ext uri="{BB962C8B-B14F-4D97-AF65-F5344CB8AC3E}">
        <p14:creationId xmlns:p14="http://schemas.microsoft.com/office/powerpoint/2010/main" val="176207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B0C8C7-0A91-A3DC-BBB6-671039C3BFD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B9EE462-7B58-B7BE-26BF-35CE566811C6}"/>
              </a:ext>
            </a:extLst>
          </p:cNvPr>
          <p:cNvSpPr>
            <a:spLocks noGrp="1"/>
          </p:cNvSpPr>
          <p:nvPr>
            <p:ph idx="1"/>
          </p:nvPr>
        </p:nvSpPr>
        <p:spPr>
          <a:xfrm>
            <a:off x="609600" y="2074607"/>
            <a:ext cx="8504902" cy="4465880"/>
          </a:xfrm>
        </p:spPr>
        <p:txBody>
          <a:bodyPr>
            <a:normAutofit/>
          </a:bodyPr>
          <a:lstStyle/>
          <a:p>
            <a:pPr>
              <a:buFont typeface="Wingdings" panose="05000000000000000000" pitchFamily="2" charset="2"/>
              <a:buChar char="§"/>
            </a:pPr>
            <a:r>
              <a:rPr lang="en-US" sz="2000" dirty="0"/>
              <a:t>Now copy your first text (Task 1) along with the instructions into the chat window, send it, and wait for a response.</a:t>
            </a:r>
            <a:endParaRPr lang="cs-CZ" sz="2000" dirty="0"/>
          </a:p>
          <a:p>
            <a:pPr>
              <a:buFont typeface="Wingdings" panose="05000000000000000000" pitchFamily="2" charset="2"/>
              <a:buChar char="§"/>
            </a:pPr>
            <a:r>
              <a:rPr lang="en-US" sz="2000" dirty="0"/>
              <a:t> Review the feedback that the AI has just provided to you. Is it understandable for you? You can then work with the feedback at your own discretion (for example, you can continue in the current chat, use a search engine, etc.). We will ask you more about your work with the feedback in the questionnaire (see below).</a:t>
            </a:r>
            <a:endParaRPr lang="cs-CZ" sz="2000" dirty="0"/>
          </a:p>
          <a:p>
            <a:pPr>
              <a:buFont typeface="Wingdings" panose="05000000000000000000" pitchFamily="2" charset="2"/>
              <a:buChar char="§"/>
            </a:pPr>
            <a:r>
              <a:rPr lang="en-US" sz="2000" dirty="0"/>
              <a:t> Please copy your entire interaction/conversation with the AI into the box below:</a:t>
            </a:r>
            <a:endParaRPr lang="cs-CZ" sz="2000" dirty="0"/>
          </a:p>
          <a:p>
            <a:pPr>
              <a:buFont typeface="Wingdings" panose="05000000000000000000" pitchFamily="2" charset="2"/>
              <a:buChar char="§"/>
            </a:pPr>
            <a:r>
              <a:rPr lang="en-US" sz="2000" dirty="0"/>
              <a:t>Finally, click here to go to the questionnaire (press the Ctrl key and click the link): https://forms.gle/j44bAwmuiRrc426g7.</a:t>
            </a:r>
            <a:endParaRPr lang="cs-CZ" sz="2000" dirty="0"/>
          </a:p>
        </p:txBody>
      </p:sp>
    </p:spTree>
    <p:extLst>
      <p:ext uri="{BB962C8B-B14F-4D97-AF65-F5344CB8AC3E}">
        <p14:creationId xmlns:p14="http://schemas.microsoft.com/office/powerpoint/2010/main" val="2411345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3A92DA-3F78-A40C-87EE-9C0C0AB5B9D1}"/>
              </a:ext>
            </a:extLst>
          </p:cNvPr>
          <p:cNvSpPr>
            <a:spLocks noGrp="1"/>
          </p:cNvSpPr>
          <p:nvPr>
            <p:ph type="title"/>
          </p:nvPr>
        </p:nvSpPr>
        <p:spPr/>
        <p:txBody>
          <a:bodyPr/>
          <a:lstStyle/>
          <a:p>
            <a:endParaRPr lang="cs-CZ"/>
          </a:p>
        </p:txBody>
      </p:sp>
      <p:pic>
        <p:nvPicPr>
          <p:cNvPr id="4" name="Zástupný obsah 3">
            <a:extLst>
              <a:ext uri="{FF2B5EF4-FFF2-40B4-BE49-F238E27FC236}">
                <a16:creationId xmlns:a16="http://schemas.microsoft.com/office/drawing/2014/main" id="{D208289A-EDC9-DC6D-736D-8D7FAAFC980E}"/>
              </a:ext>
            </a:extLst>
          </p:cNvPr>
          <p:cNvPicPr>
            <a:picLocks noGrp="1" noChangeAspect="1"/>
          </p:cNvPicPr>
          <p:nvPr>
            <p:ph idx="1"/>
          </p:nvPr>
        </p:nvPicPr>
        <p:blipFill>
          <a:blip r:embed="rId2"/>
          <a:stretch>
            <a:fillRect/>
          </a:stretch>
        </p:blipFill>
        <p:spPr>
          <a:xfrm>
            <a:off x="957945" y="1730477"/>
            <a:ext cx="7183166" cy="4336026"/>
          </a:xfrm>
          <a:prstGeom prst="rect">
            <a:avLst/>
          </a:prstGeom>
        </p:spPr>
      </p:pic>
    </p:spTree>
    <p:extLst>
      <p:ext uri="{BB962C8B-B14F-4D97-AF65-F5344CB8AC3E}">
        <p14:creationId xmlns:p14="http://schemas.microsoft.com/office/powerpoint/2010/main" val="569905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999CBD-B519-8962-632A-AD9B60B2413A}"/>
              </a:ext>
            </a:extLst>
          </p:cNvPr>
          <p:cNvSpPr>
            <a:spLocks noGrp="1"/>
          </p:cNvSpPr>
          <p:nvPr>
            <p:ph type="title"/>
          </p:nvPr>
        </p:nvSpPr>
        <p:spPr/>
        <p:txBody>
          <a:bodyPr/>
          <a:lstStyle/>
          <a:p>
            <a:endParaRPr lang="cs-CZ"/>
          </a:p>
        </p:txBody>
      </p:sp>
      <p:pic>
        <p:nvPicPr>
          <p:cNvPr id="4" name="Zástupný obsah 3">
            <a:extLst>
              <a:ext uri="{FF2B5EF4-FFF2-40B4-BE49-F238E27FC236}">
                <a16:creationId xmlns:a16="http://schemas.microsoft.com/office/drawing/2014/main" id="{40C6CECD-3E6A-FC52-6C6A-F407BEF7E17F}"/>
              </a:ext>
            </a:extLst>
          </p:cNvPr>
          <p:cNvPicPr>
            <a:picLocks noGrp="1" noChangeAspect="1"/>
          </p:cNvPicPr>
          <p:nvPr>
            <p:ph idx="1"/>
          </p:nvPr>
        </p:nvPicPr>
        <p:blipFill>
          <a:blip r:embed="rId2"/>
          <a:stretch>
            <a:fillRect/>
          </a:stretch>
        </p:blipFill>
        <p:spPr>
          <a:xfrm>
            <a:off x="1170039" y="1573161"/>
            <a:ext cx="7378599" cy="4574669"/>
          </a:xfrm>
          <a:prstGeom prst="rect">
            <a:avLst/>
          </a:prstGeom>
        </p:spPr>
      </p:pic>
    </p:spTree>
    <p:extLst>
      <p:ext uri="{BB962C8B-B14F-4D97-AF65-F5344CB8AC3E}">
        <p14:creationId xmlns:p14="http://schemas.microsoft.com/office/powerpoint/2010/main" val="4255974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19006-5AA0-4754-BBA4-DA0E674B816D}"/>
              </a:ext>
            </a:extLst>
          </p:cNvPr>
          <p:cNvSpPr>
            <a:spLocks noGrp="1"/>
          </p:cNvSpPr>
          <p:nvPr>
            <p:ph type="title"/>
          </p:nvPr>
        </p:nvSpPr>
        <p:spPr/>
        <p:txBody>
          <a:bodyPr/>
          <a:lstStyle/>
          <a:p>
            <a:endParaRPr lang="cs-CZ"/>
          </a:p>
        </p:txBody>
      </p:sp>
      <p:pic>
        <p:nvPicPr>
          <p:cNvPr id="7" name="Zástupný obsah 6">
            <a:extLst>
              <a:ext uri="{FF2B5EF4-FFF2-40B4-BE49-F238E27FC236}">
                <a16:creationId xmlns:a16="http://schemas.microsoft.com/office/drawing/2014/main" id="{88867697-7759-A88D-8BEE-90C9C6D5E805}"/>
              </a:ext>
            </a:extLst>
          </p:cNvPr>
          <p:cNvPicPr>
            <a:picLocks noGrp="1" noChangeAspect="1"/>
          </p:cNvPicPr>
          <p:nvPr>
            <p:ph idx="1"/>
          </p:nvPr>
        </p:nvPicPr>
        <p:blipFill>
          <a:blip r:embed="rId2"/>
          <a:stretch>
            <a:fillRect/>
          </a:stretch>
        </p:blipFill>
        <p:spPr>
          <a:xfrm>
            <a:off x="1406014" y="1730478"/>
            <a:ext cx="6864502" cy="4548758"/>
          </a:xfrm>
          <a:prstGeom prst="rect">
            <a:avLst/>
          </a:prstGeom>
        </p:spPr>
      </p:pic>
    </p:spTree>
    <p:extLst>
      <p:ext uri="{BB962C8B-B14F-4D97-AF65-F5344CB8AC3E}">
        <p14:creationId xmlns:p14="http://schemas.microsoft.com/office/powerpoint/2010/main" val="314100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BE9F10-EBDD-B089-9BE5-8DBECB374EB5}"/>
              </a:ext>
            </a:extLst>
          </p:cNvPr>
          <p:cNvSpPr>
            <a:spLocks noGrp="1"/>
          </p:cNvSpPr>
          <p:nvPr>
            <p:ph type="title"/>
          </p:nvPr>
        </p:nvSpPr>
        <p:spPr/>
        <p:txBody>
          <a:bodyPr/>
          <a:lstStyle/>
          <a:p>
            <a:endParaRPr lang="cs-CZ"/>
          </a:p>
        </p:txBody>
      </p:sp>
      <p:pic>
        <p:nvPicPr>
          <p:cNvPr id="7" name="Zástupný obsah 6">
            <a:extLst>
              <a:ext uri="{FF2B5EF4-FFF2-40B4-BE49-F238E27FC236}">
                <a16:creationId xmlns:a16="http://schemas.microsoft.com/office/drawing/2014/main" id="{4807E8DD-CE19-D2F4-1DDC-A65162511518}"/>
              </a:ext>
            </a:extLst>
          </p:cNvPr>
          <p:cNvPicPr>
            <a:picLocks noGrp="1" noChangeAspect="1"/>
          </p:cNvPicPr>
          <p:nvPr>
            <p:ph idx="1"/>
          </p:nvPr>
        </p:nvPicPr>
        <p:blipFill>
          <a:blip r:embed="rId2"/>
          <a:stretch>
            <a:fillRect/>
          </a:stretch>
        </p:blipFill>
        <p:spPr>
          <a:xfrm>
            <a:off x="847000" y="1264555"/>
            <a:ext cx="7823800" cy="4952300"/>
          </a:xfrm>
          <a:prstGeom prst="rect">
            <a:avLst/>
          </a:prstGeom>
        </p:spPr>
      </p:pic>
    </p:spTree>
    <p:extLst>
      <p:ext uri="{BB962C8B-B14F-4D97-AF65-F5344CB8AC3E}">
        <p14:creationId xmlns:p14="http://schemas.microsoft.com/office/powerpoint/2010/main" val="2091083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2" name="Nadpis 1">
            <a:extLst>
              <a:ext uri="{FF2B5EF4-FFF2-40B4-BE49-F238E27FC236}">
                <a16:creationId xmlns:a16="http://schemas.microsoft.com/office/drawing/2014/main" id="{2399B278-18A6-0AB1-94C6-1839606D5886}"/>
              </a:ext>
            </a:extLst>
          </p:cNvPr>
          <p:cNvSpPr>
            <a:spLocks noGrp="1"/>
          </p:cNvSpPr>
          <p:nvPr>
            <p:ph type="title"/>
          </p:nvPr>
        </p:nvSpPr>
        <p:spPr>
          <a:xfrm>
            <a:off x="1382543" y="624110"/>
            <a:ext cx="7037556" cy="1280890"/>
          </a:xfrm>
        </p:spPr>
        <p:txBody>
          <a:bodyPr>
            <a:normAutofit/>
          </a:bodyPr>
          <a:lstStyle/>
          <a:p>
            <a:r>
              <a:rPr lang="cs-CZ">
                <a:solidFill>
                  <a:schemeClr val="bg1"/>
                </a:solidFill>
              </a:rPr>
              <a:t>Outline</a:t>
            </a:r>
          </a:p>
        </p:txBody>
      </p:sp>
      <p:sp>
        <p:nvSpPr>
          <p:cNvPr id="13"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cs-CZ"/>
          </a:p>
        </p:txBody>
      </p:sp>
      <p:graphicFrame>
        <p:nvGraphicFramePr>
          <p:cNvPr id="5" name="Zástupný obsah 2">
            <a:extLst>
              <a:ext uri="{FF2B5EF4-FFF2-40B4-BE49-F238E27FC236}">
                <a16:creationId xmlns:a16="http://schemas.microsoft.com/office/drawing/2014/main" id="{EB323AEC-C40D-6FBE-990F-A223F6A094F6}"/>
              </a:ext>
            </a:extLst>
          </p:cNvPr>
          <p:cNvGraphicFramePr>
            <a:graphicFrameLocks noGrp="1"/>
          </p:cNvGraphicFramePr>
          <p:nvPr>
            <p:ph idx="1"/>
            <p:extLst>
              <p:ext uri="{D42A27DB-BD31-4B8C-83A1-F6EECF244321}">
                <p14:modId xmlns:p14="http://schemas.microsoft.com/office/powerpoint/2010/main" val="4050079647"/>
              </p:ext>
            </p:extLst>
          </p:nvPr>
        </p:nvGraphicFramePr>
        <p:xfrm>
          <a:off x="720759" y="2930805"/>
          <a:ext cx="7699339"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0130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6A8A4D-BA12-C958-290B-65E659A25B74}"/>
              </a:ext>
            </a:extLst>
          </p:cNvPr>
          <p:cNvSpPr>
            <a:spLocks noGrp="1"/>
          </p:cNvSpPr>
          <p:nvPr>
            <p:ph type="title"/>
          </p:nvPr>
        </p:nvSpPr>
        <p:spPr/>
        <p:txBody>
          <a:bodyPr/>
          <a:lstStyle/>
          <a:p>
            <a:endParaRPr lang="cs-CZ"/>
          </a:p>
        </p:txBody>
      </p:sp>
      <p:pic>
        <p:nvPicPr>
          <p:cNvPr id="4" name="Zástupný obsah 3">
            <a:extLst>
              <a:ext uri="{FF2B5EF4-FFF2-40B4-BE49-F238E27FC236}">
                <a16:creationId xmlns:a16="http://schemas.microsoft.com/office/drawing/2014/main" id="{54142CF2-6EF4-8453-68FF-8B21FEC4FAC1}"/>
              </a:ext>
            </a:extLst>
          </p:cNvPr>
          <p:cNvPicPr>
            <a:picLocks noGrp="1" noChangeAspect="1"/>
          </p:cNvPicPr>
          <p:nvPr>
            <p:ph idx="1"/>
          </p:nvPr>
        </p:nvPicPr>
        <p:blipFill>
          <a:blip r:embed="rId2"/>
          <a:stretch>
            <a:fillRect/>
          </a:stretch>
        </p:blipFill>
        <p:spPr>
          <a:xfrm>
            <a:off x="731988" y="1170040"/>
            <a:ext cx="7673453" cy="4857134"/>
          </a:xfrm>
          <a:prstGeom prst="rect">
            <a:avLst/>
          </a:prstGeom>
        </p:spPr>
      </p:pic>
    </p:spTree>
    <p:extLst>
      <p:ext uri="{BB962C8B-B14F-4D97-AF65-F5344CB8AC3E}">
        <p14:creationId xmlns:p14="http://schemas.microsoft.com/office/powerpoint/2010/main" val="1893694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175FB5-C696-78D6-9EA5-E87262F59BD7}"/>
              </a:ext>
            </a:extLst>
          </p:cNvPr>
          <p:cNvSpPr>
            <a:spLocks noGrp="1"/>
          </p:cNvSpPr>
          <p:nvPr>
            <p:ph type="title"/>
          </p:nvPr>
        </p:nvSpPr>
        <p:spPr/>
        <p:txBody>
          <a:bodyPr/>
          <a:lstStyle/>
          <a:p>
            <a:endParaRPr lang="cs-CZ"/>
          </a:p>
        </p:txBody>
      </p:sp>
      <p:graphicFrame>
        <p:nvGraphicFramePr>
          <p:cNvPr id="9" name="Zástupný obsah 8">
            <a:extLst>
              <a:ext uri="{FF2B5EF4-FFF2-40B4-BE49-F238E27FC236}">
                <a16:creationId xmlns:a16="http://schemas.microsoft.com/office/drawing/2014/main" id="{92BEFF2E-A042-583C-89EF-5B49B67D91ED}"/>
              </a:ext>
            </a:extLst>
          </p:cNvPr>
          <p:cNvGraphicFramePr>
            <a:graphicFrameLocks noGrp="1"/>
          </p:cNvGraphicFramePr>
          <p:nvPr>
            <p:ph idx="1"/>
            <p:extLst>
              <p:ext uri="{D42A27DB-BD31-4B8C-83A1-F6EECF244321}">
                <p14:modId xmlns:p14="http://schemas.microsoft.com/office/powerpoint/2010/main" val="1673363915"/>
              </p:ext>
            </p:extLst>
          </p:nvPr>
        </p:nvGraphicFramePr>
        <p:xfrm>
          <a:off x="1201121" y="1176063"/>
          <a:ext cx="7333279" cy="48314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35088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6C1467-3FBB-638F-2D35-A00FCE0DBACD}"/>
              </a:ext>
            </a:extLst>
          </p:cNvPr>
          <p:cNvSpPr>
            <a:spLocks noGrp="1"/>
          </p:cNvSpPr>
          <p:nvPr>
            <p:ph type="title"/>
          </p:nvPr>
        </p:nvSpPr>
        <p:spPr/>
        <p:txBody>
          <a:bodyPr/>
          <a:lstStyle/>
          <a:p>
            <a:endParaRPr lang="cs-CZ"/>
          </a:p>
        </p:txBody>
      </p:sp>
      <p:pic>
        <p:nvPicPr>
          <p:cNvPr id="4" name="Zástupný obsah 3">
            <a:extLst>
              <a:ext uri="{FF2B5EF4-FFF2-40B4-BE49-F238E27FC236}">
                <a16:creationId xmlns:a16="http://schemas.microsoft.com/office/drawing/2014/main" id="{888706BC-55DB-4434-D3D3-AA2A8B04FAAD}"/>
              </a:ext>
            </a:extLst>
          </p:cNvPr>
          <p:cNvPicPr>
            <a:picLocks noGrp="1" noChangeAspect="1"/>
          </p:cNvPicPr>
          <p:nvPr>
            <p:ph idx="1"/>
          </p:nvPr>
        </p:nvPicPr>
        <p:blipFill>
          <a:blip r:embed="rId2"/>
          <a:stretch>
            <a:fillRect/>
          </a:stretch>
        </p:blipFill>
        <p:spPr>
          <a:xfrm>
            <a:off x="1276765" y="1264555"/>
            <a:ext cx="7139648" cy="5056116"/>
          </a:xfrm>
          <a:prstGeom prst="rect">
            <a:avLst/>
          </a:prstGeom>
        </p:spPr>
      </p:pic>
    </p:spTree>
    <p:extLst>
      <p:ext uri="{BB962C8B-B14F-4D97-AF65-F5344CB8AC3E}">
        <p14:creationId xmlns:p14="http://schemas.microsoft.com/office/powerpoint/2010/main" val="851010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95E66A-A38C-9B7C-4EB3-7C3503AECAAE}"/>
              </a:ext>
            </a:extLst>
          </p:cNvPr>
          <p:cNvSpPr>
            <a:spLocks noGrp="1"/>
          </p:cNvSpPr>
          <p:nvPr>
            <p:ph type="title"/>
          </p:nvPr>
        </p:nvSpPr>
        <p:spPr>
          <a:xfrm>
            <a:off x="1945201" y="1091380"/>
            <a:ext cx="6589199" cy="813619"/>
          </a:xfrm>
        </p:spPr>
        <p:txBody>
          <a:bodyPr>
            <a:normAutofit fontScale="90000"/>
          </a:bodyPr>
          <a:lstStyle/>
          <a:p>
            <a:r>
              <a:rPr lang="en-US" b="1" dirty="0"/>
              <a:t>AI – a tool for writing feedback</a:t>
            </a:r>
            <a:br>
              <a:rPr lang="en-US" dirty="0"/>
            </a:br>
            <a:endParaRPr lang="cs-CZ" dirty="0"/>
          </a:p>
        </p:txBody>
      </p:sp>
      <p:sp>
        <p:nvSpPr>
          <p:cNvPr id="3" name="Zástupný obsah 2">
            <a:extLst>
              <a:ext uri="{FF2B5EF4-FFF2-40B4-BE49-F238E27FC236}">
                <a16:creationId xmlns:a16="http://schemas.microsoft.com/office/drawing/2014/main" id="{147577AA-1164-C8AB-0F4D-CE6036D052FA}"/>
              </a:ext>
            </a:extLst>
          </p:cNvPr>
          <p:cNvSpPr>
            <a:spLocks noGrp="1"/>
          </p:cNvSpPr>
          <p:nvPr>
            <p:ph idx="1"/>
          </p:nvPr>
        </p:nvSpPr>
        <p:spPr>
          <a:xfrm>
            <a:off x="953729" y="2133600"/>
            <a:ext cx="7895303" cy="3777622"/>
          </a:xfrm>
        </p:spPr>
        <p:txBody>
          <a:bodyPr/>
          <a:lstStyle/>
          <a:p>
            <a:pPr marL="0" indent="0">
              <a:buNone/>
            </a:pPr>
            <a:r>
              <a:rPr lang="en-US" sz="2400" b="1" dirty="0"/>
              <a:t>Findings</a:t>
            </a:r>
          </a:p>
          <a:p>
            <a:pPr marL="0" indent="0">
              <a:buNone/>
            </a:pPr>
            <a:r>
              <a:rPr lang="en-US" sz="2000" b="1" dirty="0"/>
              <a:t>A great tool for writing feedback</a:t>
            </a:r>
          </a:p>
          <a:p>
            <a:pPr lvl="1">
              <a:buFont typeface="Wingdings" panose="05000000000000000000" pitchFamily="2" charset="2"/>
              <a:buChar char="Ø"/>
            </a:pPr>
            <a:r>
              <a:rPr lang="en-US" sz="1800" dirty="0"/>
              <a:t>carefully designed prompt</a:t>
            </a:r>
          </a:p>
          <a:p>
            <a:pPr lvl="1">
              <a:buFont typeface="Wingdings" panose="05000000000000000000" pitchFamily="2" charset="2"/>
              <a:buChar char="Ø"/>
            </a:pPr>
            <a:r>
              <a:rPr lang="en-US" sz="1800" dirty="0"/>
              <a:t>initial instruction for inexperienced AI users</a:t>
            </a:r>
          </a:p>
          <a:p>
            <a:pPr marL="0" indent="0">
              <a:buNone/>
            </a:pPr>
            <a:r>
              <a:rPr lang="en-US" sz="2000" b="1" dirty="0"/>
              <a:t>A reliable self-study guide</a:t>
            </a:r>
            <a:endParaRPr lang="cs-CZ" sz="2000" b="1" dirty="0"/>
          </a:p>
          <a:p>
            <a:pPr marL="0" indent="0">
              <a:buNone/>
            </a:pPr>
            <a:r>
              <a:rPr lang="en-US" sz="2000" b="1" dirty="0"/>
              <a:t>Not ideal for assessment</a:t>
            </a:r>
          </a:p>
          <a:p>
            <a:pPr lvl="1">
              <a:buFont typeface="Wingdings" panose="05000000000000000000" pitchFamily="2" charset="2"/>
              <a:buChar char="Ø"/>
            </a:pPr>
            <a:r>
              <a:rPr lang="en-US" sz="1800" dirty="0"/>
              <a:t>it lacks tester experience</a:t>
            </a:r>
            <a:endParaRPr lang="cs-CZ" sz="1800" dirty="0"/>
          </a:p>
        </p:txBody>
      </p:sp>
    </p:spTree>
    <p:extLst>
      <p:ext uri="{BB962C8B-B14F-4D97-AF65-F5344CB8AC3E}">
        <p14:creationId xmlns:p14="http://schemas.microsoft.com/office/powerpoint/2010/main" val="506192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5" name="Rectangle 9">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9144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765CEC3-5093-0D65-B5DA-E821B253A360}"/>
              </a:ext>
            </a:extLst>
          </p:cNvPr>
          <p:cNvSpPr>
            <a:spLocks noGrp="1"/>
          </p:cNvSpPr>
          <p:nvPr>
            <p:ph type="title"/>
          </p:nvPr>
        </p:nvSpPr>
        <p:spPr>
          <a:xfrm>
            <a:off x="486918" y="645106"/>
            <a:ext cx="4842166" cy="1259894"/>
          </a:xfrm>
        </p:spPr>
        <p:txBody>
          <a:bodyPr>
            <a:normAutofit fontScale="90000"/>
          </a:bodyPr>
          <a:lstStyle/>
          <a:p>
            <a:pPr>
              <a:lnSpc>
                <a:spcPct val="90000"/>
              </a:lnSpc>
            </a:pPr>
            <a:r>
              <a:rPr lang="cs-CZ" sz="3100" b="1" dirty="0" err="1"/>
              <a:t>Can</a:t>
            </a:r>
            <a:r>
              <a:rPr lang="cs-CZ" sz="3100" b="1" dirty="0"/>
              <a:t> </a:t>
            </a:r>
            <a:r>
              <a:rPr lang="cs-CZ" sz="3100" b="1" dirty="0" err="1"/>
              <a:t>we</a:t>
            </a:r>
            <a:r>
              <a:rPr lang="cs-CZ" sz="3100" b="1" dirty="0"/>
              <a:t> use AI </a:t>
            </a:r>
            <a:r>
              <a:rPr lang="cs-CZ" sz="3100" b="1" dirty="0" err="1"/>
              <a:t>tools</a:t>
            </a:r>
            <a:r>
              <a:rPr lang="cs-CZ" sz="3100" b="1" dirty="0"/>
              <a:t> </a:t>
            </a:r>
            <a:r>
              <a:rPr lang="cs-CZ" sz="3100" b="1" dirty="0" err="1"/>
              <a:t>for</a:t>
            </a:r>
            <a:r>
              <a:rPr lang="cs-CZ" sz="3100" b="1" dirty="0"/>
              <a:t> </a:t>
            </a:r>
            <a:r>
              <a:rPr lang="cs-CZ" sz="3100" b="1" dirty="0" err="1"/>
              <a:t>writing</a:t>
            </a:r>
            <a:r>
              <a:rPr lang="cs-CZ" sz="3100" b="1" dirty="0"/>
              <a:t> </a:t>
            </a:r>
            <a:r>
              <a:rPr lang="cs-CZ" sz="3100" b="1" dirty="0" err="1"/>
              <a:t>assessment</a:t>
            </a:r>
            <a:r>
              <a:rPr lang="cs-CZ" sz="3100" b="1" dirty="0"/>
              <a:t> </a:t>
            </a:r>
            <a:r>
              <a:rPr lang="cs-CZ" sz="3100" b="1" dirty="0" err="1"/>
              <a:t>during</a:t>
            </a:r>
            <a:r>
              <a:rPr lang="cs-CZ" sz="3100" b="1" dirty="0"/>
              <a:t> </a:t>
            </a:r>
            <a:r>
              <a:rPr lang="cs-CZ" sz="3100" b="1" dirty="0" err="1"/>
              <a:t>high</a:t>
            </a:r>
            <a:r>
              <a:rPr lang="cs-CZ" sz="3100" b="1" dirty="0"/>
              <a:t> </a:t>
            </a:r>
            <a:r>
              <a:rPr lang="cs-CZ" sz="3100" b="1" dirty="0" err="1"/>
              <a:t>stake</a:t>
            </a:r>
            <a:r>
              <a:rPr lang="cs-CZ" sz="3100" b="1" dirty="0"/>
              <a:t> </a:t>
            </a:r>
            <a:r>
              <a:rPr lang="cs-CZ" sz="3100" b="1" dirty="0" err="1"/>
              <a:t>exams</a:t>
            </a:r>
            <a:r>
              <a:rPr lang="cs-CZ" sz="3100" b="1" dirty="0"/>
              <a:t>?  </a:t>
            </a:r>
            <a:br>
              <a:rPr lang="cs-CZ" sz="1700" dirty="0"/>
            </a:br>
            <a:endParaRPr lang="cs-CZ" sz="1700" dirty="0"/>
          </a:p>
        </p:txBody>
      </p:sp>
      <p:sp>
        <p:nvSpPr>
          <p:cNvPr id="16" name="Rectangle 11">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3" name="Zástupný obsah 2">
            <a:extLst>
              <a:ext uri="{FF2B5EF4-FFF2-40B4-BE49-F238E27FC236}">
                <a16:creationId xmlns:a16="http://schemas.microsoft.com/office/drawing/2014/main" id="{37395EE6-C60B-A371-E140-66F7C4DC92F4}"/>
              </a:ext>
            </a:extLst>
          </p:cNvPr>
          <p:cNvSpPr>
            <a:spLocks noGrp="1"/>
          </p:cNvSpPr>
          <p:nvPr>
            <p:ph idx="1"/>
          </p:nvPr>
        </p:nvSpPr>
        <p:spPr>
          <a:xfrm>
            <a:off x="486918" y="2133600"/>
            <a:ext cx="2737709" cy="3759253"/>
          </a:xfrm>
        </p:spPr>
        <p:txBody>
          <a:bodyPr>
            <a:normAutofit/>
          </a:bodyPr>
          <a:lstStyle/>
          <a:p>
            <a:pPr marL="0" indent="0">
              <a:buNone/>
            </a:pPr>
            <a:endParaRPr lang="cs-CZ" dirty="0"/>
          </a:p>
          <a:p>
            <a:pPr marL="0" indent="0">
              <a:buNone/>
            </a:pPr>
            <a:r>
              <a:rPr lang="cs-CZ" dirty="0"/>
              <a:t>-</a:t>
            </a:r>
            <a:r>
              <a:rPr lang="cs-CZ" dirty="0" err="1"/>
              <a:t>clear</a:t>
            </a:r>
            <a:r>
              <a:rPr lang="cs-CZ" dirty="0"/>
              <a:t> </a:t>
            </a:r>
            <a:r>
              <a:rPr lang="cs-CZ" dirty="0" err="1"/>
              <a:t>cut</a:t>
            </a:r>
            <a:r>
              <a:rPr lang="cs-CZ" dirty="0"/>
              <a:t> </a:t>
            </a:r>
            <a:r>
              <a:rPr lang="cs-CZ" dirty="0" err="1"/>
              <a:t>samples</a:t>
            </a:r>
            <a:endParaRPr lang="cs-CZ" dirty="0"/>
          </a:p>
          <a:p>
            <a:pPr>
              <a:buFontTx/>
              <a:buChar char="-"/>
            </a:pPr>
            <a:r>
              <a:rPr lang="cs-CZ" dirty="0" err="1"/>
              <a:t>Provides</a:t>
            </a:r>
            <a:r>
              <a:rPr lang="cs-CZ" dirty="0"/>
              <a:t> </a:t>
            </a:r>
            <a:r>
              <a:rPr lang="cs-CZ" dirty="0" err="1"/>
              <a:t>great</a:t>
            </a:r>
            <a:r>
              <a:rPr lang="cs-CZ" dirty="0"/>
              <a:t> </a:t>
            </a:r>
            <a:r>
              <a:rPr lang="cs-CZ" dirty="0" err="1"/>
              <a:t>justification</a:t>
            </a:r>
            <a:r>
              <a:rPr lang="cs-CZ" dirty="0"/>
              <a:t> </a:t>
            </a:r>
            <a:r>
              <a:rPr lang="cs-CZ" dirty="0" err="1"/>
              <a:t>of</a:t>
            </a:r>
            <a:r>
              <a:rPr lang="cs-CZ" dirty="0"/>
              <a:t> rating </a:t>
            </a:r>
          </a:p>
          <a:p>
            <a:pPr marL="0" indent="0">
              <a:buNone/>
            </a:pPr>
            <a:r>
              <a:rPr lang="cs-CZ" dirty="0"/>
              <a:t>- </a:t>
            </a:r>
            <a:r>
              <a:rPr lang="cs-CZ" dirty="0" err="1"/>
              <a:t>Problems</a:t>
            </a:r>
            <a:r>
              <a:rPr lang="cs-CZ" dirty="0"/>
              <a:t> start </a:t>
            </a:r>
            <a:r>
              <a:rPr lang="cs-CZ" dirty="0" err="1"/>
              <a:t>with</a:t>
            </a:r>
            <a:r>
              <a:rPr lang="cs-CZ" dirty="0"/>
              <a:t> </a:t>
            </a:r>
            <a:r>
              <a:rPr lang="cs-CZ" dirty="0" err="1"/>
              <a:t>borderline</a:t>
            </a:r>
            <a:r>
              <a:rPr lang="cs-CZ" dirty="0"/>
              <a:t> </a:t>
            </a:r>
            <a:r>
              <a:rPr lang="cs-CZ" dirty="0" err="1"/>
              <a:t>cases</a:t>
            </a:r>
            <a:r>
              <a:rPr lang="cs-CZ" dirty="0"/>
              <a:t> </a:t>
            </a:r>
          </a:p>
          <a:p>
            <a:pPr marL="0" indent="0">
              <a:buNone/>
            </a:pPr>
            <a:endParaRPr lang="cs-CZ" dirty="0"/>
          </a:p>
        </p:txBody>
      </p:sp>
      <p:pic>
        <p:nvPicPr>
          <p:cNvPr id="7" name="Graphic 6" descr="Person with Idea">
            <a:extLst>
              <a:ext uri="{FF2B5EF4-FFF2-40B4-BE49-F238E27FC236}">
                <a16:creationId xmlns:a16="http://schemas.microsoft.com/office/drawing/2014/main" id="{359DCDE9-2712-BBDA-8C1F-CBA6DA8394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64657" y="658875"/>
            <a:ext cx="5215183" cy="5215183"/>
          </a:xfrm>
          <a:prstGeom prst="rect">
            <a:avLst/>
          </a:prstGeom>
        </p:spPr>
      </p:pic>
      <p:sp>
        <p:nvSpPr>
          <p:cNvPr id="14"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61223"/>
            <a:ext cx="77852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1412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0199" y="526393"/>
            <a:ext cx="7886700" cy="3990975"/>
          </a:xfrm>
        </p:spPr>
        <p:txBody>
          <a:bodyPr>
            <a:normAutofit/>
          </a:bodyPr>
          <a:lstStyle/>
          <a:p>
            <a:pPr algn="ctr"/>
            <a:br>
              <a:rPr lang="cs-CZ" b="1" dirty="0"/>
            </a:br>
            <a:r>
              <a:rPr lang="en-US" b="1" dirty="0"/>
              <a:t>Thank you for your attention</a:t>
            </a:r>
            <a:r>
              <a:rPr lang="cs-CZ" b="1" dirty="0"/>
              <a:t>!</a:t>
            </a:r>
            <a:br>
              <a:rPr lang="en-US" b="1" dirty="0"/>
            </a:br>
            <a:br>
              <a:rPr lang="cs-CZ" b="1" dirty="0"/>
            </a:br>
            <a:br>
              <a:rPr lang="en-US" b="1" dirty="0"/>
            </a:br>
            <a:endParaRPr lang="en-US" b="1" dirty="0"/>
          </a:p>
        </p:txBody>
      </p:sp>
      <p:sp>
        <p:nvSpPr>
          <p:cNvPr id="4" name="Subtitle 2"/>
          <p:cNvSpPr txBox="1">
            <a:spLocks/>
          </p:cNvSpPr>
          <p:nvPr/>
        </p:nvSpPr>
        <p:spPr>
          <a:xfrm>
            <a:off x="2298357" y="6392563"/>
            <a:ext cx="5058032" cy="370702"/>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Mgr. Jan Křivka, Mgr. Irena Obručová</a:t>
            </a:r>
            <a:endPar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 name="Obdélník 5"/>
          <p:cNvSpPr/>
          <p:nvPr/>
        </p:nvSpPr>
        <p:spPr>
          <a:xfrm>
            <a:off x="1438275" y="5466147"/>
            <a:ext cx="6372225" cy="769441"/>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Questions?</a:t>
            </a:r>
            <a:endParaRPr kumimoji="0" lang="cs-CZ" sz="4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0700" y="2271788"/>
            <a:ext cx="5238749" cy="3194359"/>
          </a:xfrm>
          <a:prstGeom prst="rect">
            <a:avLst/>
          </a:prstGeom>
        </p:spPr>
      </p:pic>
      <mc:AlternateContent xmlns:mc="http://schemas.openxmlformats.org/markup-compatibility/2006" xmlns:pslz="http://schemas.microsoft.com/office/powerpoint/2016/slidezoom">
        <mc:Choice Requires="pslz">
          <p:graphicFrame>
            <p:nvGraphicFramePr>
              <p:cNvPr id="7" name="Náhled snímku 6">
                <a:extLst>
                  <a:ext uri="{FF2B5EF4-FFF2-40B4-BE49-F238E27FC236}">
                    <a16:creationId xmlns:a16="http://schemas.microsoft.com/office/drawing/2014/main" id="{07165662-156C-4A33-7A4A-68A950C04267}"/>
                  </a:ext>
                </a:extLst>
              </p:cNvPr>
              <p:cNvGraphicFramePr>
                <a:graphicFrameLocks noChangeAspect="1"/>
              </p:cNvGraphicFramePr>
              <p:nvPr>
                <p:extLst>
                  <p:ext uri="{D42A27DB-BD31-4B8C-83A1-F6EECF244321}">
                    <p14:modId xmlns:p14="http://schemas.microsoft.com/office/powerpoint/2010/main" val="35332876"/>
                  </p:ext>
                </p:extLst>
              </p:nvPr>
            </p:nvGraphicFramePr>
            <p:xfrm>
              <a:off x="-4220497" y="1540102"/>
              <a:ext cx="2286000" cy="1714500"/>
            </p:xfrm>
            <a:graphic>
              <a:graphicData uri="http://schemas.microsoft.com/office/powerpoint/2016/slidezoom">
                <pslz:sldZm>
                  <pslz:sldZmObj sldId="537" cId="750333674">
                    <pslz:zmPr id="{0A354E1E-27C9-45D8-8B74-E3121D48C364}" returnToParent="0" transitionDur="1000">
                      <p166:blipFill xmlns:p166="http://schemas.microsoft.com/office/powerpoint/2016/6/main">
                        <a:blip r:embed="rId3"/>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7" name="Náhled snímku 6">
                <a:hlinkClick r:id="rId4" action="ppaction://hlinksldjump"/>
                <a:extLst>
                  <a:ext uri="{FF2B5EF4-FFF2-40B4-BE49-F238E27FC236}">
                    <a16:creationId xmlns:a16="http://schemas.microsoft.com/office/drawing/2014/main" id="{07165662-156C-4A33-7A4A-68A950C04267}"/>
                  </a:ext>
                </a:extLst>
              </p:cNvPr>
              <p:cNvPicPr>
                <a:picLocks noGrp="1" noRot="1" noChangeAspect="1" noMove="1" noResize="1" noEditPoints="1" noAdjustHandles="1" noChangeArrowheads="1" noChangeShapeType="1"/>
              </p:cNvPicPr>
              <p:nvPr/>
            </p:nvPicPr>
            <p:blipFill>
              <a:blip r:embed="rId5"/>
              <a:stretch>
                <a:fillRect/>
              </a:stretch>
            </p:blipFill>
            <p:spPr>
              <a:xfrm>
                <a:off x="-4220497" y="1540102"/>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8103181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75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A44C337-3893-4B29-A265-B1329150B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5" y="-1"/>
            <a:ext cx="915543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1" name="Group 10">
            <a:extLst>
              <a:ext uri="{FF2B5EF4-FFF2-40B4-BE49-F238E27FC236}">
                <a16:creationId xmlns:a16="http://schemas.microsoft.com/office/drawing/2014/main" id="{81E0B358-1267-4844-8B3D-B7A279B417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27110" y="228600"/>
            <a:ext cx="2138628" cy="6638625"/>
            <a:chOff x="2487613" y="285750"/>
            <a:chExt cx="2428875" cy="5654676"/>
          </a:xfrm>
        </p:grpSpPr>
        <p:sp>
          <p:nvSpPr>
            <p:cNvPr id="12" name="Freeform 11">
              <a:extLst>
                <a:ext uri="{FF2B5EF4-FFF2-40B4-BE49-F238E27FC236}">
                  <a16:creationId xmlns:a16="http://schemas.microsoft.com/office/drawing/2014/main" id="{B24AA06A-F1A5-4BB3-9486-9AE7A53B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cs-CZ"/>
            </a:p>
          </p:txBody>
        </p:sp>
        <p:sp>
          <p:nvSpPr>
            <p:cNvPr id="13" name="Freeform 12">
              <a:extLst>
                <a:ext uri="{FF2B5EF4-FFF2-40B4-BE49-F238E27FC236}">
                  <a16:creationId xmlns:a16="http://schemas.microsoft.com/office/drawing/2014/main" id="{BDF97590-C600-44CB-9303-4A3679F51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cs-CZ"/>
            </a:p>
          </p:txBody>
        </p:sp>
        <p:sp>
          <p:nvSpPr>
            <p:cNvPr id="14" name="Freeform 13">
              <a:extLst>
                <a:ext uri="{FF2B5EF4-FFF2-40B4-BE49-F238E27FC236}">
                  <a16:creationId xmlns:a16="http://schemas.microsoft.com/office/drawing/2014/main" id="{A9BBE156-3FFA-4DC4-8468-35BD28DD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cs-CZ"/>
            </a:p>
          </p:txBody>
        </p:sp>
        <p:sp>
          <p:nvSpPr>
            <p:cNvPr id="15" name="Freeform 14">
              <a:extLst>
                <a:ext uri="{FF2B5EF4-FFF2-40B4-BE49-F238E27FC236}">
                  <a16:creationId xmlns:a16="http://schemas.microsoft.com/office/drawing/2014/main" id="{F7960DE5-3810-4B1E-B1E2-3BAFEA91E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cs-CZ"/>
            </a:p>
          </p:txBody>
        </p:sp>
        <p:sp>
          <p:nvSpPr>
            <p:cNvPr id="16" name="Freeform 15">
              <a:extLst>
                <a:ext uri="{FF2B5EF4-FFF2-40B4-BE49-F238E27FC236}">
                  <a16:creationId xmlns:a16="http://schemas.microsoft.com/office/drawing/2014/main" id="{359E957C-CE11-446F-8AA7-B3E98390B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cs-CZ"/>
            </a:p>
          </p:txBody>
        </p:sp>
        <p:sp>
          <p:nvSpPr>
            <p:cNvPr id="17" name="Freeform 16">
              <a:extLst>
                <a:ext uri="{FF2B5EF4-FFF2-40B4-BE49-F238E27FC236}">
                  <a16:creationId xmlns:a16="http://schemas.microsoft.com/office/drawing/2014/main" id="{A3E9FE34-CA9E-4443-BEBF-D1B9A1C6C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cs-CZ"/>
            </a:p>
          </p:txBody>
        </p:sp>
        <p:sp>
          <p:nvSpPr>
            <p:cNvPr id="18" name="Freeform 17">
              <a:extLst>
                <a:ext uri="{FF2B5EF4-FFF2-40B4-BE49-F238E27FC236}">
                  <a16:creationId xmlns:a16="http://schemas.microsoft.com/office/drawing/2014/main" id="{4F39D814-8A48-4509-BDEB-826F10659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cs-CZ"/>
            </a:p>
          </p:txBody>
        </p:sp>
        <p:sp>
          <p:nvSpPr>
            <p:cNvPr id="19" name="Freeform 18">
              <a:extLst>
                <a:ext uri="{FF2B5EF4-FFF2-40B4-BE49-F238E27FC236}">
                  <a16:creationId xmlns:a16="http://schemas.microsoft.com/office/drawing/2014/main" id="{8C6D08C0-8C49-4B87-9CF4-A1F08714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cs-CZ"/>
            </a:p>
          </p:txBody>
        </p:sp>
        <p:sp>
          <p:nvSpPr>
            <p:cNvPr id="20" name="Freeform 19">
              <a:extLst>
                <a:ext uri="{FF2B5EF4-FFF2-40B4-BE49-F238E27FC236}">
                  <a16:creationId xmlns:a16="http://schemas.microsoft.com/office/drawing/2014/main" id="{308C612B-4C0D-4863-B9CD-F86ABAA1B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cs-CZ"/>
            </a:p>
          </p:txBody>
        </p:sp>
        <p:sp>
          <p:nvSpPr>
            <p:cNvPr id="21" name="Freeform 20">
              <a:extLst>
                <a:ext uri="{FF2B5EF4-FFF2-40B4-BE49-F238E27FC236}">
                  <a16:creationId xmlns:a16="http://schemas.microsoft.com/office/drawing/2014/main" id="{600B1EC8-1B55-4390-A183-C33B5E227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cs-CZ"/>
            </a:p>
          </p:txBody>
        </p:sp>
        <p:sp>
          <p:nvSpPr>
            <p:cNvPr id="22" name="Freeform 21">
              <a:extLst>
                <a:ext uri="{FF2B5EF4-FFF2-40B4-BE49-F238E27FC236}">
                  <a16:creationId xmlns:a16="http://schemas.microsoft.com/office/drawing/2014/main" id="{1790A225-91E1-4BE5-A801-5F1E32721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cs-CZ"/>
            </a:p>
          </p:txBody>
        </p:sp>
        <p:sp>
          <p:nvSpPr>
            <p:cNvPr id="23" name="Freeform 22">
              <a:extLst>
                <a:ext uri="{FF2B5EF4-FFF2-40B4-BE49-F238E27FC236}">
                  <a16:creationId xmlns:a16="http://schemas.microsoft.com/office/drawing/2014/main" id="{DFFC46A2-6BBF-47FD-BC17-5EE1DF7CB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cs-CZ"/>
            </a:p>
          </p:txBody>
        </p:sp>
      </p:grpSp>
      <p:grpSp>
        <p:nvGrpSpPr>
          <p:cNvPr id="25" name="Group 24">
            <a:extLst>
              <a:ext uri="{FF2B5EF4-FFF2-40B4-BE49-F238E27FC236}">
                <a16:creationId xmlns:a16="http://schemas.microsoft.com/office/drawing/2014/main" id="{AF44CA9C-80E8-44E1-A79C-D6EBFC73BC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507832" y="-786"/>
            <a:ext cx="1767505" cy="6854040"/>
            <a:chOff x="6627813" y="194833"/>
            <a:chExt cx="1952625" cy="5678918"/>
          </a:xfrm>
        </p:grpSpPr>
        <p:sp>
          <p:nvSpPr>
            <p:cNvPr id="26" name="Freeform 27">
              <a:extLst>
                <a:ext uri="{FF2B5EF4-FFF2-40B4-BE49-F238E27FC236}">
                  <a16:creationId xmlns:a16="http://schemas.microsoft.com/office/drawing/2014/main" id="{8CB9417F-98D9-4998-B00B-A5932E4C7D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cs-CZ"/>
            </a:p>
          </p:txBody>
        </p:sp>
        <p:sp>
          <p:nvSpPr>
            <p:cNvPr id="27" name="Freeform 28">
              <a:extLst>
                <a:ext uri="{FF2B5EF4-FFF2-40B4-BE49-F238E27FC236}">
                  <a16:creationId xmlns:a16="http://schemas.microsoft.com/office/drawing/2014/main" id="{FA79AA3D-583E-4A1E-AF7E-CBD980F59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cs-CZ"/>
            </a:p>
          </p:txBody>
        </p:sp>
        <p:sp>
          <p:nvSpPr>
            <p:cNvPr id="28" name="Freeform 29">
              <a:extLst>
                <a:ext uri="{FF2B5EF4-FFF2-40B4-BE49-F238E27FC236}">
                  <a16:creationId xmlns:a16="http://schemas.microsoft.com/office/drawing/2014/main" id="{D80C9F17-A6B2-4A12-BC77-F84264A669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cs-CZ"/>
            </a:p>
          </p:txBody>
        </p:sp>
        <p:sp>
          <p:nvSpPr>
            <p:cNvPr id="29" name="Freeform 30">
              <a:extLst>
                <a:ext uri="{FF2B5EF4-FFF2-40B4-BE49-F238E27FC236}">
                  <a16:creationId xmlns:a16="http://schemas.microsoft.com/office/drawing/2014/main" id="{949C9A53-ED97-44CE-BDD5-ED24892116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cs-CZ"/>
            </a:p>
          </p:txBody>
        </p:sp>
        <p:sp>
          <p:nvSpPr>
            <p:cNvPr id="30" name="Freeform 31">
              <a:extLst>
                <a:ext uri="{FF2B5EF4-FFF2-40B4-BE49-F238E27FC236}">
                  <a16:creationId xmlns:a16="http://schemas.microsoft.com/office/drawing/2014/main" id="{0F9FDAE7-225B-4072-8907-6EAA06174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cs-CZ"/>
            </a:p>
          </p:txBody>
        </p:sp>
        <p:sp>
          <p:nvSpPr>
            <p:cNvPr id="31" name="Freeform 32">
              <a:extLst>
                <a:ext uri="{FF2B5EF4-FFF2-40B4-BE49-F238E27FC236}">
                  <a16:creationId xmlns:a16="http://schemas.microsoft.com/office/drawing/2014/main" id="{9D49818B-8EA3-4B41-9783-EFE0C618C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cs-CZ"/>
            </a:p>
          </p:txBody>
        </p:sp>
        <p:sp>
          <p:nvSpPr>
            <p:cNvPr id="32" name="Freeform 33">
              <a:extLst>
                <a:ext uri="{FF2B5EF4-FFF2-40B4-BE49-F238E27FC236}">
                  <a16:creationId xmlns:a16="http://schemas.microsoft.com/office/drawing/2014/main" id="{01903E65-D822-4457-B0A5-2F4168224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cs-CZ"/>
            </a:p>
          </p:txBody>
        </p:sp>
        <p:sp>
          <p:nvSpPr>
            <p:cNvPr id="33" name="Freeform 34">
              <a:extLst>
                <a:ext uri="{FF2B5EF4-FFF2-40B4-BE49-F238E27FC236}">
                  <a16:creationId xmlns:a16="http://schemas.microsoft.com/office/drawing/2014/main" id="{A5CF9DAB-75BF-43D9-B1E7-817D1FAA0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cs-CZ"/>
            </a:p>
          </p:txBody>
        </p:sp>
        <p:sp>
          <p:nvSpPr>
            <p:cNvPr id="34" name="Freeform 35">
              <a:extLst>
                <a:ext uri="{FF2B5EF4-FFF2-40B4-BE49-F238E27FC236}">
                  <a16:creationId xmlns:a16="http://schemas.microsoft.com/office/drawing/2014/main" id="{BB22916D-4BCF-4A4C-8714-A2564D34C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cs-CZ"/>
            </a:p>
          </p:txBody>
        </p:sp>
        <p:sp>
          <p:nvSpPr>
            <p:cNvPr id="35" name="Freeform 36">
              <a:extLst>
                <a:ext uri="{FF2B5EF4-FFF2-40B4-BE49-F238E27FC236}">
                  <a16:creationId xmlns:a16="http://schemas.microsoft.com/office/drawing/2014/main" id="{4CD9F734-569E-44E7-BD53-6214E0F18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cs-CZ"/>
            </a:p>
          </p:txBody>
        </p:sp>
        <p:sp>
          <p:nvSpPr>
            <p:cNvPr id="36" name="Freeform 37">
              <a:extLst>
                <a:ext uri="{FF2B5EF4-FFF2-40B4-BE49-F238E27FC236}">
                  <a16:creationId xmlns:a16="http://schemas.microsoft.com/office/drawing/2014/main" id="{7A5DAACB-2F42-40C8-BF6A-75B79299F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cs-CZ"/>
            </a:p>
          </p:txBody>
        </p:sp>
        <p:sp>
          <p:nvSpPr>
            <p:cNvPr id="37" name="Freeform 38">
              <a:extLst>
                <a:ext uri="{FF2B5EF4-FFF2-40B4-BE49-F238E27FC236}">
                  <a16:creationId xmlns:a16="http://schemas.microsoft.com/office/drawing/2014/main" id="{AD78E0F9-8568-4672-A22F-4ED5B1A9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cs-CZ"/>
            </a:p>
          </p:txBody>
        </p:sp>
      </p:grpSp>
      <p:sp>
        <p:nvSpPr>
          <p:cNvPr id="2" name="Nadpis 1">
            <a:extLst>
              <a:ext uri="{FF2B5EF4-FFF2-40B4-BE49-F238E27FC236}">
                <a16:creationId xmlns:a16="http://schemas.microsoft.com/office/drawing/2014/main" id="{EC0CA3D3-D1BD-9785-E22D-84F435A9E9E4}"/>
              </a:ext>
            </a:extLst>
          </p:cNvPr>
          <p:cNvSpPr>
            <a:spLocks noGrp="1"/>
          </p:cNvSpPr>
          <p:nvPr>
            <p:ph type="title"/>
          </p:nvPr>
        </p:nvSpPr>
        <p:spPr>
          <a:xfrm>
            <a:off x="4862322" y="624110"/>
            <a:ext cx="3766137" cy="1280890"/>
          </a:xfrm>
        </p:spPr>
        <p:txBody>
          <a:bodyPr>
            <a:normAutofit fontScale="90000"/>
          </a:bodyPr>
          <a:lstStyle/>
          <a:p>
            <a:r>
              <a:rPr lang="en-US" dirty="0"/>
              <a:t>AI-Assisted Learner Corpus Research on STANAG 6001 Writing</a:t>
            </a:r>
            <a:br>
              <a:rPr lang="en-US" dirty="0"/>
            </a:br>
            <a:endParaRPr lang="cs-CZ" dirty="0"/>
          </a:p>
        </p:txBody>
      </p:sp>
      <p:sp>
        <p:nvSpPr>
          <p:cNvPr id="39" name="Rectangle 38">
            <a:extLst>
              <a:ext uri="{FF2B5EF4-FFF2-40B4-BE49-F238E27FC236}">
                <a16:creationId xmlns:a16="http://schemas.microsoft.com/office/drawing/2014/main" id="{AA5CD610-ED7C-4CED-A9A1-174432C88A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4278"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41" name="Freeform 11">
            <a:extLst>
              <a:ext uri="{FF2B5EF4-FFF2-40B4-BE49-F238E27FC236}">
                <a16:creationId xmlns:a16="http://schemas.microsoft.com/office/drawing/2014/main" id="{0C4379BF-8C7A-480A-BC36-DA55D92A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484278" y="714375"/>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cs-CZ"/>
          </a:p>
        </p:txBody>
      </p:sp>
      <p:pic>
        <p:nvPicPr>
          <p:cNvPr id="5" name="Picture 4" descr="Ruka držící na listu pero a stínování">
            <a:extLst>
              <a:ext uri="{FF2B5EF4-FFF2-40B4-BE49-F238E27FC236}">
                <a16:creationId xmlns:a16="http://schemas.microsoft.com/office/drawing/2014/main" id="{868A4357-0EF0-3E30-F956-E42B52CB67E9}"/>
              </a:ext>
            </a:extLst>
          </p:cNvPr>
          <p:cNvPicPr>
            <a:picLocks noChangeAspect="1"/>
          </p:cNvPicPr>
          <p:nvPr/>
        </p:nvPicPr>
        <p:blipFill>
          <a:blip r:embed="rId2"/>
          <a:srcRect l="47357" r="22886" b="-2"/>
          <a:stretch>
            <a:fillRect/>
          </a:stretch>
        </p:blipFill>
        <p:spPr>
          <a:xfrm>
            <a:off x="-1166" y="1731"/>
            <a:ext cx="3503318" cy="6858000"/>
          </a:xfrm>
          <a:prstGeom prst="rect">
            <a:avLst/>
          </a:prstGeom>
        </p:spPr>
      </p:pic>
      <p:sp>
        <p:nvSpPr>
          <p:cNvPr id="3" name="Zástupný obsah 2">
            <a:extLst>
              <a:ext uri="{FF2B5EF4-FFF2-40B4-BE49-F238E27FC236}">
                <a16:creationId xmlns:a16="http://schemas.microsoft.com/office/drawing/2014/main" id="{8324DC14-EEA5-0BF6-B042-EFB6B640E0E7}"/>
              </a:ext>
            </a:extLst>
          </p:cNvPr>
          <p:cNvSpPr>
            <a:spLocks noGrp="1"/>
          </p:cNvSpPr>
          <p:nvPr>
            <p:ph idx="1"/>
          </p:nvPr>
        </p:nvSpPr>
        <p:spPr>
          <a:xfrm>
            <a:off x="4828643" y="2133600"/>
            <a:ext cx="3799814" cy="3777622"/>
          </a:xfrm>
        </p:spPr>
        <p:txBody>
          <a:bodyPr>
            <a:normAutofit/>
          </a:bodyPr>
          <a:lstStyle/>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r>
              <a:rPr lang="cs-CZ" sz="2400" dirty="0"/>
              <a:t>Robert Helán</a:t>
            </a:r>
          </a:p>
        </p:txBody>
      </p:sp>
      <p:pic>
        <p:nvPicPr>
          <p:cNvPr id="4" name="Obrázek 3">
            <a:extLst>
              <a:ext uri="{FF2B5EF4-FFF2-40B4-BE49-F238E27FC236}">
                <a16:creationId xmlns:a16="http://schemas.microsoft.com/office/drawing/2014/main" id="{E918D4A6-F6CE-BE46-B9F2-01DD48E87CBB}"/>
              </a:ext>
            </a:extLst>
          </p:cNvPr>
          <p:cNvPicPr>
            <a:picLocks noChangeAspect="1"/>
          </p:cNvPicPr>
          <p:nvPr/>
        </p:nvPicPr>
        <p:blipFill>
          <a:blip r:embed="rId3"/>
          <a:stretch>
            <a:fillRect/>
          </a:stretch>
        </p:blipFill>
        <p:spPr>
          <a:xfrm>
            <a:off x="4799646" y="4359038"/>
            <a:ext cx="3429000" cy="2228850"/>
          </a:xfrm>
          <a:prstGeom prst="rect">
            <a:avLst/>
          </a:prstGeom>
        </p:spPr>
      </p:pic>
    </p:spTree>
    <p:extLst>
      <p:ext uri="{BB962C8B-B14F-4D97-AF65-F5344CB8AC3E}">
        <p14:creationId xmlns:p14="http://schemas.microsoft.com/office/powerpoint/2010/main" val="4257188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a:extLst>
              <a:ext uri="{FF2B5EF4-FFF2-40B4-BE49-F238E27FC236}">
                <a16:creationId xmlns:a16="http://schemas.microsoft.com/office/drawing/2014/main" id="{E747EC3E-A7DF-D177-3AF2-5EB926E93A1B}"/>
              </a:ext>
            </a:extLst>
          </p:cNvPr>
          <p:cNvSpPr txBox="1"/>
          <p:nvPr/>
        </p:nvSpPr>
        <p:spPr>
          <a:xfrm>
            <a:off x="452284" y="1038731"/>
            <a:ext cx="8691716" cy="5473486"/>
          </a:xfrm>
          <a:prstGeom prst="rect">
            <a:avLst/>
          </a:prstGeom>
          <a:noFill/>
        </p:spPr>
        <p:txBody>
          <a:bodyPr wrap="square">
            <a:spAutoFit/>
          </a:bodyPr>
          <a:lstStyle/>
          <a:p>
            <a:pPr>
              <a:lnSpc>
                <a:spcPct val="107000"/>
              </a:lnSpc>
              <a:spcAft>
                <a:spcPts val="800"/>
              </a:spcAft>
              <a:buNone/>
            </a:pPr>
            <a:endParaRPr lang="cs-CZ" sz="2400" b="1"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buNone/>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1. AI-Assisted Learner Corpus Research on STANAG 6001 Writing</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Title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i="1" dirty="0">
                <a:effectLst/>
                <a:latin typeface="Times New Roman" panose="02020603050405020304" pitchFamily="18" charset="0"/>
                <a:ea typeface="Times New Roman" panose="02020603050405020304" pitchFamily="18" charset="0"/>
                <a:cs typeface="Times New Roman" panose="02020603050405020304" pitchFamily="18" charset="0"/>
              </a:rPr>
              <a:t>Corpus-Based Analysis of Writing Errors in STANAG 6001 Examinations</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Target Group</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Military students at the University of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Defence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in Brno</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Corpus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240 writing tasks across Levels 1, 1+, and 2 (over 4,000 coded errors)</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Main Goal</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To identify error patterns by proficiency level and inform targeted instruction and assessment.</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Role of ChatGPT</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ChatGPT contributed as both a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methodological advisor</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and a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real-time annotation assistant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Helped refine error category definitions and improve inter-annotator reliability.</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Supported annotators in interpreting learner intent and classifying ambiguous or complex errors.</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buNone/>
            </a:pPr>
            <a:b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2002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3707E9D-480D-1389-A046-DBC22EACE8FD}"/>
              </a:ext>
            </a:extLst>
          </p:cNvPr>
          <p:cNvSpPr txBox="1"/>
          <p:nvPr/>
        </p:nvSpPr>
        <p:spPr>
          <a:xfrm>
            <a:off x="462116" y="1940486"/>
            <a:ext cx="8849032" cy="3557256"/>
          </a:xfrm>
          <a:prstGeom prst="rect">
            <a:avLst/>
          </a:prstGeom>
          <a:noFill/>
        </p:spPr>
        <p:txBody>
          <a:bodyPr wrap="square">
            <a:spAutoFit/>
          </a:bodyPr>
          <a:lstStyle/>
          <a:p>
            <a:pPr>
              <a:lnSpc>
                <a:spcPct val="107000"/>
              </a:lnSpc>
              <a:spcAft>
                <a:spcPts val="800"/>
              </a:spcAft>
              <a:buNone/>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2. Future Research: Integrating Corpus Linguistics with Generative AI</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Investigates how corpus linguistics is evolving through integration with generative AI.</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Evaluates tools like Sketch Engine,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CorpusMate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VersaText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in comparison with AI-based systems.</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Describes an already existing Corpus Chat interface that allows users to query linguistic data via natural language conversation.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Corpus Chat makes corpus linguistics inquiries more interactive, intuitive, and useful for academic and domain-specific language instruction.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buNone/>
            </a:pPr>
            <a:b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5331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F782A0F-2747-04C4-3380-56385AA8F3C4}"/>
              </a:ext>
            </a:extLst>
          </p:cNvPr>
          <p:cNvSpPr txBox="1"/>
          <p:nvPr/>
        </p:nvSpPr>
        <p:spPr>
          <a:xfrm>
            <a:off x="324465" y="1767388"/>
            <a:ext cx="8819535" cy="3886577"/>
          </a:xfrm>
          <a:prstGeom prst="rect">
            <a:avLst/>
          </a:prstGeom>
          <a:noFill/>
        </p:spPr>
        <p:txBody>
          <a:bodyPr wrap="square">
            <a:spAutoFit/>
          </a:bodyPr>
          <a:lstStyle/>
          <a:p>
            <a:pPr>
              <a:lnSpc>
                <a:spcPct val="107000"/>
              </a:lnSpc>
              <a:spcAft>
                <a:spcPts val="800"/>
              </a:spcAft>
              <a:buNone/>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3. Future Research: Best Practices for Generative AI in ESL/ESP Higher Education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Explores how instructors and students in higher education use generative AI to support language teaching and learning.</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Documents uses such as AI-assisted lesson planning, materials design, student self-study, and feedback generation.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Focuses on real-world classroom practices, ethical considerations, and instructional adaptations.</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Seeks to identify effective strategies and common pitfalls, offering guidance for responsible, transparent AI integration in tertiary ESL/ESP education.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0333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4" name="object 3">
            <a:extLst>
              <a:ext uri="{FF2B5EF4-FFF2-40B4-BE49-F238E27FC236}">
                <a16:creationId xmlns:a16="http://schemas.microsoft.com/office/drawing/2014/main" id="{D4433E2E-D80D-151F-0735-EBE80A74A8C4}"/>
              </a:ext>
            </a:extLst>
          </p:cNvPr>
          <p:cNvPicPr>
            <a:picLocks/>
          </p:cNvPicPr>
          <p:nvPr/>
        </p:nvPicPr>
        <p:blipFill>
          <a:blip r:embed="rId2" cstate="print"/>
          <a:srcRect l="25893" r="40649" b="-5"/>
          <a:stretch>
            <a:fillRect/>
          </a:stretch>
        </p:blipFill>
        <p:spPr>
          <a:xfrm>
            <a:off x="3364167" y="10"/>
            <a:ext cx="5779833" cy="6857990"/>
          </a:xfrm>
          <a:prstGeom prst="rect">
            <a:avLst/>
          </a:prstGeom>
        </p:spPr>
      </p:pic>
      <p:sp useBgFill="1">
        <p:nvSpPr>
          <p:cNvPr id="11" name="Freeform: Shape 10">
            <a:extLst>
              <a:ext uri="{FF2B5EF4-FFF2-40B4-BE49-F238E27FC236}">
                <a16:creationId xmlns:a16="http://schemas.microsoft.com/office/drawing/2014/main" id="{23C7736A-5A08-4021-9AB6-390DFF50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6127684" cy="6858000"/>
          </a:xfrm>
          <a:custGeom>
            <a:avLst/>
            <a:gdLst>
              <a:gd name="connsiteX0" fmla="*/ 4738960 w 8170246"/>
              <a:gd name="connsiteY0" fmla="*/ 0 h 6858000"/>
              <a:gd name="connsiteX1" fmla="*/ 4862151 w 8170246"/>
              <a:gd name="connsiteY1" fmla="*/ 0 h 6858000"/>
              <a:gd name="connsiteX2" fmla="*/ 8088169 w 8170246"/>
              <a:gd name="connsiteY2" fmla="*/ 3226735 h 6858000"/>
              <a:gd name="connsiteX3" fmla="*/ 8088169 w 8170246"/>
              <a:gd name="connsiteY3" fmla="*/ 3626507 h 6858000"/>
              <a:gd name="connsiteX4" fmla="*/ 4857393 w 8170246"/>
              <a:gd name="connsiteY4" fmla="*/ 6858000 h 6858000"/>
              <a:gd name="connsiteX5" fmla="*/ 4783581 w 8170246"/>
              <a:gd name="connsiteY5" fmla="*/ 6858000 h 6858000"/>
              <a:gd name="connsiteX6" fmla="*/ 4734202 w 8170246"/>
              <a:gd name="connsiteY6" fmla="*/ 6858000 h 6858000"/>
              <a:gd name="connsiteX7" fmla="*/ 7964978 w 8170246"/>
              <a:gd name="connsiteY7" fmla="*/ 3626507 h 6858000"/>
              <a:gd name="connsiteX8" fmla="*/ 7964978 w 8170246"/>
              <a:gd name="connsiteY8" fmla="*/ 3226735 h 6858000"/>
              <a:gd name="connsiteX9" fmla="*/ 4738960 w 8170246"/>
              <a:gd name="connsiteY9" fmla="*/ 0 h 6858000"/>
              <a:gd name="connsiteX10" fmla="*/ 0 w 8170246"/>
              <a:gd name="connsiteY10" fmla="*/ 0 h 6858000"/>
              <a:gd name="connsiteX11" fmla="*/ 98791 w 8170246"/>
              <a:gd name="connsiteY11" fmla="*/ 0 h 6858000"/>
              <a:gd name="connsiteX12" fmla="*/ 4456718 w 8170246"/>
              <a:gd name="connsiteY12" fmla="*/ 0 h 6858000"/>
              <a:gd name="connsiteX13" fmla="*/ 4603489 w 8170246"/>
              <a:gd name="connsiteY13" fmla="*/ 0 h 6858000"/>
              <a:gd name="connsiteX14" fmla="*/ 7829507 w 8170246"/>
              <a:gd name="connsiteY14" fmla="*/ 3226735 h 6858000"/>
              <a:gd name="connsiteX15" fmla="*/ 7829507 w 8170246"/>
              <a:gd name="connsiteY15" fmla="*/ 3626507 h 6858000"/>
              <a:gd name="connsiteX16" fmla="*/ 4598731 w 8170246"/>
              <a:gd name="connsiteY16" fmla="*/ 6858000 h 6858000"/>
              <a:gd name="connsiteX17" fmla="*/ 4540663 w 8170246"/>
              <a:gd name="connsiteY17" fmla="*/ 6858000 h 6858000"/>
              <a:gd name="connsiteX18" fmla="*/ 133398 w 8170246"/>
              <a:gd name="connsiteY18" fmla="*/ 6858000 h 6858000"/>
              <a:gd name="connsiteX19" fmla="*/ 0 w 8170246"/>
              <a:gd name="connsiteY1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170246" h="6858000">
                <a:moveTo>
                  <a:pt x="4738960" y="0"/>
                </a:moveTo>
                <a:lnTo>
                  <a:pt x="4862151" y="0"/>
                </a:lnTo>
                <a:cubicBezTo>
                  <a:pt x="4862151" y="0"/>
                  <a:pt x="4862151" y="0"/>
                  <a:pt x="8088169" y="3226735"/>
                </a:cubicBezTo>
                <a:cubicBezTo>
                  <a:pt x="8197606" y="3336196"/>
                  <a:pt x="8197606" y="3517045"/>
                  <a:pt x="8088169" y="3626507"/>
                </a:cubicBezTo>
                <a:cubicBezTo>
                  <a:pt x="8088169" y="3626507"/>
                  <a:pt x="8088169" y="3626507"/>
                  <a:pt x="4857393" y="6858000"/>
                </a:cubicBezTo>
                <a:cubicBezTo>
                  <a:pt x="4857393" y="6858000"/>
                  <a:pt x="4857393" y="6858000"/>
                  <a:pt x="4783581" y="6858000"/>
                </a:cubicBezTo>
                <a:lnTo>
                  <a:pt x="4734202" y="6858000"/>
                </a:lnTo>
                <a:cubicBezTo>
                  <a:pt x="7964978" y="3626507"/>
                  <a:pt x="7964978" y="3626507"/>
                  <a:pt x="7964978" y="3626507"/>
                </a:cubicBezTo>
                <a:cubicBezTo>
                  <a:pt x="8074415" y="3517045"/>
                  <a:pt x="8074415" y="3336196"/>
                  <a:pt x="7964978" y="3226735"/>
                </a:cubicBezTo>
                <a:cubicBezTo>
                  <a:pt x="4738960" y="0"/>
                  <a:pt x="4738960" y="0"/>
                  <a:pt x="4738960" y="0"/>
                </a:cubicBezTo>
                <a:close/>
                <a:moveTo>
                  <a:pt x="0" y="0"/>
                </a:moveTo>
                <a:lnTo>
                  <a:pt x="98791" y="0"/>
                </a:lnTo>
                <a:cubicBezTo>
                  <a:pt x="1075904" y="0"/>
                  <a:pt x="2469401" y="0"/>
                  <a:pt x="4456718" y="0"/>
                </a:cubicBezTo>
                <a:lnTo>
                  <a:pt x="4603489" y="0"/>
                </a:lnTo>
                <a:cubicBezTo>
                  <a:pt x="4603489" y="0"/>
                  <a:pt x="4603489" y="0"/>
                  <a:pt x="7829507" y="3226735"/>
                </a:cubicBezTo>
                <a:cubicBezTo>
                  <a:pt x="7938944" y="3336196"/>
                  <a:pt x="7938944" y="3517045"/>
                  <a:pt x="7829507" y="3626507"/>
                </a:cubicBezTo>
                <a:cubicBezTo>
                  <a:pt x="7829507" y="3626507"/>
                  <a:pt x="7829507" y="3626507"/>
                  <a:pt x="4598731" y="6858000"/>
                </a:cubicBezTo>
                <a:lnTo>
                  <a:pt x="4540663" y="6858000"/>
                </a:lnTo>
                <a:cubicBezTo>
                  <a:pt x="4077749" y="6858000"/>
                  <a:pt x="2938270" y="6858000"/>
                  <a:pt x="133398" y="6858000"/>
                </a:cubicBezTo>
                <a:lnTo>
                  <a:pt x="0" y="6858000"/>
                </a:lnTo>
                <a:close/>
              </a:path>
            </a:pathLst>
          </a:custGeom>
          <a:ln>
            <a:noFill/>
          </a:ln>
          <a:effec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noAutofit/>
          </a:bodyPr>
          <a:lstStyle/>
          <a:p>
            <a:endParaRPr lang="en-US" dirty="0"/>
          </a:p>
        </p:txBody>
      </p:sp>
      <p:sp>
        <p:nvSpPr>
          <p:cNvPr id="2" name="Nadpis 1">
            <a:extLst>
              <a:ext uri="{FF2B5EF4-FFF2-40B4-BE49-F238E27FC236}">
                <a16:creationId xmlns:a16="http://schemas.microsoft.com/office/drawing/2014/main" id="{27D826FE-E388-EB36-E411-FFA019C27F51}"/>
              </a:ext>
            </a:extLst>
          </p:cNvPr>
          <p:cNvSpPr>
            <a:spLocks noGrp="1"/>
          </p:cNvSpPr>
          <p:nvPr>
            <p:ph type="title"/>
          </p:nvPr>
        </p:nvSpPr>
        <p:spPr>
          <a:xfrm>
            <a:off x="401643" y="624110"/>
            <a:ext cx="3816396" cy="1280890"/>
          </a:xfrm>
        </p:spPr>
        <p:txBody>
          <a:bodyPr>
            <a:normAutofit fontScale="90000"/>
          </a:bodyPr>
          <a:lstStyle/>
          <a:p>
            <a:pPr>
              <a:lnSpc>
                <a:spcPct val="90000"/>
              </a:lnSpc>
            </a:pPr>
            <a:r>
              <a:rPr lang="cs-CZ" sz="2800" b="1" dirty="0" err="1"/>
              <a:t>Can</a:t>
            </a:r>
            <a:r>
              <a:rPr lang="cs-CZ" sz="2800" b="1" dirty="0"/>
              <a:t> </a:t>
            </a:r>
            <a:r>
              <a:rPr lang="cs-CZ" sz="2800" b="1" dirty="0" err="1"/>
              <a:t>we</a:t>
            </a:r>
            <a:r>
              <a:rPr lang="cs-CZ" sz="2800" b="1" dirty="0"/>
              <a:t> use AI </a:t>
            </a:r>
            <a:r>
              <a:rPr lang="cs-CZ" sz="2800" b="1" dirty="0" err="1"/>
              <a:t>for</a:t>
            </a:r>
            <a:r>
              <a:rPr lang="cs-CZ" sz="2800" b="1" dirty="0"/>
              <a:t> </a:t>
            </a:r>
            <a:r>
              <a:rPr lang="cs-CZ" sz="2800" b="1" dirty="0" err="1"/>
              <a:t>effective</a:t>
            </a:r>
            <a:r>
              <a:rPr lang="cs-CZ" sz="2800" b="1" dirty="0"/>
              <a:t> feedback/</a:t>
            </a:r>
            <a:r>
              <a:rPr lang="cs-CZ" sz="2800" b="1" dirty="0" err="1"/>
              <a:t>assessment</a:t>
            </a:r>
            <a:r>
              <a:rPr lang="cs-CZ" sz="2800" b="1" dirty="0"/>
              <a:t>?</a:t>
            </a:r>
          </a:p>
        </p:txBody>
      </p:sp>
      <p:sp>
        <p:nvSpPr>
          <p:cNvPr id="13" name="Rectangle 12">
            <a:extLst>
              <a:ext uri="{FF2B5EF4-FFF2-40B4-BE49-F238E27FC236}">
                <a16:creationId xmlns:a16="http://schemas.microsoft.com/office/drawing/2014/main" id="{433DF4D3-8A35-461A-ABE0-F56B78A13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8" name="Content Placeholder 7">
            <a:extLst>
              <a:ext uri="{FF2B5EF4-FFF2-40B4-BE49-F238E27FC236}">
                <a16:creationId xmlns:a16="http://schemas.microsoft.com/office/drawing/2014/main" id="{B7E6A36D-8800-474C-B3BD-8FF2AF461359}"/>
              </a:ext>
            </a:extLst>
          </p:cNvPr>
          <p:cNvSpPr>
            <a:spLocks noGrp="1"/>
          </p:cNvSpPr>
          <p:nvPr>
            <p:ph idx="1"/>
          </p:nvPr>
        </p:nvSpPr>
        <p:spPr>
          <a:xfrm>
            <a:off x="398859" y="2133600"/>
            <a:ext cx="3469411" cy="3777622"/>
          </a:xfrm>
        </p:spPr>
        <p:txBody>
          <a:bodyPr>
            <a:normAutofit/>
          </a:bodyPr>
          <a:lstStyle/>
          <a:p>
            <a:endParaRPr lang="en-US" dirty="0"/>
          </a:p>
        </p:txBody>
      </p:sp>
    </p:spTree>
    <p:extLst>
      <p:ext uri="{BB962C8B-B14F-4D97-AF65-F5344CB8AC3E}">
        <p14:creationId xmlns:p14="http://schemas.microsoft.com/office/powerpoint/2010/main" val="644092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D798FA-3454-9B71-BD46-F5F94461F82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AB1B61F-9C65-0912-690A-13FD958EFD56}"/>
              </a:ext>
            </a:extLst>
          </p:cNvPr>
          <p:cNvSpPr>
            <a:spLocks noGrp="1"/>
          </p:cNvSpPr>
          <p:nvPr>
            <p:ph idx="1"/>
          </p:nvPr>
        </p:nvSpPr>
        <p:spPr>
          <a:xfrm>
            <a:off x="757084" y="2133600"/>
            <a:ext cx="8160773" cy="3777622"/>
          </a:xfrm>
        </p:spPr>
        <p:txBody>
          <a:bodyPr/>
          <a:lstStyle/>
          <a:p>
            <a:r>
              <a:rPr lang="en-US" sz="2400" b="1" dirty="0"/>
              <a:t>AI – a tool for writing feedback </a:t>
            </a:r>
            <a:endParaRPr lang="cs-CZ" sz="2400" b="1" dirty="0"/>
          </a:p>
          <a:p>
            <a:pPr marL="0" indent="0">
              <a:buNone/>
            </a:pPr>
            <a:endParaRPr lang="cs-CZ" dirty="0"/>
          </a:p>
          <a:p>
            <a:pPr>
              <a:buFont typeface="Wingdings" panose="05000000000000000000" pitchFamily="2" charset="2"/>
              <a:buChar char="Ø"/>
            </a:pPr>
            <a:r>
              <a:rPr lang="en-US" sz="2000" dirty="0"/>
              <a:t> Self-study and writing practice for high stakes exams</a:t>
            </a:r>
            <a:endParaRPr lang="cs-CZ" sz="2000" dirty="0"/>
          </a:p>
          <a:p>
            <a:pPr>
              <a:buFont typeface="Wingdings" panose="05000000000000000000" pitchFamily="2" charset="2"/>
              <a:buChar char="Ø"/>
            </a:pPr>
            <a:r>
              <a:rPr lang="en-US" sz="2000" dirty="0"/>
              <a:t> ChatGPT well known, free access; Copilot widely</a:t>
            </a:r>
            <a:r>
              <a:rPr lang="cs-CZ" sz="2000" dirty="0"/>
              <a:t> </a:t>
            </a:r>
            <a:r>
              <a:rPr lang="en-US" sz="2000" dirty="0"/>
              <a:t>available </a:t>
            </a:r>
            <a:endParaRPr lang="cs-CZ" sz="2000" dirty="0"/>
          </a:p>
          <a:p>
            <a:pPr>
              <a:buFont typeface="Wingdings" panose="05000000000000000000" pitchFamily="2" charset="2"/>
              <a:buChar char="Ø"/>
            </a:pPr>
            <a:r>
              <a:rPr lang="en-US" sz="2000" dirty="0"/>
              <a:t>English x Czech prompts </a:t>
            </a:r>
            <a:endParaRPr lang="cs-CZ" sz="2000" dirty="0"/>
          </a:p>
          <a:p>
            <a:pPr>
              <a:buFont typeface="Wingdings" panose="05000000000000000000" pitchFamily="2" charset="2"/>
              <a:buChar char="Ø"/>
            </a:pPr>
            <a:r>
              <a:rPr lang="en-US" sz="2000" dirty="0"/>
              <a:t>S</a:t>
            </a:r>
            <a:r>
              <a:rPr lang="cs-CZ" sz="2000" dirty="0" err="1"/>
              <a:t>ufficient</a:t>
            </a:r>
            <a:r>
              <a:rPr lang="en-US" sz="2000" dirty="0"/>
              <a:t> sample</a:t>
            </a:r>
            <a:r>
              <a:rPr lang="cs-CZ" sz="2000" dirty="0"/>
              <a:t>?</a:t>
            </a:r>
            <a:r>
              <a:rPr lang="en-US" sz="2000" dirty="0"/>
              <a:t> (professional soldiers, university students)</a:t>
            </a:r>
            <a:endParaRPr lang="cs-CZ" sz="2000" dirty="0"/>
          </a:p>
        </p:txBody>
      </p:sp>
    </p:spTree>
    <p:extLst>
      <p:ext uri="{BB962C8B-B14F-4D97-AF65-F5344CB8AC3E}">
        <p14:creationId xmlns:p14="http://schemas.microsoft.com/office/powerpoint/2010/main" val="2512246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491B121-12B5-4977-A064-636AB0B9B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9144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24010FA-8B42-3C22-0FB4-1EFCAA5A6AB0}"/>
              </a:ext>
            </a:extLst>
          </p:cNvPr>
          <p:cNvSpPr>
            <a:spLocks noGrp="1"/>
          </p:cNvSpPr>
          <p:nvPr>
            <p:ph type="title"/>
          </p:nvPr>
        </p:nvSpPr>
        <p:spPr>
          <a:xfrm>
            <a:off x="486918" y="645106"/>
            <a:ext cx="4930902" cy="1259894"/>
          </a:xfrm>
        </p:spPr>
        <p:txBody>
          <a:bodyPr>
            <a:normAutofit/>
          </a:bodyPr>
          <a:lstStyle/>
          <a:p>
            <a:endParaRPr lang="cs-CZ"/>
          </a:p>
        </p:txBody>
      </p:sp>
      <p:sp>
        <p:nvSpPr>
          <p:cNvPr id="11" name="Rectangle 10">
            <a:extLst>
              <a:ext uri="{FF2B5EF4-FFF2-40B4-BE49-F238E27FC236}">
                <a16:creationId xmlns:a16="http://schemas.microsoft.com/office/drawing/2014/main" id="{2ED05F70-AB3E-4472-B26B-EFE6A5A59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cs-CZ"/>
          </a:p>
        </p:txBody>
      </p:sp>
      <p:sp>
        <p:nvSpPr>
          <p:cNvPr id="3" name="Zástupný obsah 2">
            <a:extLst>
              <a:ext uri="{FF2B5EF4-FFF2-40B4-BE49-F238E27FC236}">
                <a16:creationId xmlns:a16="http://schemas.microsoft.com/office/drawing/2014/main" id="{98CD5926-C769-38FB-F3C8-6096B8A07970}"/>
              </a:ext>
            </a:extLst>
          </p:cNvPr>
          <p:cNvSpPr>
            <a:spLocks noGrp="1"/>
          </p:cNvSpPr>
          <p:nvPr>
            <p:ph idx="1"/>
          </p:nvPr>
        </p:nvSpPr>
        <p:spPr>
          <a:xfrm>
            <a:off x="486918" y="2133600"/>
            <a:ext cx="4930901" cy="3759253"/>
          </a:xfrm>
        </p:spPr>
        <p:txBody>
          <a:bodyPr>
            <a:normAutofit/>
          </a:bodyPr>
          <a:lstStyle/>
          <a:p>
            <a:pPr marL="0" indent="0">
              <a:buNone/>
            </a:pPr>
            <a:r>
              <a:rPr lang="en-US" b="1"/>
              <a:t>Research sample </a:t>
            </a:r>
            <a:r>
              <a:rPr lang="cs-CZ" b="1"/>
              <a:t>– </a:t>
            </a:r>
            <a:r>
              <a:rPr lang="cs-CZ" b="1" err="1"/>
              <a:t>Currently</a:t>
            </a:r>
            <a:r>
              <a:rPr lang="cs-CZ" b="1"/>
              <a:t> – 102 </a:t>
            </a:r>
            <a:r>
              <a:rPr lang="cs-CZ" b="1" err="1"/>
              <a:t>participants</a:t>
            </a:r>
            <a:endParaRPr lang="cs-CZ" b="1"/>
          </a:p>
          <a:p>
            <a:pPr marL="0" indent="0">
              <a:buNone/>
            </a:pPr>
            <a:r>
              <a:rPr lang="cs-CZ" err="1"/>
              <a:t>Writing</a:t>
            </a:r>
            <a:r>
              <a:rPr lang="cs-CZ"/>
              <a:t> </a:t>
            </a:r>
            <a:r>
              <a:rPr lang="cs-CZ" err="1"/>
              <a:t>Samples</a:t>
            </a:r>
            <a:r>
              <a:rPr lang="cs-CZ"/>
              <a:t> L1 25, L2 66, L3 11 </a:t>
            </a:r>
          </a:p>
          <a:p>
            <a:pPr marL="0" indent="0">
              <a:buNone/>
            </a:pPr>
            <a:r>
              <a:rPr lang="cs-CZ"/>
              <a:t>51</a:t>
            </a:r>
            <a:r>
              <a:rPr lang="en-US"/>
              <a:t> university students, </a:t>
            </a:r>
            <a:endParaRPr lang="cs-CZ"/>
          </a:p>
          <a:p>
            <a:pPr marL="0" indent="0">
              <a:buNone/>
            </a:pPr>
            <a:r>
              <a:rPr lang="cs-CZ"/>
              <a:t>51</a:t>
            </a:r>
            <a:r>
              <a:rPr lang="en-US"/>
              <a:t> professional soldiers </a:t>
            </a:r>
            <a:endParaRPr lang="cs-CZ"/>
          </a:p>
          <a:p>
            <a:pPr marL="0" indent="0">
              <a:buNone/>
            </a:pPr>
            <a:r>
              <a:rPr lang="cs-CZ"/>
              <a:t>70</a:t>
            </a:r>
            <a:r>
              <a:rPr lang="en-US"/>
              <a:t> men, </a:t>
            </a:r>
            <a:r>
              <a:rPr lang="cs-CZ"/>
              <a:t>32</a:t>
            </a:r>
            <a:r>
              <a:rPr lang="en-US"/>
              <a:t> women </a:t>
            </a:r>
            <a:endParaRPr lang="cs-CZ"/>
          </a:p>
          <a:p>
            <a:pPr marL="0" indent="0">
              <a:buNone/>
            </a:pPr>
            <a:r>
              <a:rPr lang="cs-CZ"/>
              <a:t>30</a:t>
            </a:r>
            <a:r>
              <a:rPr lang="en-US"/>
              <a:t> do not use AI </a:t>
            </a:r>
            <a:endParaRPr lang="cs-CZ"/>
          </a:p>
          <a:p>
            <a:pPr marL="0" indent="0">
              <a:buNone/>
            </a:pPr>
            <a:r>
              <a:rPr lang="cs-CZ"/>
              <a:t>47</a:t>
            </a:r>
            <a:r>
              <a:rPr lang="en-US"/>
              <a:t> use AI to study English </a:t>
            </a:r>
            <a:endParaRPr lang="cs-CZ"/>
          </a:p>
          <a:p>
            <a:pPr marL="0" indent="0">
              <a:buNone/>
            </a:pPr>
            <a:r>
              <a:rPr lang="en-US"/>
              <a:t>varied length of language instruction</a:t>
            </a:r>
            <a:endParaRPr lang="cs-CZ"/>
          </a:p>
        </p:txBody>
      </p:sp>
      <p:sp>
        <p:nvSpPr>
          <p:cNvPr id="13" name="Freeform 11">
            <a:extLst>
              <a:ext uri="{FF2B5EF4-FFF2-40B4-BE49-F238E27FC236}">
                <a16:creationId xmlns:a16="http://schemas.microsoft.com/office/drawing/2014/main" id="{21F6BE39-9E37-45F0-B10C-92305CFB7C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61223"/>
            <a:ext cx="77852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Zástupný obsah 5">
            <a:extLst>
              <a:ext uri="{FF2B5EF4-FFF2-40B4-BE49-F238E27FC236}">
                <a16:creationId xmlns:a16="http://schemas.microsoft.com/office/drawing/2014/main" id="{5A136763-D8CA-130E-5BE3-C0397FE16A1E}"/>
              </a:ext>
            </a:extLst>
          </p:cNvPr>
          <p:cNvGraphicFramePr>
            <a:graphicFrameLocks/>
          </p:cNvGraphicFramePr>
          <p:nvPr>
            <p:extLst>
              <p:ext uri="{D42A27DB-BD31-4B8C-83A1-F6EECF244321}">
                <p14:modId xmlns:p14="http://schemas.microsoft.com/office/powerpoint/2010/main" val="4090232733"/>
              </p:ext>
            </p:extLst>
          </p:nvPr>
        </p:nvGraphicFramePr>
        <p:xfrm>
          <a:off x="5671566" y="645106"/>
          <a:ext cx="2986091" cy="52477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359921"/>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Oblast_x0020_formul_x00e1__x0159_e xmlns="e934d7ba-d00a-4f08-ad66-67ce6f4199d0">organizační</Oblast_x0020_formul_x00e1__x0159_e>
    <Jazyk_x0020_formul_x00e1__x0159_e xmlns="e934d7ba-d00a-4f08-ad66-67ce6f4199d0">CZ</Jazyk_x0020_formul_x00e1__x0159_e>
    <Druh_x0020_formul_x00e1__x0159_e xmlns="e934d7ba-d00a-4f08-ad66-67ce6f4199d0">formulář, tiskopis</Druh_x0020_formul_x00e1__x0159_e>
    <_dlc_DocId xmlns="f242274d-c577-47b4-9953-4e44103112f8">TH64JJ3HEHY5-1029827492-594</_dlc_DocId>
    <_dlc_DocIdUrl xmlns="f242274d-c577-47b4-9953-4e44103112f8">
      <Url>https://intranet.unob.cz/dokum/_layouts/15/DocIdRedir.aspx?ID=TH64JJ3HEHY5-1029827492-594</Url>
      <Description>TH64JJ3HEHY5-1029827492-594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8C81A9692E2304F805F9C0C709FE0CA" ma:contentTypeVersion="8" ma:contentTypeDescription="Vytvoří nový dokument" ma:contentTypeScope="" ma:versionID="f18612f6c5cb47ab6f510ae58c652bd0">
  <xsd:schema xmlns:xsd="http://www.w3.org/2001/XMLSchema" xmlns:xs="http://www.w3.org/2001/XMLSchema" xmlns:p="http://schemas.microsoft.com/office/2006/metadata/properties" xmlns:ns2="f242274d-c577-47b4-9953-4e44103112f8" xmlns:ns3="e934d7ba-d00a-4f08-ad66-67ce6f4199d0" targetNamespace="http://schemas.microsoft.com/office/2006/metadata/properties" ma:root="true" ma:fieldsID="8a78b817fe9f357f1f4e8616eb739c6c" ns2:_="" ns3:_="">
    <xsd:import namespace="f242274d-c577-47b4-9953-4e44103112f8"/>
    <xsd:import namespace="e934d7ba-d00a-4f08-ad66-67ce6f4199d0"/>
    <xsd:element name="properties">
      <xsd:complexType>
        <xsd:sequence>
          <xsd:element name="documentManagement">
            <xsd:complexType>
              <xsd:all>
                <xsd:element ref="ns2:_dlc_DocId" minOccurs="0"/>
                <xsd:element ref="ns2:_dlc_DocIdUrl" minOccurs="0"/>
                <xsd:element ref="ns2:_dlc_DocIdPersistId" minOccurs="0"/>
                <xsd:element ref="ns3:Druh_x0020_formul_x00e1__x0159_e" minOccurs="0"/>
                <xsd:element ref="ns3:Jazyk_x0020_formul_x00e1__x0159_e" minOccurs="0"/>
                <xsd:element ref="ns3:Oblast_x0020_formul_x00e1__x0159_e"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42274d-c577-47b4-9953-4e44103112f8" elementFormDefault="qualified">
    <xsd:import namespace="http://schemas.microsoft.com/office/2006/documentManagement/types"/>
    <xsd:import namespace="http://schemas.microsoft.com/office/infopath/2007/PartnerControls"/>
    <xsd:element name="_dlc_DocId" ma:index="8" nillable="true" ma:displayName="Hodnota ID dokumentu" ma:description="Hodnota ID dokumentu přiřazená této položce" ma:internalName="_dlc_DocId" ma:readOnly="true">
      <xsd:simpleType>
        <xsd:restriction base="dms:Text"/>
      </xsd:simpleType>
    </xsd:element>
    <xsd:element name="_dlc_DocIdUrl" ma:index="9" nillable="true" ma:displayName="ID dokumentu" ma:description="Trvalý odkaz na tento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4"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dílené s podrobnostmi"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934d7ba-d00a-4f08-ad66-67ce6f4199d0" elementFormDefault="qualified">
    <xsd:import namespace="http://schemas.microsoft.com/office/2006/documentManagement/types"/>
    <xsd:import namespace="http://schemas.microsoft.com/office/infopath/2007/PartnerControls"/>
    <xsd:element name="Druh_x0020_formul_x00e1__x0159_e" ma:index="11" nillable="true" ma:displayName="Druh formuláře" ma:format="Dropdown" ma:internalName="Druh_x0020_formul_x00e1__x0159_e">
      <xsd:simpleType>
        <xsd:restriction base="dms:Choice">
          <xsd:enumeration value="formulář, tiskopis"/>
          <xsd:enumeration value="pokyny k vyplnění"/>
          <xsd:enumeration value="vzor dokumentu, zápisu"/>
          <xsd:enumeration value="vzor vyplnění formuláře"/>
        </xsd:restriction>
      </xsd:simpleType>
    </xsd:element>
    <xsd:element name="Jazyk_x0020_formul_x00e1__x0159_e" ma:index="12" nillable="true" ma:displayName="Jazyk formuláře" ma:format="Dropdown" ma:internalName="Jazyk_x0020_formul_x00e1__x0159_e">
      <xsd:simpleType>
        <xsd:restriction base="dms:Choice">
          <xsd:enumeration value="CZ"/>
          <xsd:enumeration value="EN"/>
        </xsd:restriction>
      </xsd:simpleType>
    </xsd:element>
    <xsd:element name="Oblast_x0020_formul_x00e1__x0159_e" ma:index="13" nillable="true" ma:displayName="Oblast formuláře" ma:format="Dropdown" ma:internalName="Oblast_x0020_formul_x00e1__x0159_e">
      <xsd:simpleType>
        <xsd:restriction base="dms:Choice">
          <xsd:enumeration value="bezpečnost informací"/>
          <xsd:enumeration value="BOZP a PO"/>
          <xsd:enumeration value="finanční zabezpečení"/>
          <xsd:enumeration value="jiné"/>
          <xsd:enumeration value="Knihovna UO"/>
          <xsd:enumeration value="kultura, spolky apod."/>
          <xsd:enumeration value="logistika"/>
          <xsd:enumeration value="odbory"/>
          <xsd:enumeration value="organizační"/>
          <xsd:enumeration value="organizační, správní"/>
          <xsd:enumeration value="personalistika"/>
          <xsd:enumeration value="podpora práce uživatelů s IS"/>
          <xsd:enumeration value="studium a výuka"/>
          <xsd:enumeration value="tělovýchova, sport"/>
          <xsd:enumeration value="výzkum a vývoj"/>
          <xsd:enumeration value="zahraniční styky"/>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86ED0BE-2A71-435C-A9F5-6E81A8500794}">
  <ds:schemaRefs>
    <ds:schemaRef ds:uri="http://www.w3.org/XML/1998/namespace"/>
    <ds:schemaRef ds:uri="http://schemas.microsoft.com/office/infopath/2007/PartnerControls"/>
    <ds:schemaRef ds:uri="http://schemas.microsoft.com/office/2006/documentManagement/types"/>
    <ds:schemaRef ds:uri="http://schemas.microsoft.com/office/2006/metadata/properties"/>
    <ds:schemaRef ds:uri="http://purl.org/dc/terms/"/>
    <ds:schemaRef ds:uri="f242274d-c577-47b4-9953-4e44103112f8"/>
    <ds:schemaRef ds:uri="http://purl.org/dc/elements/1.1/"/>
    <ds:schemaRef ds:uri="http://schemas.openxmlformats.org/package/2006/metadata/core-properties"/>
    <ds:schemaRef ds:uri="e934d7ba-d00a-4f08-ad66-67ce6f4199d0"/>
    <ds:schemaRef ds:uri="http://purl.org/dc/dcmitype/"/>
  </ds:schemaRefs>
</ds:datastoreItem>
</file>

<file path=customXml/itemProps2.xml><?xml version="1.0" encoding="utf-8"?>
<ds:datastoreItem xmlns:ds="http://schemas.openxmlformats.org/officeDocument/2006/customXml" ds:itemID="{03A8B50C-AECA-4520-BC4E-0ED48C86969E}">
  <ds:schemaRefs>
    <ds:schemaRef ds:uri="http://schemas.microsoft.com/sharepoint/v3/contenttype/forms"/>
  </ds:schemaRefs>
</ds:datastoreItem>
</file>

<file path=customXml/itemProps3.xml><?xml version="1.0" encoding="utf-8"?>
<ds:datastoreItem xmlns:ds="http://schemas.openxmlformats.org/officeDocument/2006/customXml" ds:itemID="{6E013FDA-0F33-4FEF-B4C5-363D585CB1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42274d-c577-47b4-9953-4e44103112f8"/>
    <ds:schemaRef ds:uri="e934d7ba-d00a-4f08-ad66-67ce6f419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07B78CC-2A1E-417A-9245-15A9A4530F6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TM02892315[[fn=Stébla]]</Template>
  <TotalTime>8714</TotalTime>
  <Words>1399</Words>
  <Application>Microsoft Office PowerPoint</Application>
  <PresentationFormat>Předvádění na obrazovce (4:3)</PresentationFormat>
  <Paragraphs>133</Paragraphs>
  <Slides>25</Slides>
  <Notes>3</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25</vt:i4>
      </vt:variant>
    </vt:vector>
  </HeadingPairs>
  <TitlesOfParts>
    <vt:vector size="34" baseType="lpstr">
      <vt:lpstr>Arial</vt:lpstr>
      <vt:lpstr>Calibri</vt:lpstr>
      <vt:lpstr>Century Gothic</vt:lpstr>
      <vt:lpstr>Courier New</vt:lpstr>
      <vt:lpstr>Symbol</vt:lpstr>
      <vt:lpstr>Times New Roman</vt:lpstr>
      <vt:lpstr>Wingdings</vt:lpstr>
      <vt:lpstr>Wingdings 3</vt:lpstr>
      <vt:lpstr>Stébla</vt:lpstr>
      <vt:lpstr>NATO BILC – STANAG 6001 Testing Workshop   Assessing Writing Proficiency in an AI Era: A Summary of AI tools used</vt:lpstr>
      <vt:lpstr>Outline</vt:lpstr>
      <vt:lpstr>AI-Assisted Learner Corpus Research on STANAG 6001 Writing </vt:lpstr>
      <vt:lpstr>Prezentace aplikace PowerPoint</vt:lpstr>
      <vt:lpstr>Prezentace aplikace PowerPoint</vt:lpstr>
      <vt:lpstr>Prezentace aplikace PowerPoint</vt:lpstr>
      <vt:lpstr>Can we use AI for effective feedback/assessment?</vt:lpstr>
      <vt:lpstr>Prezentace aplikace PowerPoint</vt:lpstr>
      <vt:lpstr>Prezentace aplikace PowerPoint</vt:lpstr>
      <vt:lpstr>Writing test format </vt:lpstr>
      <vt:lpstr>Prezentace aplikace PowerPoint</vt:lpstr>
      <vt:lpstr>Prezentace aplikace PowerPoint</vt:lpstr>
      <vt:lpstr>Prezentace aplikace PowerPoint</vt:lpstr>
      <vt:lpstr>Instructions for ChatGPT/Copilot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AI – a tool for writing feedback </vt:lpstr>
      <vt:lpstr>Can we use AI tools for writing assessment during high stake exams?   </vt:lpstr>
      <vt:lpstr> 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Křivka Jan</dc:creator>
  <cp:lastModifiedBy>Křivka Jan</cp:lastModifiedBy>
  <cp:revision>79</cp:revision>
  <dcterms:created xsi:type="dcterms:W3CDTF">2022-11-24T13:24:59Z</dcterms:created>
  <dcterms:modified xsi:type="dcterms:W3CDTF">2025-09-17T11:10:57Z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0x01010088C81A9692E2304F805F9C0C709FE0CA</vt:lpwstr>
  </property>
  <property fmtid="{D5CDD505-2E9C-101B-9397-08002B2CF9AE}" pid="3" name="_dlc_DocIdItemGuid">
    <vt:lpwstr>3b954f3d-678a-4410-a514-ab43e86b8130</vt:lpwstr>
  </property>
</Properties>
</file>