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2" r:id="rId2"/>
    <p:sldId id="256" r:id="rId3"/>
    <p:sldId id="265" r:id="rId4"/>
    <p:sldId id="274" r:id="rId5"/>
    <p:sldId id="258" r:id="rId6"/>
    <p:sldId id="267" r:id="rId7"/>
    <p:sldId id="260" r:id="rId8"/>
    <p:sldId id="275" r:id="rId9"/>
    <p:sldId id="257" r:id="rId10"/>
    <p:sldId id="261" r:id="rId11"/>
    <p:sldId id="268" r:id="rId12"/>
    <p:sldId id="269" r:id="rId13"/>
    <p:sldId id="276" r:id="rId14"/>
    <p:sldId id="270" r:id="rId15"/>
    <p:sldId id="284" r:id="rId16"/>
    <p:sldId id="271" r:id="rId17"/>
    <p:sldId id="277" r:id="rId18"/>
    <p:sldId id="279" r:id="rId19"/>
    <p:sldId id="280" r:id="rId20"/>
    <p:sldId id="281" r:id="rId21"/>
    <p:sldId id="282" r:id="rId22"/>
    <p:sldId id="283" r:id="rId23"/>
    <p:sldId id="273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6FD"/>
    <a:srgbClr val="131936"/>
    <a:srgbClr val="D8AD01"/>
    <a:srgbClr val="00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404" autoAdjust="0"/>
  </p:normalViewPr>
  <p:slideViewPr>
    <p:cSldViewPr snapToGrid="0">
      <p:cViewPr varScale="1">
        <p:scale>
          <a:sx n="108" d="100"/>
          <a:sy n="108" d="100"/>
        </p:scale>
        <p:origin x="66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D0D22-0FC7-453F-9424-497F63370AB3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74C69-4CFD-4FAE-8EEA-1040DD5C3A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22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74C69-4CFD-4FAE-8EEA-1040DD5C3AE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91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131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mgła, na wolnym powietrzu, wschód słońca, niebo&#10;&#10;Opis wygenerowany automatycznie">
            <a:extLst>
              <a:ext uri="{FF2B5EF4-FFF2-40B4-BE49-F238E27FC236}">
                <a16:creationId xmlns:a16="http://schemas.microsoft.com/office/drawing/2014/main" id="{1DE0D431-2800-ECCD-B0A7-D5D125404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80B713-2E20-4A18-A15F-01A7DA73E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EF1AE9-98DB-4967-80AB-16F9EC84C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62721E-D8B3-40EE-A37B-E022CF56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F9BE8B-B9F8-4F90-AAC9-1F449058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0CF2CB-71CF-410F-B990-81F4B096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27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3244D0-7F66-497E-9E3B-CBC8F761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5C30DB-9948-4563-9673-D50516EF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C1F350-38C4-475F-9114-D9B30917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DCEFF5-348A-4CCD-BAF6-4393D93D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F0F2A7-55A1-4742-8164-05BF80AE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94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4C34FF-A184-4308-B240-346D558C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9FDC81-711F-4CB7-99F6-8469A02B4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83EF9D-F420-4EA1-8746-E023F91B0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629BFD4-E404-476B-8FFA-1BDBF24A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7AF256-15A2-4FD1-90F0-FD2A0EF5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C68925-A917-414E-8E73-68B145E5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266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F4440A-95C2-425F-A1E2-1D4D9BFA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AF4AEE-EF3A-4389-965D-4536F2ADE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507698A-C85A-466C-ABC7-628E65C54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E165211-3985-4B2F-9BC8-2998C0F34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1776F4E-815A-478D-BCC0-F26C71F68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C1860FD-1408-4235-B0E4-C79E162B6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E1F707-C630-4B0A-8C65-395B0505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056ED39-045A-4D30-BD06-B7CE540A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89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611A18-1F12-4B00-8359-62DD8C1D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9E86080-D84A-431B-B162-86D3BDF5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B5E40B9-37C3-4466-9166-9384930B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9A318BE-DBF1-4648-9453-3F427660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610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131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8D82341-3D29-4AA2-A434-BDEF5A55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BFB48C7-4A5F-4455-B0F6-1F8F48B1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7B2870-E2F8-40FF-AFF8-A3A7EBDA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55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EB2572-08C9-45A2-BB6D-8928E67A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C40920-5F4F-4D7F-9D00-82BEB3467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B9F6829-0E93-4A0E-B4F9-9BCB76582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A196C3-90B8-4EB8-A99B-72153E4C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68E6E1-C8FA-473D-876F-84B3C3C2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30A283-2EFA-401B-9183-B298E5D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9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4C7408-F5F4-42F6-9F09-4D002F4E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2852BAE-0CA0-47CD-B3FA-31C5C5F3E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CC7C32-0BAF-40B7-A72E-2F5E6F28E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40B0B1C-6B79-4CCA-96FD-CBF3EEDB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E45A58-0BEF-4234-AF89-06EBB443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FA34CB-0389-433B-A70D-315A6D88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38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0C9C2B-CF68-4817-852A-CE1C95B0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FD73E67-7891-45DC-B6D1-276324A61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B5101C-2DFA-4E25-A00F-B3ABB329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48646A-3D14-4640-AD62-906A41BC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990AB8-3817-44AB-9B01-A8ED0872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14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16C6CFA-7190-4F94-AD29-BA5D33FA7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5F794CC-CDD4-4E97-AF77-42FFEBD30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63CEFD-FEE3-43B4-8FED-88ACAC26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6EBB24-D03E-444D-A118-4B2E019A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5E7C0F-0D31-421D-86E5-E2FE0441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66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E613517-C7B4-653B-10F7-5C3D09EA3A1C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ED7482A-F464-4514-BC3D-F427BBF37C3B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721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6B32531-DC11-407D-FFD0-27BE168CB121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EB2F79-E73D-0BFB-7265-4B03544564C0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5942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9987E31-4EA4-3337-587E-1BD2CA512BF9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1DF0A6-7AB4-D91F-6D86-4B35708FB69D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251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ubrania, osoba, człowiek, w pomieszczeniu&#10;&#10;Opis wygenerowany automatycznie">
            <a:extLst>
              <a:ext uri="{FF2B5EF4-FFF2-40B4-BE49-F238E27FC236}">
                <a16:creationId xmlns:a16="http://schemas.microsoft.com/office/drawing/2014/main" id="{1D50FF10-8DD7-7835-4C86-BE67E6DE4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BC904C1-0F85-2565-DF4D-D12E618E9682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C434F91-5213-ADE8-028D-576C01AA1C2B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529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B558995-3E9D-09DA-010C-DBEEBBCCB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70B94E2-2FBD-DD85-E299-98673683719F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7F5C034-1846-B46F-419D-33EDA93EA4E6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0651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ransport, statek, statek wodny, na wolnym powietrzu&#10;&#10;Opis wygenerowany automatycznie">
            <a:extLst>
              <a:ext uri="{FF2B5EF4-FFF2-40B4-BE49-F238E27FC236}">
                <a16:creationId xmlns:a16="http://schemas.microsoft.com/office/drawing/2014/main" id="{22F5456D-A534-DD01-B74E-EA0E64F3D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84071D0-04C8-6ABC-83CE-96C6C8DABD14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6019DBA-39FC-23FB-8CAB-7DEB2C5EE453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481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na wolnym powietrzu, natura, wybrzeże, woda&#10;&#10;Opis wygenerowany automatycznie">
            <a:extLst>
              <a:ext uri="{FF2B5EF4-FFF2-40B4-BE49-F238E27FC236}">
                <a16:creationId xmlns:a16="http://schemas.microsoft.com/office/drawing/2014/main" id="{1BF266DE-71A4-45E3-7054-8100ABC66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63A8D2E-39BE-9F65-710C-F01426EDA932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C13AA77-7A3C-460B-88E5-B60C5C24BFB6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416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rafa, woda, pod wodą, Turkus&#10;&#10;Opis wygenerowany automatycznie">
            <a:extLst>
              <a:ext uri="{FF2B5EF4-FFF2-40B4-BE49-F238E27FC236}">
                <a16:creationId xmlns:a16="http://schemas.microsoft.com/office/drawing/2014/main" id="{E1D84C3D-8B5E-EE4C-2C29-DA7C0800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63A8D2E-39BE-9F65-710C-F01426EDA932}"/>
              </a:ext>
            </a:extLst>
          </p:cNvPr>
          <p:cNvSpPr txBox="1"/>
          <p:nvPr userDrawn="1"/>
        </p:nvSpPr>
        <p:spPr>
          <a:xfrm>
            <a:off x="3517392" y="6174343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Polish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Naval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</a:t>
            </a:r>
            <a:r>
              <a:rPr lang="pl-PL" b="0" dirty="0" err="1">
                <a:solidFill>
                  <a:srgbClr val="CCE6FD"/>
                </a:solidFill>
                <a:highlight>
                  <a:srgbClr val="131936"/>
                </a:highlight>
              </a:rPr>
              <a:t>Academy</a:t>
            </a:r>
            <a:r>
              <a:rPr lang="pl-PL" b="0" dirty="0">
                <a:solidFill>
                  <a:srgbClr val="CCE6FD"/>
                </a:solidFill>
                <a:highlight>
                  <a:srgbClr val="131936"/>
                </a:highlight>
              </a:rPr>
              <a:t> Gdynia / </a:t>
            </a:r>
            <a:r>
              <a:rPr lang="pl-PL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amw.gdynia.pl</a:t>
            </a:r>
            <a:r>
              <a:rPr lang="pl-PL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b="1" dirty="0">
              <a:solidFill>
                <a:srgbClr val="D8AD01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6FF3DBC-32BA-7C7E-AF06-CFF452EBD056}"/>
              </a:ext>
            </a:extLst>
          </p:cNvPr>
          <p:cNvSpPr txBox="1"/>
          <p:nvPr userDrawn="1"/>
        </p:nvSpPr>
        <p:spPr>
          <a:xfrm>
            <a:off x="1195448" y="6163368"/>
            <a:ext cx="3847673" cy="44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Daria</a:t>
            </a:r>
            <a:r>
              <a:rPr lang="pl-PL" b="1" dirty="0">
                <a:solidFill>
                  <a:srgbClr val="CCE6FD"/>
                </a:solidFill>
                <a:highlight>
                  <a:srgbClr val="131936"/>
                </a:highlight>
              </a:rPr>
              <a:t> Łęska-Osiak, </a:t>
            </a:r>
            <a:r>
              <a:rPr lang="pl-PL" b="1" dirty="0" err="1">
                <a:solidFill>
                  <a:srgbClr val="CCE6FD"/>
                </a:solidFill>
                <a:highlight>
                  <a:srgbClr val="131936"/>
                </a:highlight>
              </a:rPr>
              <a:t>PhD</a:t>
            </a:r>
            <a:r>
              <a:rPr lang="pl-PL" b="0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b="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154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AB31685-2A19-45F9-AE80-8625AD9B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0B87CF-94A9-47C1-80ED-651F60A06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4925CA-712E-43DA-A01E-315BF564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16929-2C59-4FCB-8BB4-3C5C3CFF6A97}" type="datetimeFigureOut">
              <a:rPr lang="pl-PL" smtClean="0"/>
              <a:t>2024-10-11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BA6B74-7256-4C68-811C-52E5AD9A6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B2AC0A-475A-4F2E-ACD3-E9B77D4CF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3B6F9-778D-447B-AF00-53090C380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05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63" r:id="rId6"/>
    <p:sldLayoutId id="2147483665" r:id="rId7"/>
    <p:sldLayoutId id="2147483664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nalezione obrazy dla zapytania amw logo">
            <a:extLst>
              <a:ext uri="{FF2B5EF4-FFF2-40B4-BE49-F238E27FC236}">
                <a16:creationId xmlns:a16="http://schemas.microsoft.com/office/drawing/2014/main" id="{3A99D82C-46DB-3E11-02BA-6FAB7667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74" y="1074051"/>
            <a:ext cx="3786452" cy="47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Concerns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 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sp>
        <p:nvSpPr>
          <p:cNvPr id="6" name="Symbol zastępczy zawartości 10">
            <a:extLst>
              <a:ext uri="{FF2B5EF4-FFF2-40B4-BE49-F238E27FC236}">
                <a16:creationId xmlns:a16="http://schemas.microsoft.com/office/drawing/2014/main" id="{A22E9C7D-487F-A55D-6887-94004DFF47A3}"/>
              </a:ext>
            </a:extLst>
          </p:cNvPr>
          <p:cNvSpPr txBox="1">
            <a:spLocks/>
          </p:cNvSpPr>
          <p:nvPr/>
        </p:nvSpPr>
        <p:spPr>
          <a:xfrm>
            <a:off x="1195448" y="2215385"/>
            <a:ext cx="10515600" cy="3486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131936"/>
                </a:solidFill>
              </a:rPr>
              <a:t>General foreign language/ESP</a:t>
            </a:r>
          </a:p>
          <a:p>
            <a:r>
              <a:rPr lang="en-US" sz="2600" b="1" dirty="0">
                <a:solidFill>
                  <a:srgbClr val="131936"/>
                </a:solidFill>
              </a:rPr>
              <a:t>Curriculum – what content to choose? – assistance from an SME</a:t>
            </a:r>
          </a:p>
          <a:p>
            <a:r>
              <a:rPr lang="en-US" sz="2600" b="1" dirty="0">
                <a:solidFill>
                  <a:srgbClr val="131936"/>
                </a:solidFill>
              </a:rPr>
              <a:t>The process of teaching/learning ESP aimed at learners in certain professional situations  </a:t>
            </a:r>
          </a:p>
          <a:p>
            <a:r>
              <a:rPr lang="en-US" sz="2600" b="1" dirty="0">
                <a:solidFill>
                  <a:srgbClr val="131936"/>
                </a:solidFill>
              </a:rPr>
              <a:t>The teacher needs to choose communicative situations in which via doing particular exercises a learner will be able to utilize developed skills</a:t>
            </a:r>
          </a:p>
          <a:p>
            <a:r>
              <a:rPr lang="en-US" sz="2600" b="1" dirty="0">
                <a:solidFill>
                  <a:srgbClr val="131936"/>
                </a:solidFill>
              </a:rPr>
              <a:t>Lack of tailor-made materials to be used during the classes 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BB5BCF4D-38E3-85FB-8148-5E4BA3E78FAC}"/>
              </a:ext>
            </a:extLst>
          </p:cNvPr>
          <p:cNvCxnSpPr>
            <a:cxnSpLocks/>
          </p:cNvCxnSpPr>
          <p:nvPr/>
        </p:nvCxnSpPr>
        <p:spPr>
          <a:xfrm>
            <a:off x="1220024" y="17688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D30AA20C-F0F8-4FC4-9ECB-9FB658561394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General English vs ESP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7E69DE7-563E-000D-C064-02B009C886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828056"/>
              </p:ext>
            </p:extLst>
          </p:nvPr>
        </p:nvGraphicFramePr>
        <p:xfrm>
          <a:off x="1067857" y="1750533"/>
          <a:ext cx="10702385" cy="4154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4790">
                  <a:extLst>
                    <a:ext uri="{9D8B030D-6E8A-4147-A177-3AD203B41FA5}">
                      <a16:colId xmlns:a16="http://schemas.microsoft.com/office/drawing/2014/main" val="1636117263"/>
                    </a:ext>
                  </a:extLst>
                </a:gridCol>
                <a:gridCol w="4749929">
                  <a:extLst>
                    <a:ext uri="{9D8B030D-6E8A-4147-A177-3AD203B41FA5}">
                      <a16:colId xmlns:a16="http://schemas.microsoft.com/office/drawing/2014/main" val="1585835850"/>
                    </a:ext>
                  </a:extLst>
                </a:gridCol>
                <a:gridCol w="5507666">
                  <a:extLst>
                    <a:ext uri="{9D8B030D-6E8A-4147-A177-3AD203B41FA5}">
                      <a16:colId xmlns:a16="http://schemas.microsoft.com/office/drawing/2014/main" val="2622564240"/>
                    </a:ext>
                  </a:extLst>
                </a:gridCol>
              </a:tblGrid>
              <a:tr h="588748">
                <a:tc>
                  <a:txBody>
                    <a:bodyPr/>
                    <a:lstStyle/>
                    <a:p>
                      <a:pPr algn="l"/>
                      <a:endParaRPr lang="pl-PL" sz="26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600" b="0" dirty="0"/>
                        <a:t>General English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600" b="0" dirty="0"/>
                        <a:t>English for </a:t>
                      </a:r>
                      <a:r>
                        <a:rPr lang="pl-PL" sz="2600" b="0" dirty="0" err="1"/>
                        <a:t>Specific</a:t>
                      </a:r>
                      <a:r>
                        <a:rPr lang="pl-PL" sz="2600" b="0" dirty="0"/>
                        <a:t> </a:t>
                      </a:r>
                      <a:r>
                        <a:rPr lang="pl-PL" sz="2600" b="0" dirty="0" err="1"/>
                        <a:t>Purposes</a:t>
                      </a:r>
                      <a:endParaRPr lang="pl-PL" sz="2600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15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1.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broad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goal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Narrowly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defined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goal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508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2.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E</a:t>
                      </a:r>
                      <a:r>
                        <a:rPr lang="en-US" sz="2200" b="1" dirty="0" err="1">
                          <a:highlight>
                            <a:srgbClr val="D8AD01"/>
                          </a:highlight>
                        </a:rPr>
                        <a:t>ducation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planned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br>
                        <a:rPr lang="pl-PL" sz="2200" b="1" dirty="0">
                          <a:highlight>
                            <a:srgbClr val="D8AD01"/>
                          </a:highlight>
                        </a:rPr>
                      </a:b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for a long time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kumimoji="0" lang="pl-PL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E</a:t>
                      </a:r>
                      <a:r>
                        <a:rPr kumimoji="0" lang="en-US" sz="2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ducation</a:t>
                      </a:r>
                      <a:r>
                        <a:rPr kumimoji="0" lang="en-US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 planned for a </a:t>
                      </a:r>
                      <a:r>
                        <a:rPr kumimoji="0" lang="pl-PL" sz="2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shorter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kumimoji="0" lang="pl-PL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 </a:t>
                      </a:r>
                      <a:br>
                        <a:rPr kumimoji="0" lang="pl-PL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</a:b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kumimoji="0" lang="pl-PL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period of </a:t>
                      </a:r>
                      <a:r>
                        <a:rPr kumimoji="0" lang="pl-PL" sz="2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D8AD01"/>
                          </a:highlight>
                          <a:uLnTx/>
                          <a:uFillTx/>
                        </a:rPr>
                        <a:t>time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774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3.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Diversity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of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topics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F</a:t>
                      </a:r>
                      <a:r>
                        <a:rPr lang="en-US" sz="2200" b="1" dirty="0" err="1">
                          <a:highlight>
                            <a:srgbClr val="D8AD01"/>
                          </a:highlight>
                        </a:rPr>
                        <a:t>ocusing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on selected situations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br>
                        <a:rPr lang="pl-PL" sz="2200" b="1" dirty="0">
                          <a:highlight>
                            <a:srgbClr val="D8AD01"/>
                          </a:highlight>
                        </a:rPr>
                      </a:b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and key competencies for recipients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9869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4.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T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he teacher's knowledge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br>
                        <a:rPr lang="pl-PL" sz="2200" b="1" dirty="0">
                          <a:highlight>
                            <a:srgbClr val="D8AD01"/>
                          </a:highlight>
                        </a:rPr>
                      </a:b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of teaching issues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T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he teacher’s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lack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of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knowledge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or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b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</a:b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partial knowledge of the teaching issues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1604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5.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I</a:t>
                      </a:r>
                      <a:r>
                        <a:rPr lang="en-US" sz="2200" b="1" dirty="0" err="1">
                          <a:highlight>
                            <a:srgbClr val="D8AD01"/>
                          </a:highlight>
                        </a:rPr>
                        <a:t>ndependent</a:t>
                      </a:r>
                      <a:r>
                        <a:rPr lang="en-US" sz="2200" b="1" dirty="0">
                          <a:highlight>
                            <a:srgbClr val="D8AD01"/>
                          </a:highlight>
                        </a:rPr>
                        <a:t> work of a teacher</a:t>
                      </a:r>
                      <a:r>
                        <a:rPr lang="pl-PL" sz="2200" b="1" dirty="0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SME’s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assistance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72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>
                          <a:solidFill>
                            <a:srgbClr val="131936"/>
                          </a:solidFill>
                        </a:rPr>
                        <a:t>6.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Availability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of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teaching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materials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Lack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of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teaching</a:t>
                      </a:r>
                      <a:r>
                        <a:rPr lang="pl-PL" sz="2200" b="1" dirty="0">
                          <a:highlight>
                            <a:srgbClr val="D8AD01"/>
                          </a:highlight>
                        </a:rPr>
                        <a:t> </a:t>
                      </a:r>
                      <a:r>
                        <a:rPr lang="pl-PL" sz="2200" b="1" dirty="0" err="1">
                          <a:highlight>
                            <a:srgbClr val="D8AD01"/>
                          </a:highlight>
                        </a:rPr>
                        <a:t>materials</a:t>
                      </a:r>
                      <a:r>
                        <a:rPr lang="pl-PL" sz="2200" b="1" dirty="0" err="1">
                          <a:solidFill>
                            <a:srgbClr val="D8AD01"/>
                          </a:solidFill>
                          <a:highlight>
                            <a:srgbClr val="D8AD01"/>
                          </a:highlight>
                        </a:rPr>
                        <a:t>a</a:t>
                      </a:r>
                      <a:endParaRPr lang="pl-PL" sz="2200" b="1" dirty="0">
                        <a:highlight>
                          <a:srgbClr val="D8AD01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4676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0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ESP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Course – the role of a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teacher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sp>
        <p:nvSpPr>
          <p:cNvPr id="6" name="Symbol zastępczy zawartości 10">
            <a:extLst>
              <a:ext uri="{FF2B5EF4-FFF2-40B4-BE49-F238E27FC236}">
                <a16:creationId xmlns:a16="http://schemas.microsoft.com/office/drawing/2014/main" id="{A22E9C7D-487F-A55D-6887-94004DFF47A3}"/>
              </a:ext>
            </a:extLst>
          </p:cNvPr>
          <p:cNvSpPr txBox="1">
            <a:spLocks/>
          </p:cNvSpPr>
          <p:nvPr/>
        </p:nvSpPr>
        <p:spPr>
          <a:xfrm>
            <a:off x="1195447" y="2215385"/>
            <a:ext cx="9873045" cy="3486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131936"/>
                </a:solidFill>
              </a:rPr>
              <a:t>The need of constant development – long-time learning</a:t>
            </a:r>
          </a:p>
          <a:p>
            <a:r>
              <a:rPr lang="en-US" sz="3200" b="1" dirty="0">
                <a:solidFill>
                  <a:srgbClr val="131936"/>
                </a:solidFill>
              </a:rPr>
              <a:t>The „sage on the stage” – step down</a:t>
            </a:r>
          </a:p>
          <a:p>
            <a:r>
              <a:rPr lang="en-US" sz="3200" b="1" dirty="0">
                <a:solidFill>
                  <a:srgbClr val="131936"/>
                </a:solidFill>
              </a:rPr>
              <a:t>Assistance of the SME</a:t>
            </a:r>
          </a:p>
          <a:p>
            <a:r>
              <a:rPr lang="en-US" sz="3200" b="1" dirty="0">
                <a:solidFill>
                  <a:srgbClr val="131936"/>
                </a:solidFill>
              </a:rPr>
              <a:t>The culture of a dialogue between a teacher </a:t>
            </a:r>
            <a:br>
              <a:rPr lang="pl-PL" sz="3200" b="1" dirty="0">
                <a:solidFill>
                  <a:srgbClr val="131936"/>
                </a:solidFill>
              </a:rPr>
            </a:br>
            <a:r>
              <a:rPr lang="en-US" sz="3200" b="1" dirty="0">
                <a:solidFill>
                  <a:srgbClr val="131936"/>
                </a:solidFill>
              </a:rPr>
              <a:t>and his/her learners </a:t>
            </a:r>
            <a:r>
              <a:rPr lang="en-US" sz="3200" dirty="0">
                <a:solidFill>
                  <a:srgbClr val="131936"/>
                </a:solidFill>
              </a:rPr>
              <a:t>(mutual understanding </a:t>
            </a:r>
            <a:br>
              <a:rPr lang="pl-PL" sz="3200" dirty="0">
                <a:solidFill>
                  <a:srgbClr val="131936"/>
                </a:solidFill>
              </a:rPr>
            </a:br>
            <a:r>
              <a:rPr lang="pl-PL" sz="3200" dirty="0">
                <a:solidFill>
                  <a:srgbClr val="131936"/>
                </a:solidFill>
              </a:rPr>
              <a:t>and</a:t>
            </a:r>
            <a:r>
              <a:rPr lang="en-US" sz="3200" dirty="0">
                <a:solidFill>
                  <a:srgbClr val="131936"/>
                </a:solidFill>
              </a:rPr>
              <a:t> exchange of knowledge)</a:t>
            </a:r>
          </a:p>
          <a:p>
            <a:endParaRPr lang="en-US" sz="3200" b="1" dirty="0">
              <a:solidFill>
                <a:srgbClr val="131936"/>
              </a:solidFill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BB5BCF4D-38E3-85FB-8148-5E4BA3E78FAC}"/>
              </a:ext>
            </a:extLst>
          </p:cNvPr>
          <p:cNvCxnSpPr>
            <a:cxnSpLocks/>
          </p:cNvCxnSpPr>
          <p:nvPr/>
        </p:nvCxnSpPr>
        <p:spPr>
          <a:xfrm>
            <a:off x="1220024" y="17688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D30AA20C-F0F8-4FC4-9ECB-9FB658561394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8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B64C019-131D-C220-49CC-C1BE9F3626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5448" y="3439633"/>
            <a:ext cx="9751952" cy="2039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131936"/>
                </a:solidFill>
              </a:rPr>
              <a:t>Creating vocabulary course materials – the story behind it</a:t>
            </a:r>
            <a:endParaRPr lang="pl-PL" sz="6000" dirty="0">
              <a:solidFill>
                <a:srgbClr val="131936"/>
              </a:solidFill>
            </a:endParaRPr>
          </a:p>
        </p:txBody>
      </p:sp>
      <p:sp>
        <p:nvSpPr>
          <p:cNvPr id="2" name="Symbol zastępczy zawartości 10">
            <a:extLst>
              <a:ext uri="{FF2B5EF4-FFF2-40B4-BE49-F238E27FC236}">
                <a16:creationId xmlns:a16="http://schemas.microsoft.com/office/drawing/2014/main" id="{218DF5D8-0FA3-C2E2-2093-780DF103A17A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66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Chapter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3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E1066CA-0298-3645-D208-C9401D9B6993}"/>
              </a:ext>
            </a:extLst>
          </p:cNvPr>
          <p:cNvCxnSpPr>
            <a:cxnSpLocks/>
          </p:cNvCxnSpPr>
          <p:nvPr/>
        </p:nvCxnSpPr>
        <p:spPr>
          <a:xfrm>
            <a:off x="1220024" y="27086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1840220-6FC5-673B-4A53-40BFAB107337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The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creative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process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9E02A22-B5B3-4922-BE1E-0474D44C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26" y="1696943"/>
            <a:ext cx="4114231" cy="41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The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creative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process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F599E821-6CB1-2932-CDAC-0F719F43C2C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07497" y="1828800"/>
          <a:ext cx="9777006" cy="406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r:id="rId3" imgW="23959913" imgH="9964771" progId="">
                  <p:embed/>
                </p:oleObj>
              </mc:Choice>
              <mc:Fallback>
                <p:oleObj r:id="rId3" imgW="23959913" imgH="9964771" progId="">
                  <p:embed/>
                  <p:pic>
                    <p:nvPicPr>
                      <p:cNvPr id="10" name="Obiekt 9">
                        <a:extLst>
                          <a:ext uri="{FF2B5EF4-FFF2-40B4-BE49-F238E27FC236}">
                            <a16:creationId xmlns:a16="http://schemas.microsoft.com/office/drawing/2014/main" id="{F599E821-6CB1-2932-CDAC-0F719F43C2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7497" y="1828800"/>
                        <a:ext cx="9777006" cy="406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Cover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pic>
        <p:nvPicPr>
          <p:cNvPr id="3" name="Obraz 2" descr="Obraz zawierający tekst, zrzut ekranu, Broszura, książka&#10;&#10;Opis wygenerowany automatycznie">
            <a:extLst>
              <a:ext uri="{FF2B5EF4-FFF2-40B4-BE49-F238E27FC236}">
                <a16:creationId xmlns:a16="http://schemas.microsoft.com/office/drawing/2014/main" id="{EA1BA32F-715F-8209-CCCC-822766CAB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81" y="765298"/>
            <a:ext cx="7378171" cy="50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Information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540B69AA-9A5F-6E7B-ED89-D287140E91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179601"/>
              </p:ext>
            </p:extLst>
          </p:nvPr>
        </p:nvGraphicFramePr>
        <p:xfrm>
          <a:off x="1291142" y="2328531"/>
          <a:ext cx="4639848" cy="343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3154933" imgH="2336665" progId="">
                  <p:embed/>
                </p:oleObj>
              </mc:Choice>
              <mc:Fallback>
                <p:oleObj r:id="rId3" imgW="3154933" imgH="2336665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540B69AA-9A5F-6E7B-ED89-D287140E9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1142" y="2328531"/>
                        <a:ext cx="4639848" cy="343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933C2E8A-9643-DCD1-85AE-0C9DD208B7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11508"/>
              </p:ext>
            </p:extLst>
          </p:nvPr>
        </p:nvGraphicFramePr>
        <p:xfrm>
          <a:off x="6134096" y="757778"/>
          <a:ext cx="4862456" cy="5008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5" imgW="5514348" imgH="5679332" progId="">
                  <p:embed/>
                </p:oleObj>
              </mc:Choice>
              <mc:Fallback>
                <p:oleObj r:id="rId5" imgW="5514348" imgH="56793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4096" y="757778"/>
                        <a:ext cx="4862456" cy="5008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4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Contents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CFB5BE5B-5258-45A5-EA90-D3C49B0517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964605"/>
              </p:ext>
            </p:extLst>
          </p:nvPr>
        </p:nvGraphicFramePr>
        <p:xfrm>
          <a:off x="1291142" y="1498601"/>
          <a:ext cx="970541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3" imgW="8072643" imgH="3764199" progId="">
                  <p:embed/>
                </p:oleObj>
              </mc:Choice>
              <mc:Fallback>
                <p:oleObj r:id="rId3" imgW="8072643" imgH="3764199" progId="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CFB5BE5B-5258-45A5-EA90-D3C49B051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1142" y="1498601"/>
                        <a:ext cx="9705410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4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Text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514E4858-1CC0-E310-4488-521C4C0E6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21166"/>
              </p:ext>
            </p:extLst>
          </p:nvPr>
        </p:nvGraphicFramePr>
        <p:xfrm>
          <a:off x="1291141" y="3520440"/>
          <a:ext cx="3568010" cy="224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3" imgW="4149330" imgH="2611471" progId="">
                  <p:embed/>
                </p:oleObj>
              </mc:Choice>
              <mc:Fallback>
                <p:oleObj r:id="rId3" imgW="4149330" imgH="261147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1141" y="3520440"/>
                        <a:ext cx="3568010" cy="224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5EFCE6C7-817E-B16D-36F7-D3005CF16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953409"/>
              </p:ext>
            </p:extLst>
          </p:nvPr>
        </p:nvGraphicFramePr>
        <p:xfrm>
          <a:off x="4944140" y="787632"/>
          <a:ext cx="6052412" cy="497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5" imgW="7602785" imgH="6252453" progId="">
                  <p:embed/>
                </p:oleObj>
              </mc:Choice>
              <mc:Fallback>
                <p:oleObj r:id="rId5" imgW="7602785" imgH="6252453" progId="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5EFCE6C7-817E-B16D-36F7-D3005CF16E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4140" y="787632"/>
                        <a:ext cx="6052412" cy="497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9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1F0B2-D8B3-405A-A10A-E7746050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860" y="986270"/>
            <a:ext cx="10223740" cy="3716998"/>
          </a:xfrm>
        </p:spPr>
        <p:txBody>
          <a:bodyPr anchor="t">
            <a:norm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pl-PL" sz="3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V</a:t>
            </a:r>
            <a:r>
              <a:rPr lang="pl-PL" sz="7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English</a:t>
            </a:r>
            <a:r>
              <a:rPr lang="pl-PL" sz="7000" b="1" dirty="0">
                <a:solidFill>
                  <a:srgbClr val="D8AD01"/>
                </a:solidFill>
                <a:highlight>
                  <a:srgbClr val="131936"/>
                </a:highlight>
              </a:rPr>
              <a:t> for </a:t>
            </a:r>
            <a:r>
              <a:rPr lang="pl-PL" sz="7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Hydrography</a:t>
            </a:r>
            <a:r>
              <a:rPr lang="pl-PL" sz="7000" b="1" dirty="0">
                <a:solidFill>
                  <a:srgbClr val="D8AD01"/>
                </a:solidFill>
                <a:highlight>
                  <a:srgbClr val="131936"/>
                </a:highlight>
              </a:rPr>
              <a:t> –</a:t>
            </a:r>
            <a:r>
              <a:rPr lang="en-US" sz="72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br>
              <a:rPr lang="pl-PL" sz="7000" b="1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r>
              <a:rPr lang="en-US" sz="54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54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vocabulary</a:t>
            </a:r>
            <a:r>
              <a:rPr lang="pl-PL" sz="54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r>
              <a:rPr lang="pl-PL" sz="54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course</a:t>
            </a:r>
            <a:r>
              <a:rPr lang="pl-PL" sz="5400" b="1" dirty="0">
                <a:solidFill>
                  <a:srgbClr val="D8AD01"/>
                </a:solidFill>
                <a:highlight>
                  <a:srgbClr val="131936"/>
                </a:highlight>
              </a:rPr>
              <a:t> materials</a:t>
            </a:r>
            <a:r>
              <a:rPr lang="en-US" sz="2000" b="1" dirty="0">
                <a:solidFill>
                  <a:srgbClr val="131936"/>
                </a:solidFill>
                <a:highlight>
                  <a:srgbClr val="131936"/>
                </a:highlight>
              </a:rPr>
              <a:t> </a:t>
            </a:r>
            <a:r>
              <a:rPr lang="en-US" sz="3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br>
              <a:rPr lang="pl-PL" sz="2000" b="1" dirty="0">
                <a:solidFill>
                  <a:srgbClr val="D8AD01"/>
                </a:solidFill>
                <a:highlight>
                  <a:srgbClr val="D8AD01"/>
                </a:highlight>
              </a:rPr>
            </a:br>
            <a:endParaRPr lang="pl-PL" sz="4400" dirty="0">
              <a:solidFill>
                <a:srgbClr val="D8AD01"/>
              </a:solidFill>
              <a:highlight>
                <a:srgbClr val="D8AD01"/>
              </a:highlight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025A6B-D6D5-42F9-BC6A-07B36C86F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2671" y="4788282"/>
            <a:ext cx="7615127" cy="128759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l-PL" sz="4700" b="1" dirty="0">
                <a:solidFill>
                  <a:srgbClr val="D8AD01"/>
                </a:solidFill>
              </a:rPr>
              <a:t>Daria Łęska-Osiak, </a:t>
            </a:r>
            <a:r>
              <a:rPr lang="pl-PL" sz="4700" b="1" dirty="0" err="1">
                <a:solidFill>
                  <a:srgbClr val="D8AD01"/>
                </a:solidFill>
              </a:rPr>
              <a:t>PhD</a:t>
            </a:r>
            <a:endParaRPr lang="pl-PL" sz="4700" b="1" dirty="0">
              <a:solidFill>
                <a:srgbClr val="D8AD01"/>
              </a:solidFill>
            </a:endParaRPr>
          </a:p>
          <a:p>
            <a:pPr algn="l"/>
            <a:r>
              <a:rPr lang="en-US" sz="2800" dirty="0">
                <a:solidFill>
                  <a:srgbClr val="D8AD01"/>
                </a:solidFill>
              </a:rPr>
              <a:t>Head of the Language Centre</a:t>
            </a:r>
            <a:endParaRPr lang="pl-PL" sz="2800" dirty="0">
              <a:solidFill>
                <a:srgbClr val="D8AD01"/>
              </a:solidFill>
            </a:endParaRPr>
          </a:p>
          <a:p>
            <a:pPr algn="l"/>
            <a:r>
              <a:rPr lang="pl-PL" sz="2800" dirty="0" err="1">
                <a:solidFill>
                  <a:srgbClr val="D8AD01"/>
                </a:solidFill>
              </a:rPr>
              <a:t>Polish</a:t>
            </a:r>
            <a:r>
              <a:rPr lang="pl-PL" sz="2800" dirty="0">
                <a:solidFill>
                  <a:srgbClr val="D8AD01"/>
                </a:solidFill>
              </a:rPr>
              <a:t> </a:t>
            </a:r>
            <a:r>
              <a:rPr lang="pl-PL" sz="2800" dirty="0" err="1">
                <a:solidFill>
                  <a:srgbClr val="D8AD01"/>
                </a:solidFill>
              </a:rPr>
              <a:t>Naval</a:t>
            </a:r>
            <a:r>
              <a:rPr lang="pl-PL" sz="2800" dirty="0">
                <a:solidFill>
                  <a:srgbClr val="D8AD01"/>
                </a:solidFill>
              </a:rPr>
              <a:t> </a:t>
            </a:r>
            <a:r>
              <a:rPr lang="pl-PL" sz="2800" dirty="0" err="1">
                <a:solidFill>
                  <a:srgbClr val="D8AD01"/>
                </a:solidFill>
              </a:rPr>
              <a:t>Academy</a:t>
            </a:r>
            <a:r>
              <a:rPr lang="pl-PL" sz="2800" dirty="0">
                <a:solidFill>
                  <a:srgbClr val="D8AD01"/>
                </a:solidFill>
              </a:rPr>
              <a:t> Gdynia / amw.gdynia.pl</a:t>
            </a:r>
          </a:p>
        </p:txBody>
      </p:sp>
      <p:pic>
        <p:nvPicPr>
          <p:cNvPr id="4" name="Picture 2" descr="Znalezione obrazy dla zapytania amw logo">
            <a:extLst>
              <a:ext uri="{FF2B5EF4-FFF2-40B4-BE49-F238E27FC236}">
                <a16:creationId xmlns:a16="http://schemas.microsoft.com/office/drawing/2014/main" id="{84638637-76A6-570B-5C5E-341C199C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22" y="3732028"/>
            <a:ext cx="1740210" cy="21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materiał, ubrania, Bordowy, tekstylia&#10;&#10;Opis wygenerowany automatycznie">
            <a:extLst>
              <a:ext uri="{FF2B5EF4-FFF2-40B4-BE49-F238E27FC236}">
                <a16:creationId xmlns:a16="http://schemas.microsoft.com/office/drawing/2014/main" id="{29FDA84E-1CD7-CA19-0F2B-B248502FA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5" y="4814324"/>
            <a:ext cx="1876022" cy="108231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13653E-E3C9-6EA5-9E21-8FBD48194EE1}"/>
              </a:ext>
            </a:extLst>
          </p:cNvPr>
          <p:cNvSpPr txBox="1"/>
          <p:nvPr/>
        </p:nvSpPr>
        <p:spPr>
          <a:xfrm>
            <a:off x="1053860" y="2869355"/>
            <a:ext cx="77392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rgbClr val="D8AD01"/>
                </a:solidFill>
                <a:highlight>
                  <a:srgbClr val="D8AD01"/>
                </a:highlight>
              </a:rPr>
              <a:t>A </a:t>
            </a:r>
            <a: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  <a:t>The </a:t>
            </a:r>
            <a:r>
              <a:rPr lang="pl-PL" sz="4000" dirty="0" err="1">
                <a:solidFill>
                  <a:srgbClr val="131936"/>
                </a:solidFill>
                <a:highlight>
                  <a:srgbClr val="D8AD01"/>
                </a:highlight>
              </a:rPr>
              <a:t>intricacies</a:t>
            </a:r>
            <a: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  <a:t> of </a:t>
            </a:r>
            <a:r>
              <a:rPr lang="pl-PL" sz="4000" dirty="0" err="1">
                <a:solidFill>
                  <a:srgbClr val="131936"/>
                </a:solidFill>
                <a:highlight>
                  <a:srgbClr val="D8AD01"/>
                </a:highlight>
              </a:rPr>
              <a:t>creating</a:t>
            </a:r>
            <a:r>
              <a:rPr lang="pl-PL" sz="4000" b="1" dirty="0">
                <a:solidFill>
                  <a:srgbClr val="D8AD01"/>
                </a:solidFill>
                <a:highlight>
                  <a:srgbClr val="D8AD01"/>
                </a:highlight>
              </a:rPr>
              <a:t> </a:t>
            </a:r>
            <a:r>
              <a:rPr lang="pl-PL" sz="4000" dirty="0" err="1">
                <a:solidFill>
                  <a:srgbClr val="131936"/>
                </a:solidFill>
                <a:highlight>
                  <a:srgbClr val="D8AD01"/>
                </a:highlight>
              </a:rPr>
              <a:t>an</a:t>
            </a:r>
            <a:r>
              <a:rPr lang="pl-PL" sz="2000" dirty="0">
                <a:solidFill>
                  <a:srgbClr val="D8AD01"/>
                </a:solidFill>
                <a:highlight>
                  <a:srgbClr val="D8AD01"/>
                </a:highlight>
              </a:rPr>
              <a:t> A</a:t>
            </a:r>
            <a: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  <a:t> </a:t>
            </a:r>
            <a:b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</a:br>
            <a:r>
              <a:rPr lang="pl-PL" sz="3000" dirty="0">
                <a:solidFill>
                  <a:srgbClr val="D8AD01"/>
                </a:solidFill>
                <a:highlight>
                  <a:srgbClr val="D8AD01"/>
                </a:highlight>
              </a:rPr>
              <a:t>A </a:t>
            </a:r>
            <a: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  <a:t>ESP </a:t>
            </a:r>
            <a:r>
              <a:rPr lang="pl-PL" sz="4000" dirty="0" err="1">
                <a:solidFill>
                  <a:srgbClr val="131936"/>
                </a:solidFill>
                <a:highlight>
                  <a:srgbClr val="D8AD01"/>
                </a:highlight>
              </a:rPr>
              <a:t>course</a:t>
            </a:r>
            <a:r>
              <a:rPr lang="pl-PL" sz="4000" dirty="0">
                <a:solidFill>
                  <a:srgbClr val="131936"/>
                </a:solidFill>
                <a:highlight>
                  <a:srgbClr val="D8AD01"/>
                </a:highlight>
              </a:rPr>
              <a:t> for </a:t>
            </a:r>
            <a:r>
              <a:rPr lang="pl-PL" sz="4000" dirty="0" err="1">
                <a:solidFill>
                  <a:srgbClr val="131936"/>
                </a:solidFill>
                <a:highlight>
                  <a:srgbClr val="D8AD01"/>
                </a:highlight>
              </a:rPr>
              <a:t>students</a:t>
            </a:r>
            <a:r>
              <a:rPr lang="pl-PL" sz="4000" dirty="0" err="1">
                <a:solidFill>
                  <a:srgbClr val="D8AD01"/>
                </a:solidFill>
                <a:highlight>
                  <a:srgbClr val="D8AD01"/>
                </a:highlight>
              </a:rPr>
              <a:t>A</a:t>
            </a:r>
            <a:r>
              <a:rPr lang="en-US" sz="4000" b="1" dirty="0">
                <a:solidFill>
                  <a:srgbClr val="D8AD01"/>
                </a:solidFill>
                <a:highlight>
                  <a:srgbClr val="D8AD01"/>
                </a:highlight>
              </a:rPr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4903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Exercises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EA51E7EE-7EEC-17FD-6316-3347869D7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358813"/>
              </p:ext>
            </p:extLst>
          </p:nvPr>
        </p:nvGraphicFramePr>
        <p:xfrm>
          <a:off x="1291143" y="1895476"/>
          <a:ext cx="2738598" cy="24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3" imgW="3230272" imgH="2865201" progId="">
                  <p:embed/>
                </p:oleObj>
              </mc:Choice>
              <mc:Fallback>
                <p:oleObj r:id="rId3" imgW="3230272" imgH="2865201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EA51E7EE-7EEC-17FD-6316-3347869D7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1143" y="1895476"/>
                        <a:ext cx="2738598" cy="242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8F743F5B-E545-C2E5-A71A-51F50B97AC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522234"/>
              </p:ext>
            </p:extLst>
          </p:nvPr>
        </p:nvGraphicFramePr>
        <p:xfrm>
          <a:off x="4105497" y="1895476"/>
          <a:ext cx="6889750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r:id="rId5" imgW="6889493" imgH="3870798" progId="">
                  <p:embed/>
                </p:oleObj>
              </mc:Choice>
              <mc:Fallback>
                <p:oleObj r:id="rId5" imgW="6889493" imgH="387079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5497" y="1895476"/>
                        <a:ext cx="6889750" cy="387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6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Exercises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7CF6DF0-A5DA-7BD4-CAB7-62C247CBED8A}"/>
              </a:ext>
            </a:extLst>
          </p:cNvPr>
          <p:cNvGrpSpPr/>
          <p:nvPr/>
        </p:nvGrpSpPr>
        <p:grpSpPr>
          <a:xfrm>
            <a:off x="1309643" y="1905000"/>
            <a:ext cx="9713957" cy="3860801"/>
            <a:chOff x="1309643" y="1892299"/>
            <a:chExt cx="9572714" cy="3873502"/>
          </a:xfrm>
        </p:grpSpPr>
        <p:graphicFrame>
          <p:nvGraphicFramePr>
            <p:cNvPr id="2" name="Obiekt 1">
              <a:extLst>
                <a:ext uri="{FF2B5EF4-FFF2-40B4-BE49-F238E27FC236}">
                  <a16:creationId xmlns:a16="http://schemas.microsoft.com/office/drawing/2014/main" id="{EEDF94F3-1D4C-249E-57D7-8309FB05FF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9874324"/>
                </p:ext>
              </p:extLst>
            </p:nvPr>
          </p:nvGraphicFramePr>
          <p:xfrm>
            <a:off x="1309643" y="1892300"/>
            <a:ext cx="4564217" cy="3873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r:id="rId3" imgW="5538246" imgH="4701297" progId="">
                    <p:embed/>
                  </p:oleObj>
                </mc:Choice>
                <mc:Fallback>
                  <p:oleObj r:id="rId3" imgW="5538246" imgH="4701297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09643" y="1892300"/>
                          <a:ext cx="4564217" cy="3873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iekt 2">
              <a:extLst>
                <a:ext uri="{FF2B5EF4-FFF2-40B4-BE49-F238E27FC236}">
                  <a16:creationId xmlns:a16="http://schemas.microsoft.com/office/drawing/2014/main" id="{29DB6103-E826-EBA3-4F2B-5370524EF7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1872726"/>
                </p:ext>
              </p:extLst>
            </p:nvPr>
          </p:nvGraphicFramePr>
          <p:xfrm>
            <a:off x="5955705" y="1892299"/>
            <a:ext cx="4926652" cy="3873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r:id="rId5" imgW="28807144" imgH="22649234" progId="">
                    <p:embed/>
                  </p:oleObj>
                </mc:Choice>
                <mc:Fallback>
                  <p:oleObj r:id="rId5" imgW="28807144" imgH="22649234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55705" y="1892299"/>
                          <a:ext cx="4926652" cy="3873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162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9ED6C81-1573-DFC4-4B86-A312EFA8C00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Exercises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E6B4FD9E-DAE2-29BB-CDE0-0459F1FF5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460611"/>
              </p:ext>
            </p:extLst>
          </p:nvPr>
        </p:nvGraphicFramePr>
        <p:xfrm>
          <a:off x="3884552" y="823913"/>
          <a:ext cx="7112000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r:id="rId3" imgW="7112270" imgH="4941651" progId="">
                  <p:embed/>
                </p:oleObj>
              </mc:Choice>
              <mc:Fallback>
                <p:oleObj r:id="rId3" imgW="7112270" imgH="4941651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E6B4FD9E-DAE2-29BB-CDE0-0459F1FF5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4552" y="823913"/>
                        <a:ext cx="7112000" cy="4941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63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E58B8A10-6FC3-C720-3787-C7F41BCF507A}"/>
              </a:ext>
            </a:extLst>
          </p:cNvPr>
          <p:cNvSpPr txBox="1">
            <a:spLocks/>
          </p:cNvSpPr>
          <p:nvPr/>
        </p:nvSpPr>
        <p:spPr>
          <a:xfrm>
            <a:off x="1053860" y="986270"/>
            <a:ext cx="10223740" cy="371699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3000" b="1" dirty="0" err="1">
                <a:solidFill>
                  <a:srgbClr val="D8AD01"/>
                </a:solidFill>
                <a:highlight>
                  <a:srgbClr val="D8AD01"/>
                </a:highlight>
              </a:rPr>
              <a:t>V</a:t>
            </a:r>
            <a:r>
              <a:rPr lang="pl-PL" sz="6000" b="1" dirty="0" err="1">
                <a:solidFill>
                  <a:srgbClr val="131936"/>
                </a:solidFill>
                <a:highlight>
                  <a:srgbClr val="D8AD01"/>
                </a:highlight>
              </a:rPr>
              <a:t>Thank</a:t>
            </a:r>
            <a:r>
              <a:rPr lang="pl-PL" sz="6000" b="1" dirty="0">
                <a:solidFill>
                  <a:srgbClr val="131936"/>
                </a:solidFill>
                <a:highlight>
                  <a:srgbClr val="D8AD01"/>
                </a:highlight>
              </a:rPr>
              <a:t> </a:t>
            </a:r>
            <a:r>
              <a:rPr lang="pl-PL" sz="6000" b="1" dirty="0" err="1">
                <a:solidFill>
                  <a:srgbClr val="131936"/>
                </a:solidFill>
                <a:highlight>
                  <a:srgbClr val="D8AD01"/>
                </a:highlight>
              </a:rPr>
              <a:t>you</a:t>
            </a:r>
            <a:r>
              <a:rPr lang="pl-PL" sz="3000" b="1" dirty="0" err="1">
                <a:solidFill>
                  <a:srgbClr val="D8AD01"/>
                </a:solidFill>
                <a:highlight>
                  <a:srgbClr val="D8AD01"/>
                </a:highlight>
              </a:rPr>
              <a:t>V</a:t>
            </a:r>
            <a:r>
              <a:rPr lang="pl-PL" sz="6000" b="1" dirty="0">
                <a:solidFill>
                  <a:srgbClr val="131936"/>
                </a:solidFill>
                <a:highlight>
                  <a:srgbClr val="D8AD01"/>
                </a:highlight>
              </a:rPr>
              <a:t> </a:t>
            </a:r>
            <a:br>
              <a:rPr lang="pl-PL" sz="6000" b="1" dirty="0">
                <a:solidFill>
                  <a:srgbClr val="131936"/>
                </a:solidFill>
                <a:highlight>
                  <a:srgbClr val="D8AD01"/>
                </a:highlight>
              </a:rPr>
            </a:br>
            <a:r>
              <a:rPr lang="pl-PL" sz="3000" b="1" dirty="0" err="1">
                <a:solidFill>
                  <a:srgbClr val="D8AD01"/>
                </a:solidFill>
                <a:highlight>
                  <a:srgbClr val="D8AD01"/>
                </a:highlight>
              </a:rPr>
              <a:t>V</a:t>
            </a:r>
            <a:r>
              <a:rPr lang="pl-PL" sz="6000" b="1" dirty="0" err="1">
                <a:solidFill>
                  <a:srgbClr val="131936"/>
                </a:solidFill>
                <a:highlight>
                  <a:srgbClr val="D8AD01"/>
                </a:highlight>
              </a:rPr>
              <a:t>for</a:t>
            </a:r>
            <a:r>
              <a:rPr lang="pl-PL" sz="6000" b="1" dirty="0">
                <a:solidFill>
                  <a:srgbClr val="131936"/>
                </a:solidFill>
                <a:highlight>
                  <a:srgbClr val="D8AD01"/>
                </a:highlight>
              </a:rPr>
              <a:t> </a:t>
            </a:r>
            <a:r>
              <a:rPr lang="pl-PL" sz="6000" b="1" dirty="0" err="1">
                <a:solidFill>
                  <a:srgbClr val="131936"/>
                </a:solidFill>
                <a:highlight>
                  <a:srgbClr val="D8AD01"/>
                </a:highlight>
              </a:rPr>
              <a:t>your</a:t>
            </a:r>
            <a:r>
              <a:rPr lang="pl-PL" sz="6000" b="1" dirty="0">
                <a:solidFill>
                  <a:srgbClr val="131936"/>
                </a:solidFill>
                <a:highlight>
                  <a:srgbClr val="D8AD01"/>
                </a:highlight>
              </a:rPr>
              <a:t> </a:t>
            </a:r>
            <a:r>
              <a:rPr lang="pl-PL" sz="6000" b="1" dirty="0" err="1">
                <a:solidFill>
                  <a:srgbClr val="131936"/>
                </a:solidFill>
                <a:highlight>
                  <a:srgbClr val="D8AD01"/>
                </a:highlight>
              </a:rPr>
              <a:t>attention!</a:t>
            </a:r>
            <a:r>
              <a:rPr lang="pl-PL" sz="3000" b="1" dirty="0" err="1">
                <a:solidFill>
                  <a:srgbClr val="D8AD01"/>
                </a:solidFill>
                <a:highlight>
                  <a:srgbClr val="D8AD01"/>
                </a:highlight>
              </a:rPr>
              <a:t>V</a:t>
            </a:r>
            <a:endParaRPr lang="pl-PL" sz="3000" b="1" dirty="0">
              <a:solidFill>
                <a:srgbClr val="131936"/>
              </a:solidFill>
              <a:highlight>
                <a:srgbClr val="D8AD01"/>
              </a:highlight>
            </a:endParaRPr>
          </a:p>
        </p:txBody>
      </p:sp>
      <p:pic>
        <p:nvPicPr>
          <p:cNvPr id="10" name="Picture 2" descr="Znalezione obrazy dla zapytania amw logo">
            <a:extLst>
              <a:ext uri="{FF2B5EF4-FFF2-40B4-BE49-F238E27FC236}">
                <a16:creationId xmlns:a16="http://schemas.microsoft.com/office/drawing/2014/main" id="{3CE66237-CFC3-3E59-2502-0B684454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56" y="761665"/>
            <a:ext cx="4131284" cy="51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dtytuł 2">
            <a:extLst>
              <a:ext uri="{FF2B5EF4-FFF2-40B4-BE49-F238E27FC236}">
                <a16:creationId xmlns:a16="http://schemas.microsoft.com/office/drawing/2014/main" id="{130CBFCB-F5E4-97B2-1AD6-1D3E007A8A1E}"/>
              </a:ext>
            </a:extLst>
          </p:cNvPr>
          <p:cNvSpPr txBox="1">
            <a:spLocks/>
          </p:cNvSpPr>
          <p:nvPr/>
        </p:nvSpPr>
        <p:spPr>
          <a:xfrm>
            <a:off x="1053860" y="4054759"/>
            <a:ext cx="6250707" cy="156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200" b="1" dirty="0">
                <a:solidFill>
                  <a:srgbClr val="D8AD01"/>
                </a:solidFill>
              </a:rPr>
              <a:t>Daria Łęska-Osiak, </a:t>
            </a:r>
            <a:r>
              <a:rPr lang="pl-PL" sz="4200" b="1" dirty="0" err="1">
                <a:solidFill>
                  <a:srgbClr val="D8AD01"/>
                </a:solidFill>
              </a:rPr>
              <a:t>PhD</a:t>
            </a:r>
            <a:endParaRPr lang="pl-PL" sz="4200" b="1" dirty="0">
              <a:solidFill>
                <a:srgbClr val="D8AD0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D8AD01"/>
                </a:solidFill>
              </a:rPr>
              <a:t>Head of the Language Centre</a:t>
            </a:r>
            <a:endParaRPr lang="pl-PL" sz="3200" dirty="0">
              <a:solidFill>
                <a:srgbClr val="D8AD01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6B595DA-0049-8FD8-D79F-ABD6CB5FB82C}"/>
              </a:ext>
            </a:extLst>
          </p:cNvPr>
          <p:cNvSpPr txBox="1"/>
          <p:nvPr/>
        </p:nvSpPr>
        <p:spPr>
          <a:xfrm>
            <a:off x="1053860" y="5330387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CCE6FD"/>
                </a:solidFill>
              </a:rPr>
              <a:t>d.osiak@amw.gdynia.pl</a:t>
            </a:r>
          </a:p>
        </p:txBody>
      </p:sp>
    </p:spTree>
    <p:extLst>
      <p:ext uri="{BB962C8B-B14F-4D97-AF65-F5344CB8AC3E}">
        <p14:creationId xmlns:p14="http://schemas.microsoft.com/office/powerpoint/2010/main" val="1465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B64C019-131D-C220-49CC-C1BE9F3626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3860" y="3479801"/>
            <a:ext cx="10515600" cy="203911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131936"/>
                </a:solidFill>
              </a:rPr>
              <a:t>Polish Naval Academy – Hydrography (field of study)</a:t>
            </a:r>
            <a:endParaRPr lang="pl-PL" sz="3000" b="1" dirty="0">
              <a:solidFill>
                <a:srgbClr val="131936"/>
              </a:solidFill>
            </a:endParaRPr>
          </a:p>
          <a:p>
            <a:r>
              <a:rPr lang="en-US" sz="3000" b="1" dirty="0">
                <a:solidFill>
                  <a:srgbClr val="131936"/>
                </a:solidFill>
              </a:rPr>
              <a:t>ESP course – theory behind it</a:t>
            </a:r>
            <a:endParaRPr lang="pl-PL" sz="3000" b="1" dirty="0">
              <a:solidFill>
                <a:srgbClr val="131936"/>
              </a:solidFill>
            </a:endParaRPr>
          </a:p>
          <a:p>
            <a:r>
              <a:rPr lang="en-US" sz="3000" b="1" dirty="0">
                <a:solidFill>
                  <a:srgbClr val="131936"/>
                </a:solidFill>
              </a:rPr>
              <a:t>Creating vocabulary course materials – the story behind it</a:t>
            </a:r>
            <a:endParaRPr lang="pl-PL" sz="3000" dirty="0">
              <a:solidFill>
                <a:srgbClr val="131936"/>
              </a:solidFill>
            </a:endParaRP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FEF88C82-F380-B63D-1B0F-17D838CCC832}"/>
              </a:ext>
            </a:extLst>
          </p:cNvPr>
          <p:cNvCxnSpPr>
            <a:cxnSpLocks/>
          </p:cNvCxnSpPr>
          <p:nvPr/>
        </p:nvCxnSpPr>
        <p:spPr>
          <a:xfrm>
            <a:off x="1220024" y="27086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265F03ED-2EB2-8C95-978B-DDAC1F4619CB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ymbol zastępczy zawartości 10">
            <a:extLst>
              <a:ext uri="{FF2B5EF4-FFF2-40B4-BE49-F238E27FC236}">
                <a16:creationId xmlns:a16="http://schemas.microsoft.com/office/drawing/2014/main" id="{1CD5C06C-4F23-7B93-5708-43D0C283BF96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66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Agenda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51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B64C019-131D-C220-49CC-C1BE9F3626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5448" y="3439633"/>
            <a:ext cx="9751952" cy="2039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131936"/>
                </a:solidFill>
              </a:rPr>
              <a:t>Polish Naval Academy – Hydrography </a:t>
            </a:r>
            <a:r>
              <a:rPr lang="en-US" sz="6000" dirty="0">
                <a:solidFill>
                  <a:srgbClr val="131936"/>
                </a:solidFill>
              </a:rPr>
              <a:t>(field of study)</a:t>
            </a:r>
            <a:endParaRPr lang="pl-PL" sz="6000" dirty="0">
              <a:solidFill>
                <a:srgbClr val="131936"/>
              </a:solidFill>
            </a:endParaRPr>
          </a:p>
        </p:txBody>
      </p:sp>
      <p:sp>
        <p:nvSpPr>
          <p:cNvPr id="2" name="Symbol zastępczy zawartości 10">
            <a:extLst>
              <a:ext uri="{FF2B5EF4-FFF2-40B4-BE49-F238E27FC236}">
                <a16:creationId xmlns:a16="http://schemas.microsoft.com/office/drawing/2014/main" id="{218DF5D8-0FA3-C2E2-2093-780DF103A17A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66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Chapter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1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E1066CA-0298-3645-D208-C9401D9B6993}"/>
              </a:ext>
            </a:extLst>
          </p:cNvPr>
          <p:cNvCxnSpPr>
            <a:cxnSpLocks/>
          </p:cNvCxnSpPr>
          <p:nvPr/>
        </p:nvCxnSpPr>
        <p:spPr>
          <a:xfrm>
            <a:off x="1220024" y="27086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1840220-6FC5-673B-4A53-40BFAB107337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26352F74-B56A-7011-A0AE-6EEDFB2EE373}"/>
              </a:ext>
            </a:extLst>
          </p:cNvPr>
          <p:cNvGrpSpPr/>
          <p:nvPr/>
        </p:nvGrpSpPr>
        <p:grpSpPr>
          <a:xfrm>
            <a:off x="8657110" y="763779"/>
            <a:ext cx="2339439" cy="2665221"/>
            <a:chOff x="8657110" y="1286560"/>
            <a:chExt cx="2339439" cy="2665221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65F0391F-B92C-9A30-D10A-38E18D390BE7}"/>
                </a:ext>
              </a:extLst>
            </p:cNvPr>
            <p:cNvSpPr/>
            <p:nvPr/>
          </p:nvSpPr>
          <p:spPr>
            <a:xfrm>
              <a:off x="8657110" y="1286560"/>
              <a:ext cx="2339439" cy="2665221"/>
            </a:xfrm>
            <a:prstGeom prst="rect">
              <a:avLst/>
            </a:prstGeom>
            <a:solidFill>
              <a:srgbClr val="131936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Picture 2" descr="Znalezione obrazy dla zapytania amw logo">
              <a:extLst>
                <a:ext uri="{FF2B5EF4-FFF2-40B4-BE49-F238E27FC236}">
                  <a16:creationId xmlns:a16="http://schemas.microsoft.com/office/drawing/2014/main" id="{0ACA52F7-C5E1-674F-4C67-134AA6E66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850" y="1579358"/>
              <a:ext cx="1629150" cy="202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4106D37E-7C93-0CC3-3D6A-B695F00B47CB}"/>
              </a:ext>
            </a:extLst>
          </p:cNvPr>
          <p:cNvSpPr txBox="1">
            <a:spLocks/>
          </p:cNvSpPr>
          <p:nvPr/>
        </p:nvSpPr>
        <p:spPr>
          <a:xfrm>
            <a:off x="1195449" y="141415"/>
            <a:ext cx="6214754" cy="2600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The 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Naval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Academy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endParaRPr lang="pl-PL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named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after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the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Heroes</a:t>
            </a:r>
            <a:r>
              <a:rPr lang="en-US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of </a:t>
            </a:r>
            <a:r>
              <a:rPr lang="en-US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Westerplatte</a:t>
            </a:r>
            <a:r>
              <a:rPr lang="en-US" sz="4000" b="1" dirty="0" err="1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chemeClr val="bg1"/>
                </a:solidFill>
                <a:highlight>
                  <a:srgbClr val="131936"/>
                </a:highlight>
              </a:rPr>
              <a:t>Gdynia / Poland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69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0">
            <a:extLst>
              <a:ext uri="{FF2B5EF4-FFF2-40B4-BE49-F238E27FC236}">
                <a16:creationId xmlns:a16="http://schemas.microsoft.com/office/drawing/2014/main" id="{F8B2A60B-EA1C-8D77-9F0D-BEEEEA63BB58}"/>
              </a:ext>
            </a:extLst>
          </p:cNvPr>
          <p:cNvSpPr txBox="1">
            <a:spLocks/>
          </p:cNvSpPr>
          <p:nvPr/>
        </p:nvSpPr>
        <p:spPr>
          <a:xfrm>
            <a:off x="1195449" y="141415"/>
            <a:ext cx="6214754" cy="2600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Cadets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during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classes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6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10">
            <a:extLst>
              <a:ext uri="{FF2B5EF4-FFF2-40B4-BE49-F238E27FC236}">
                <a16:creationId xmlns:a16="http://schemas.microsoft.com/office/drawing/2014/main" id="{A30F6D81-A5C5-BD6B-771B-37D27550F9BA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2550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ORP Arctowski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br>
              <a:rPr lang="pl-PL" sz="4000" b="1" dirty="0">
                <a:solidFill>
                  <a:srgbClr val="131936"/>
                </a:solidFill>
                <a:highlight>
                  <a:srgbClr val="131936"/>
                </a:highlight>
              </a:rPr>
            </a:b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Hydrographic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Security Unit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 a</a:t>
            </a:r>
            <a:br>
              <a:rPr lang="pl-PL" sz="4000" b="1" dirty="0">
                <a:solidFill>
                  <a:srgbClr val="131936"/>
                </a:solidFill>
                <a:highlight>
                  <a:srgbClr val="131936"/>
                </a:highlight>
              </a:rPr>
            </a:b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3rd 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Ship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Flotilla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>
                <a:solidFill>
                  <a:schemeClr val="bg1"/>
                </a:solidFill>
                <a:highlight>
                  <a:srgbClr val="131936"/>
                </a:highlight>
              </a:rPr>
              <a:t>Gdynia </a:t>
            </a:r>
            <a:r>
              <a:rPr lang="pl-PL" sz="4000" b="1" dirty="0" err="1">
                <a:solidFill>
                  <a:schemeClr val="bg1"/>
                </a:solidFill>
                <a:highlight>
                  <a:srgbClr val="131936"/>
                </a:highlight>
              </a:rPr>
              <a:t>Naval</a:t>
            </a:r>
            <a:r>
              <a:rPr lang="pl-PL" sz="4000" b="1" dirty="0">
                <a:solidFill>
                  <a:schemeClr val="bg1"/>
                </a:solidFill>
                <a:highlight>
                  <a:srgbClr val="131936"/>
                </a:highlight>
              </a:rPr>
              <a:t> Base</a:t>
            </a:r>
            <a:r>
              <a:rPr lang="en-US" sz="4000" b="1" dirty="0">
                <a:solidFill>
                  <a:schemeClr val="bg1"/>
                </a:solidFill>
                <a:highlight>
                  <a:srgbClr val="131936"/>
                </a:highlight>
              </a:rPr>
              <a:t> 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15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B64C019-131D-C220-49CC-C1BE9F3626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5448" y="3439633"/>
            <a:ext cx="9751952" cy="2039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131936"/>
                </a:solidFill>
              </a:rPr>
              <a:t>ESP course – </a:t>
            </a:r>
            <a:endParaRPr lang="pl-PL" sz="6000" b="1" dirty="0">
              <a:solidFill>
                <a:srgbClr val="131936"/>
              </a:solidFill>
            </a:endParaRPr>
          </a:p>
          <a:p>
            <a:pPr marL="0" indent="0">
              <a:buNone/>
            </a:pPr>
            <a:r>
              <a:rPr lang="en-US" sz="6000" b="1" dirty="0">
                <a:solidFill>
                  <a:srgbClr val="131936"/>
                </a:solidFill>
              </a:rPr>
              <a:t>theory behind it</a:t>
            </a:r>
            <a:endParaRPr lang="pl-PL" sz="6000" dirty="0">
              <a:solidFill>
                <a:srgbClr val="131936"/>
              </a:solidFill>
            </a:endParaRPr>
          </a:p>
        </p:txBody>
      </p:sp>
      <p:sp>
        <p:nvSpPr>
          <p:cNvPr id="2" name="Symbol zastępczy zawartości 10">
            <a:extLst>
              <a:ext uri="{FF2B5EF4-FFF2-40B4-BE49-F238E27FC236}">
                <a16:creationId xmlns:a16="http://schemas.microsoft.com/office/drawing/2014/main" id="{218DF5D8-0FA3-C2E2-2093-780DF103A17A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66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b="1" dirty="0" err="1">
                <a:solidFill>
                  <a:srgbClr val="D8AD01"/>
                </a:solidFill>
                <a:highlight>
                  <a:srgbClr val="131936"/>
                </a:highlight>
              </a:rPr>
              <a:t>Chapter</a:t>
            </a:r>
            <a:r>
              <a:rPr lang="pl-PL" sz="4000" b="1" dirty="0">
                <a:solidFill>
                  <a:srgbClr val="D8AD01"/>
                </a:solidFill>
                <a:highlight>
                  <a:srgbClr val="131936"/>
                </a:highlight>
              </a:rPr>
              <a:t> 2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endParaRPr lang="pl-PL" sz="4000" dirty="0">
              <a:solidFill>
                <a:schemeClr val="bg1"/>
              </a:solidFill>
              <a:highlight>
                <a:srgbClr val="131936"/>
              </a:highlight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E1066CA-0298-3645-D208-C9401D9B6993}"/>
              </a:ext>
            </a:extLst>
          </p:cNvPr>
          <p:cNvCxnSpPr>
            <a:cxnSpLocks/>
          </p:cNvCxnSpPr>
          <p:nvPr/>
        </p:nvCxnSpPr>
        <p:spPr>
          <a:xfrm>
            <a:off x="1220024" y="2708657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1840220-6FC5-673B-4A53-40BFAB107337}"/>
              </a:ext>
            </a:extLst>
          </p:cNvPr>
          <p:cNvCxnSpPr>
            <a:cxnSpLocks/>
          </p:cNvCxnSpPr>
          <p:nvPr/>
        </p:nvCxnSpPr>
        <p:spPr>
          <a:xfrm>
            <a:off x="1220024" y="5807456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10">
            <a:extLst>
              <a:ext uri="{FF2B5EF4-FFF2-40B4-BE49-F238E27FC236}">
                <a16:creationId xmlns:a16="http://schemas.microsoft.com/office/drawing/2014/main" id="{91E662E5-1FB4-56A9-8E33-732F150A1C13}"/>
              </a:ext>
            </a:extLst>
          </p:cNvPr>
          <p:cNvSpPr txBox="1">
            <a:spLocks/>
          </p:cNvSpPr>
          <p:nvPr/>
        </p:nvSpPr>
        <p:spPr>
          <a:xfrm>
            <a:off x="1195448" y="141415"/>
            <a:ext cx="9980552" cy="1357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a</a:t>
            </a:r>
            <a: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  <a:t>ESP – English for </a:t>
            </a:r>
            <a:r>
              <a:rPr lang="pl-PL" sz="4000" dirty="0" err="1">
                <a:solidFill>
                  <a:srgbClr val="D8AD01"/>
                </a:solidFill>
                <a:highlight>
                  <a:srgbClr val="131936"/>
                </a:highlight>
              </a:rPr>
              <a:t>Specific</a:t>
            </a:r>
            <a: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  <a:t> </a:t>
            </a:r>
            <a:r>
              <a:rPr lang="pl-PL" sz="4000" dirty="0" err="1">
                <a:solidFill>
                  <a:srgbClr val="D8AD01"/>
                </a:solidFill>
                <a:highlight>
                  <a:srgbClr val="131936"/>
                </a:highlight>
              </a:rPr>
              <a:t>Purposes</a:t>
            </a:r>
            <a:r>
              <a:rPr lang="en-US" sz="4000" b="1" dirty="0">
                <a:solidFill>
                  <a:srgbClr val="131936"/>
                </a:solidFill>
                <a:highlight>
                  <a:srgbClr val="131936"/>
                </a:highlight>
              </a:rPr>
              <a:t> a</a:t>
            </a:r>
            <a:endParaRPr lang="pl-PL" sz="4000" dirty="0">
              <a:solidFill>
                <a:srgbClr val="D8AD01"/>
              </a:solidFill>
              <a:highlight>
                <a:srgbClr val="131936"/>
              </a:highlight>
            </a:endParaRPr>
          </a:p>
          <a:p>
            <a:pPr marL="0" indent="0">
              <a:buNone/>
            </a:pPr>
            <a:br>
              <a:rPr lang="pl-PL" sz="4000" dirty="0">
                <a:solidFill>
                  <a:srgbClr val="D8AD01"/>
                </a:solidFill>
                <a:highlight>
                  <a:srgbClr val="131936"/>
                </a:highlight>
              </a:rPr>
            </a:br>
            <a:endParaRPr lang="pl-PL" sz="7000" dirty="0">
              <a:solidFill>
                <a:srgbClr val="D8AD01"/>
              </a:solidFill>
              <a:highlight>
                <a:srgbClr val="131936"/>
              </a:highligh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08E2C48-E3F9-E4EF-6F51-1CE25EBF0636}"/>
              </a:ext>
            </a:extLst>
          </p:cNvPr>
          <p:cNvSpPr txBox="1"/>
          <p:nvPr/>
        </p:nvSpPr>
        <p:spPr>
          <a:xfrm>
            <a:off x="1195448" y="2204396"/>
            <a:ext cx="975195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dirty="0"/>
              <a:t>The </a:t>
            </a:r>
            <a:r>
              <a:rPr lang="pl-PL" sz="7000" dirty="0" err="1"/>
              <a:t>teacher</a:t>
            </a:r>
            <a:r>
              <a:rPr lang="pl-PL" sz="7000" dirty="0"/>
              <a:t> of </a:t>
            </a:r>
            <a:r>
              <a:rPr lang="pl-PL" sz="7000" dirty="0" err="1"/>
              <a:t>language</a:t>
            </a:r>
            <a:r>
              <a:rPr lang="pl-PL" sz="7000" dirty="0"/>
              <a:t> </a:t>
            </a:r>
            <a:r>
              <a:rPr lang="pl-PL" sz="7000" dirty="0" err="1"/>
              <a:t>or</a:t>
            </a:r>
            <a:r>
              <a:rPr lang="pl-PL" sz="7000" dirty="0"/>
              <a:t> the </a:t>
            </a:r>
            <a:r>
              <a:rPr lang="pl-PL" sz="7000" dirty="0" err="1"/>
              <a:t>teacher</a:t>
            </a:r>
            <a:r>
              <a:rPr lang="pl-PL" sz="7000" dirty="0"/>
              <a:t> of </a:t>
            </a:r>
            <a:r>
              <a:rPr lang="pl-PL" sz="7000" dirty="0" err="1"/>
              <a:t>profession</a:t>
            </a:r>
            <a:r>
              <a:rPr lang="pl-PL" sz="7000" dirty="0"/>
              <a:t>?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E42373C9-89B9-CFF6-6D80-E86F44F1E7F5}"/>
              </a:ext>
            </a:extLst>
          </p:cNvPr>
          <p:cNvCxnSpPr>
            <a:cxnSpLocks/>
          </p:cNvCxnSpPr>
          <p:nvPr/>
        </p:nvCxnSpPr>
        <p:spPr>
          <a:xfrm>
            <a:off x="1309748" y="2088389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7E198333-9873-CB61-252F-F3ED88AADE1A}"/>
              </a:ext>
            </a:extLst>
          </p:cNvPr>
          <p:cNvCxnSpPr>
            <a:cxnSpLocks/>
          </p:cNvCxnSpPr>
          <p:nvPr/>
        </p:nvCxnSpPr>
        <p:spPr>
          <a:xfrm>
            <a:off x="1424048" y="5669789"/>
            <a:ext cx="9751952" cy="0"/>
          </a:xfrm>
          <a:prstGeom prst="line">
            <a:avLst/>
          </a:prstGeom>
          <a:ln w="25400">
            <a:solidFill>
              <a:srgbClr val="1319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466</Words>
  <Application>Microsoft Office PowerPoint</Application>
  <PresentationFormat>Panoramiczny</PresentationFormat>
  <Paragraphs>104</Paragraphs>
  <Slides>23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Motyw pakietu Office</vt:lpstr>
      <vt:lpstr>Prezentacja programu PowerPoint</vt:lpstr>
      <vt:lpstr>VEnglish for Hydrography –a avocabulary course materials 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for Hydrography – vocabulary course materials. The intricacies of creating an ESP course for students.</dc:title>
  <dc:creator>Łęska-Osiak Daria</dc:creator>
  <cp:lastModifiedBy>Łęska-Osiak Daria</cp:lastModifiedBy>
  <cp:revision>21</cp:revision>
  <dcterms:created xsi:type="dcterms:W3CDTF">2024-09-27T07:11:19Z</dcterms:created>
  <dcterms:modified xsi:type="dcterms:W3CDTF">2024-10-11T09:24:07Z</dcterms:modified>
</cp:coreProperties>
</file>