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98C64-7A11-4182-BCA8-4FDAA4462A99}" type="datetimeFigureOut">
              <a:rPr lang="hr-HR" smtClean="0"/>
              <a:t>15.10.2024.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29552-5254-4AC3-BE60-1645C6B60B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08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PAUL BLACK is emeritus professor of science education at King’s College London, United Kingdom. DYLAN WILIAM is deputy director of the Institute of Education, University of London, United Kingdom.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29552-5254-4AC3-BE60-1645C6B60B5F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212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1377C3D-7BB2-4D23-9D10-616807B37D36}" type="datetimeFigureOut">
              <a:rPr lang="sr-Latn-CS" smtClean="0"/>
              <a:t>15.10.2024.</a:t>
            </a:fld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229600" cy="2160241"/>
          </a:xfrm>
        </p:spPr>
        <p:txBody>
          <a:bodyPr>
            <a:normAutofit fontScale="90000"/>
          </a:bodyPr>
          <a:lstStyle/>
          <a:p>
            <a:pPr marL="114300" lvl="0" algn="l">
              <a:spcBef>
                <a:spcPct val="20000"/>
              </a:spcBef>
            </a:pP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 smtClean="0"/>
              <a:t/>
            </a:r>
            <a:br>
              <a:rPr lang="hr-HR" sz="2400" b="1" dirty="0" smtClean="0"/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000" b="1" dirty="0" smtClean="0"/>
              <a:t>MINISTRY </a:t>
            </a:r>
            <a:r>
              <a:rPr lang="hr-HR" sz="2000" b="1" dirty="0"/>
              <a:t>OF DEFENSE</a:t>
            </a:r>
            <a:br>
              <a:rPr lang="hr-HR" sz="2000" b="1" dirty="0"/>
            </a:br>
            <a:r>
              <a:rPr lang="hr-HR" sz="2000" b="1" dirty="0"/>
              <a:t>CROATIAN ARMED </a:t>
            </a:r>
            <a:r>
              <a:rPr lang="hr-HR" sz="2000" b="1" dirty="0" smtClean="0"/>
              <a:t>FORCES</a:t>
            </a:r>
            <a:br>
              <a:rPr lang="hr-HR" sz="2000" b="1" dirty="0" smtClean="0"/>
            </a:br>
            <a:r>
              <a:rPr lang="hr-HR" sz="2000" b="1" dirty="0" smtClean="0"/>
              <a:t>   </a:t>
            </a:r>
            <a:r>
              <a:rPr lang="en-GB" sz="1600" b="1" dirty="0" smtClean="0">
                <a:solidFill>
                  <a:srgbClr val="2F2B20"/>
                </a:solidFill>
                <a:effectLst/>
                <a:latin typeface="Cambria"/>
              </a:rPr>
              <a:t>CROATIAN </a:t>
            </a:r>
            <a:r>
              <a:rPr lang="en-GB" sz="1600" b="1" dirty="0">
                <a:solidFill>
                  <a:srgbClr val="2F2B20"/>
                </a:solidFill>
                <a:effectLst/>
                <a:latin typeface="Cambria"/>
              </a:rPr>
              <a:t>DEFENSE ACADEMY</a:t>
            </a:r>
            <a:r>
              <a:rPr lang="hr-HR" sz="1600" b="1" dirty="0">
                <a:solidFill>
                  <a:srgbClr val="2F2B20"/>
                </a:solidFill>
                <a:effectLst/>
                <a:latin typeface="Cambria"/>
              </a:rPr>
              <a:t> </a:t>
            </a:r>
            <a:r>
              <a:rPr lang="hr-HR" sz="1600" b="1" dirty="0" smtClean="0">
                <a:solidFill>
                  <a:srgbClr val="2F2B20"/>
                </a:solidFill>
                <a:effectLst/>
                <a:latin typeface="Cambria"/>
              </a:rPr>
              <a:t>				</a:t>
            </a:r>
            <a:r>
              <a:rPr lang="hr-HR" sz="1600" b="1" dirty="0">
                <a:solidFill>
                  <a:srgbClr val="2F2B20"/>
                </a:solidFill>
                <a:effectLst/>
                <a:latin typeface="Cambria"/>
              </a:rPr>
              <a:t/>
            </a:r>
            <a:br>
              <a:rPr lang="hr-HR" sz="1600" b="1" dirty="0">
                <a:solidFill>
                  <a:srgbClr val="2F2B20"/>
                </a:solidFill>
                <a:effectLst/>
                <a:latin typeface="Cambria"/>
              </a:rPr>
            </a:br>
            <a:r>
              <a:rPr lang="hr-HR" sz="1600" b="1" dirty="0" smtClean="0">
                <a:solidFill>
                  <a:srgbClr val="2F2B20"/>
                </a:solidFill>
                <a:effectLst/>
                <a:latin typeface="Cambria"/>
              </a:rPr>
              <a:t>              ”</a:t>
            </a:r>
            <a:r>
              <a:rPr lang="hr-HR" sz="1600" b="1" dirty="0">
                <a:solidFill>
                  <a:srgbClr val="2F2B20"/>
                </a:solidFill>
                <a:effectLst/>
                <a:latin typeface="Cambria"/>
              </a:rPr>
              <a:t>Dr. Franjo Tuđman</a:t>
            </a:r>
            <a:r>
              <a:rPr lang="hr-HR" sz="1600" b="1" dirty="0" smtClean="0">
                <a:solidFill>
                  <a:srgbClr val="2F2B20"/>
                </a:solidFill>
                <a:effectLst/>
                <a:latin typeface="Cambria"/>
              </a:rPr>
              <a:t>”					</a:t>
            </a:r>
            <a:r>
              <a:rPr lang="en-GB" sz="1600" b="1" dirty="0">
                <a:solidFill>
                  <a:srgbClr val="2F2B20"/>
                </a:solidFill>
                <a:effectLst/>
                <a:latin typeface="Cambria"/>
              </a:rPr>
              <a:t/>
            </a:r>
            <a:br>
              <a:rPr lang="en-GB" sz="1600" b="1" dirty="0">
                <a:solidFill>
                  <a:srgbClr val="2F2B20"/>
                </a:solidFill>
                <a:effectLst/>
                <a:latin typeface="Cambria"/>
              </a:rPr>
            </a:br>
            <a:r>
              <a:rPr lang="en-GB" sz="1600" b="1" dirty="0">
                <a:solidFill>
                  <a:srgbClr val="2F2B20"/>
                </a:solidFill>
                <a:effectLst/>
                <a:latin typeface="Cambria"/>
              </a:rPr>
              <a:t/>
            </a:r>
            <a:br>
              <a:rPr lang="en-GB" sz="1600" b="1" dirty="0">
                <a:solidFill>
                  <a:srgbClr val="2F2B20"/>
                </a:solidFill>
                <a:effectLst/>
                <a:latin typeface="Cambria"/>
              </a:rPr>
            </a:br>
            <a:r>
              <a:rPr lang="hr-HR" sz="1600" b="1" dirty="0" smtClean="0">
                <a:solidFill>
                  <a:srgbClr val="2F2B20"/>
                </a:solidFill>
                <a:effectLst/>
                <a:latin typeface="Cambria"/>
              </a:rPr>
              <a:t>       </a:t>
            </a:r>
            <a:r>
              <a:rPr lang="en-GB" sz="1600" b="1" dirty="0" smtClean="0">
                <a:solidFill>
                  <a:srgbClr val="2F2B20"/>
                </a:solidFill>
                <a:effectLst/>
                <a:latin typeface="Cambria"/>
              </a:rPr>
              <a:t>FOREIGN </a:t>
            </a:r>
            <a:r>
              <a:rPr lang="en-GB" sz="1600" b="1" dirty="0">
                <a:solidFill>
                  <a:srgbClr val="2F2B20"/>
                </a:solidFill>
                <a:effectLst/>
                <a:latin typeface="Cambria"/>
              </a:rPr>
              <a:t>LANGUAGE CENTER</a:t>
            </a:r>
            <a:r>
              <a:rPr lang="hr-HR" sz="1600" b="1" dirty="0">
                <a:solidFill>
                  <a:srgbClr val="2F2B20"/>
                </a:solidFill>
                <a:effectLst/>
                <a:latin typeface="Cambria"/>
              </a:rPr>
              <a:t> </a:t>
            </a:r>
            <a:br>
              <a:rPr lang="hr-HR" sz="1600" b="1" dirty="0">
                <a:solidFill>
                  <a:srgbClr val="2F2B20"/>
                </a:solidFill>
                <a:effectLst/>
                <a:latin typeface="Cambria"/>
              </a:rPr>
            </a:br>
            <a:r>
              <a:rPr lang="hr-HR" sz="1600" b="1" dirty="0" smtClean="0">
                <a:solidFill>
                  <a:srgbClr val="2F2B20"/>
                </a:solidFill>
                <a:effectLst/>
                <a:latin typeface="Cambria"/>
              </a:rPr>
              <a:t>               ”</a:t>
            </a:r>
            <a:r>
              <a:rPr lang="hr-HR" sz="1600" b="1" dirty="0">
                <a:solidFill>
                  <a:srgbClr val="2F2B20"/>
                </a:solidFill>
                <a:effectLst/>
                <a:latin typeface="Cambria"/>
              </a:rPr>
              <a:t>Katarina Zrinska”</a:t>
            </a:r>
            <a:br>
              <a:rPr lang="hr-HR" sz="1600" b="1" dirty="0">
                <a:solidFill>
                  <a:srgbClr val="2F2B20"/>
                </a:solidFill>
                <a:effectLst/>
                <a:latin typeface="Cambria"/>
              </a:rPr>
            </a:br>
            <a:endParaRPr lang="hr-H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760" y="4869160"/>
            <a:ext cx="6560234" cy="17526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/>
              <a:t>Formative assessment as a tool for adapting to</a:t>
            </a:r>
            <a:r>
              <a:rPr lang="hr-HR" dirty="0"/>
              <a:t> </a:t>
            </a:r>
            <a:r>
              <a:rPr lang="en-US" dirty="0"/>
              <a:t>learners needs and bolstering learners attitude and</a:t>
            </a:r>
            <a:r>
              <a:rPr lang="hr-HR" dirty="0"/>
              <a:t> </a:t>
            </a:r>
            <a:r>
              <a:rPr lang="en-US" dirty="0"/>
              <a:t>motivation</a:t>
            </a:r>
            <a:endParaRPr lang="hr-HR" dirty="0" smtClean="0"/>
          </a:p>
          <a:p>
            <a:pPr algn="l"/>
            <a:endParaRPr lang="hr-HR" dirty="0"/>
          </a:p>
          <a:p>
            <a:r>
              <a:rPr lang="hr-HR" sz="2400" dirty="0" err="1" smtClean="0"/>
              <a:t>Borjana</a:t>
            </a:r>
            <a:r>
              <a:rPr lang="hr-HR" sz="2400" dirty="0" smtClean="0"/>
              <a:t> </a:t>
            </a:r>
            <a:r>
              <a:rPr lang="hr-HR" sz="2400" dirty="0" err="1" smtClean="0"/>
              <a:t>Soldo</a:t>
            </a:r>
            <a:r>
              <a:rPr lang="hr-HR" sz="2400" dirty="0" smtClean="0"/>
              <a:t>, </a:t>
            </a:r>
            <a:r>
              <a:rPr lang="hr-HR" sz="2400" dirty="0" err="1" smtClean="0"/>
              <a:t>October</a:t>
            </a:r>
            <a:r>
              <a:rPr lang="hr-HR" sz="2400" dirty="0" smtClean="0"/>
              <a:t> 2024</a:t>
            </a:r>
            <a:endParaRPr lang="hr-HR" sz="24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41201E3E-265A-413C-85E8-796DDF7B7A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69229"/>
            <a:ext cx="1368152" cy="165542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96952"/>
            <a:ext cx="3249613" cy="1828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16581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sz="6600" dirty="0"/>
          </a:p>
          <a:p>
            <a:pPr marL="0" indent="0">
              <a:buNone/>
            </a:pPr>
            <a:endParaRPr lang="hr-HR" sz="6600" dirty="0" smtClean="0"/>
          </a:p>
          <a:p>
            <a:pPr marL="0" indent="0">
              <a:buNone/>
            </a:pPr>
            <a:endParaRPr lang="hr-HR" sz="6600" dirty="0"/>
          </a:p>
          <a:p>
            <a:pPr marL="0" indent="0">
              <a:buNone/>
            </a:pPr>
            <a:r>
              <a:rPr lang="hr-HR" sz="4800" dirty="0" err="1" smtClean="0"/>
              <a:t>Thank</a:t>
            </a:r>
            <a:r>
              <a:rPr lang="hr-HR" sz="4800" dirty="0" smtClean="0"/>
              <a:t> </a:t>
            </a:r>
            <a:r>
              <a:rPr lang="hr-HR" sz="4800" dirty="0" err="1" smtClean="0"/>
              <a:t>you</a:t>
            </a:r>
            <a:r>
              <a:rPr lang="hr-HR" sz="4800" dirty="0" smtClean="0"/>
              <a:t> for </a:t>
            </a:r>
            <a:r>
              <a:rPr lang="hr-HR" sz="4800" dirty="0" err="1" smtClean="0"/>
              <a:t>your</a:t>
            </a:r>
            <a:r>
              <a:rPr lang="hr-HR" sz="4800" dirty="0" smtClean="0"/>
              <a:t> </a:t>
            </a:r>
            <a:r>
              <a:rPr lang="hr-HR" sz="4800" dirty="0" err="1" smtClean="0"/>
              <a:t>attention</a:t>
            </a:r>
            <a:r>
              <a:rPr lang="hr-HR" sz="4800" dirty="0" smtClean="0"/>
              <a:t>!</a:t>
            </a:r>
            <a:endParaRPr lang="hr-HR" sz="4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988840"/>
            <a:ext cx="4139952" cy="2576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378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CONTENT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en-GB" dirty="0" smtClean="0"/>
              <a:t>Definition and focus of Formative Assessment</a:t>
            </a:r>
          </a:p>
          <a:p>
            <a:r>
              <a:rPr lang="en-GB" dirty="0" smtClean="0"/>
              <a:t>The original idea- how did it derive?</a:t>
            </a:r>
          </a:p>
          <a:p>
            <a:r>
              <a:rPr lang="en-GB" dirty="0" smtClean="0"/>
              <a:t>Benefits to the stakeholders</a:t>
            </a:r>
            <a:endParaRPr lang="hr-HR" dirty="0" smtClean="0"/>
          </a:p>
          <a:p>
            <a:r>
              <a:rPr lang="hr-HR" dirty="0" err="1" smtClean="0"/>
              <a:t>Formative</a:t>
            </a:r>
            <a:r>
              <a:rPr lang="hr-HR" dirty="0" smtClean="0"/>
              <a:t> </a:t>
            </a:r>
            <a:r>
              <a:rPr lang="hr-HR" dirty="0" err="1" smtClean="0"/>
              <a:t>assessment</a:t>
            </a:r>
            <a:r>
              <a:rPr lang="hr-HR" dirty="0" smtClean="0"/>
              <a:t> </a:t>
            </a:r>
            <a:r>
              <a:rPr lang="hr-HR" dirty="0" err="1" smtClean="0"/>
              <a:t>strategies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techniques</a:t>
            </a:r>
            <a:endParaRPr lang="en-GB" dirty="0" smtClean="0"/>
          </a:p>
          <a:p>
            <a:r>
              <a:rPr lang="en-GB" dirty="0" smtClean="0"/>
              <a:t>Practical </a:t>
            </a:r>
            <a:r>
              <a:rPr lang="en-GB" dirty="0" smtClean="0"/>
              <a:t>examples </a:t>
            </a:r>
            <a:r>
              <a:rPr lang="en-GB" dirty="0" smtClean="0"/>
              <a:t>– presenter’s experience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319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583176"/>
          </a:xfrm>
        </p:spPr>
        <p:txBody>
          <a:bodyPr>
            <a:normAutofit/>
          </a:bodyPr>
          <a:lstStyle/>
          <a:p>
            <a:pPr algn="ctr"/>
            <a:r>
              <a:rPr lang="hr-HR" sz="2000" dirty="0" err="1" smtClean="0"/>
              <a:t>Types</a:t>
            </a:r>
            <a:r>
              <a:rPr lang="hr-HR" sz="2000" dirty="0" smtClean="0"/>
              <a:t> </a:t>
            </a:r>
            <a:r>
              <a:rPr lang="hr-HR" sz="2000" dirty="0" err="1" smtClean="0"/>
              <a:t>of</a:t>
            </a:r>
            <a:r>
              <a:rPr lang="hr-HR" sz="2000" dirty="0" smtClean="0"/>
              <a:t> </a:t>
            </a:r>
            <a:r>
              <a:rPr lang="hr-HR" sz="2000" dirty="0" err="1" smtClean="0"/>
              <a:t>assessment</a:t>
            </a:r>
            <a:endParaRPr lang="hr-HR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4067477"/>
              </p:ext>
            </p:extLst>
          </p:nvPr>
        </p:nvGraphicFramePr>
        <p:xfrm>
          <a:off x="1623060" y="980729"/>
          <a:ext cx="6045284" cy="4561010"/>
        </p:xfrm>
        <a:graphic>
          <a:graphicData uri="http://schemas.openxmlformats.org/drawingml/2006/table">
            <a:tbl>
              <a:tblPr firstRow="1" firstCol="1" bandRow="1"/>
              <a:tblGrid>
                <a:gridCol w="1000388"/>
                <a:gridCol w="1631081"/>
                <a:gridCol w="1775574"/>
                <a:gridCol w="1638241"/>
              </a:tblGrid>
              <a:tr h="2962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ASSESSMENT</a:t>
                      </a:r>
                      <a:endParaRPr lang="hr-H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9240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diagnostic </a:t>
                      </a:r>
                      <a:endParaRPr lang="hr-H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(pre-assessment)</a:t>
                      </a:r>
                      <a:endParaRPr lang="hr-H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formative </a:t>
                      </a:r>
                      <a:endParaRPr lang="hr-H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assessment</a:t>
                      </a:r>
                      <a:endParaRPr lang="hr-H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summative </a:t>
                      </a:r>
                      <a:endParaRPr lang="hr-H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(post-assessment)</a:t>
                      </a:r>
                      <a:endParaRPr lang="hr-H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083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When?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before the lesson / course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after completing the learning process (mid-term exams or final exams) 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43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What?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evaluates students’ knowledge and skills before teachers’ instruction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evaluates student learning and skill acquisition at the end of a  unit, course, semester, etc.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Why?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to place students in groups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to give students grade (result is important)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Importance? 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usually low-stakes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high-stakes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Form?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usually standardized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usually standardized 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How often?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only at </a:t>
                      </a:r>
                      <a:r>
                        <a:rPr lang="en-GB" sz="11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the</a:t>
                      </a:r>
                      <a:r>
                        <a:rPr lang="hr-HR" sz="110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1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beginning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only at the end 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9563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051206"/>
              </p:ext>
            </p:extLst>
          </p:nvPr>
        </p:nvGraphicFramePr>
        <p:xfrm>
          <a:off x="1475656" y="1340768"/>
          <a:ext cx="6264697" cy="5120414"/>
        </p:xfrm>
        <a:graphic>
          <a:graphicData uri="http://schemas.openxmlformats.org/drawingml/2006/table">
            <a:tbl>
              <a:tblPr firstRow="1" firstCol="1" bandRow="1"/>
              <a:tblGrid>
                <a:gridCol w="1036697"/>
                <a:gridCol w="1690281"/>
                <a:gridCol w="1840018"/>
                <a:gridCol w="1697701"/>
              </a:tblGrid>
              <a:tr h="2976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ASSESSMENT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952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diagnostic 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(pre-assessment)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formative 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assessment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summative 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(post-assessment)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1266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When?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before the lesson / course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during the learning process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after completing the learning process (mid-term exams or final exams) 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08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What?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evaluates students’ knowledge and skills before teachers’ instruction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noProof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collects detailed information on students’ progress throughout the learning process, their strengths and weaknesses</a:t>
                      </a:r>
                      <a:endParaRPr lang="en-GB" sz="1100" noProof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evaluates student learning and skill acquisition at the end of a  unit, course, semester, etc.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Why?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to place students in </a:t>
                      </a:r>
                      <a:r>
                        <a:rPr lang="en-GB" sz="11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groups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noProof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to </a:t>
                      </a:r>
                      <a:r>
                        <a:rPr lang="en-GB" sz="1100" baseline="0" noProof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adjust </a:t>
                      </a:r>
                      <a:r>
                        <a:rPr lang="en-GB" sz="1100" noProof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instruction and improve student learning 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noProof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no grades </a:t>
                      </a:r>
                      <a:endParaRPr lang="en-GB" sz="1100" noProof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to give students grade (result is important)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6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Importance? 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usually low-stakes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noProof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low-stakes or no-stakes</a:t>
                      </a:r>
                      <a:endParaRPr lang="en-GB" sz="1100" noProof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high-stakes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6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Form?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usually standardized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noProof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any form</a:t>
                      </a:r>
                      <a:endParaRPr lang="en-GB" sz="1100" noProof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usually standardized 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6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How often?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+mj-lt"/>
                          <a:ea typeface="Calibri"/>
                          <a:cs typeface="Times New Roman"/>
                        </a:rPr>
                        <a:t>- only at the   beginning</a:t>
                      </a:r>
                      <a:endParaRPr lang="hr-HR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noProof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regularly, during the process</a:t>
                      </a:r>
                      <a:endParaRPr lang="en-GB" sz="1100" noProof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only at the end </a:t>
                      </a:r>
                      <a:endParaRPr lang="hr-HR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432048"/>
          </a:xfrm>
        </p:spPr>
        <p:txBody>
          <a:bodyPr>
            <a:normAutofit/>
          </a:bodyPr>
          <a:lstStyle/>
          <a:p>
            <a:pPr algn="ctr"/>
            <a:r>
              <a:rPr lang="hr-HR" sz="2000" dirty="0" err="1" smtClean="0"/>
              <a:t>Types</a:t>
            </a:r>
            <a:r>
              <a:rPr lang="hr-HR" sz="2000" dirty="0" smtClean="0"/>
              <a:t> </a:t>
            </a:r>
            <a:r>
              <a:rPr lang="hr-HR" sz="2000" dirty="0" err="1" smtClean="0"/>
              <a:t>of</a:t>
            </a:r>
            <a:r>
              <a:rPr lang="hr-HR" sz="2000" dirty="0" smtClean="0"/>
              <a:t> </a:t>
            </a:r>
            <a:r>
              <a:rPr lang="hr-HR" sz="2000" dirty="0" err="1" smtClean="0"/>
              <a:t>assessment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887913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800" dirty="0">
                <a:solidFill>
                  <a:schemeClr val="bg1"/>
                </a:solidFill>
              </a:rPr>
              <a:t>Inside The Black Box: Raising Standards Through Classroom Assessment,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Paul Black and Dylan </a:t>
            </a:r>
            <a:r>
              <a:rPr lang="en-US" sz="1800" dirty="0" err="1">
                <a:solidFill>
                  <a:schemeClr val="bg1"/>
                </a:solidFill>
              </a:rPr>
              <a:t>Wiliam</a:t>
            </a:r>
            <a:r>
              <a:rPr lang="en-US" sz="1800" dirty="0">
                <a:solidFill>
                  <a:schemeClr val="bg1"/>
                </a:solidFill>
              </a:rPr>
              <a:t>, 1998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6280"/>
          </a:xfrm>
        </p:spPr>
        <p:txBody>
          <a:bodyPr>
            <a:noAutofit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en-GB" sz="2000" b="1" dirty="0"/>
              <a:t>Three main problems that they observed in regular classrooms: </a:t>
            </a:r>
            <a:r>
              <a:rPr lang="en-GB" sz="2000" b="1" dirty="0" smtClean="0"/>
              <a:t> </a:t>
            </a:r>
            <a:endParaRPr lang="en-GB" sz="2000" b="1" dirty="0"/>
          </a:p>
          <a:p>
            <a:pPr marL="0" lvl="0" indent="0">
              <a:lnSpc>
                <a:spcPct val="120000"/>
              </a:lnSpc>
              <a:buNone/>
            </a:pPr>
            <a:r>
              <a:rPr lang="hr-HR" sz="2000" b="1" dirty="0" smtClean="0"/>
              <a:t>	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hr-HR" sz="2000" b="1" dirty="0" smtClean="0"/>
              <a:t>1) </a:t>
            </a:r>
            <a:r>
              <a:rPr lang="en-GB" sz="2000" b="1" dirty="0" smtClean="0"/>
              <a:t>the </a:t>
            </a:r>
            <a:r>
              <a:rPr lang="en-GB" sz="2000" b="1" dirty="0"/>
              <a:t>assessment methods that teachers use are not </a:t>
            </a:r>
            <a:r>
              <a:rPr lang="hr-HR" sz="2000" b="1" dirty="0" smtClean="0"/>
              <a:t>	</a:t>
            </a:r>
            <a:r>
              <a:rPr lang="en-GB" sz="2000" b="1" dirty="0" smtClean="0"/>
              <a:t>effective </a:t>
            </a:r>
            <a:r>
              <a:rPr lang="en-GB" sz="2000" b="1" dirty="0"/>
              <a:t>in promoting good learning, </a:t>
            </a:r>
            <a:endParaRPr lang="hr-HR" sz="2000" b="1" dirty="0" smtClean="0"/>
          </a:p>
          <a:p>
            <a:pPr marL="0" lvl="0" indent="0">
              <a:lnSpc>
                <a:spcPct val="120000"/>
              </a:lnSpc>
              <a:buNone/>
            </a:pPr>
            <a:endParaRPr lang="hr-HR" sz="2000" b="1" dirty="0" smtClean="0"/>
          </a:p>
          <a:p>
            <a:pPr marL="0" lvl="0" indent="0">
              <a:lnSpc>
                <a:spcPct val="120000"/>
              </a:lnSpc>
              <a:buNone/>
            </a:pPr>
            <a:r>
              <a:rPr lang="en-GB" sz="2000" b="1" dirty="0" smtClean="0"/>
              <a:t>2</a:t>
            </a:r>
            <a:r>
              <a:rPr lang="en-GB" sz="2000" b="1" dirty="0"/>
              <a:t>) grading practices tend to emphasize competition rather </a:t>
            </a:r>
            <a:r>
              <a:rPr lang="hr-HR" sz="2000" b="1" dirty="0" smtClean="0"/>
              <a:t>    	</a:t>
            </a:r>
            <a:r>
              <a:rPr lang="en-GB" sz="2000" b="1" dirty="0" smtClean="0"/>
              <a:t>than </a:t>
            </a:r>
            <a:r>
              <a:rPr lang="en-GB" sz="2000" b="1" dirty="0"/>
              <a:t>personal improvement, </a:t>
            </a:r>
            <a:r>
              <a:rPr lang="en-GB" sz="2000" b="1" dirty="0" smtClean="0"/>
              <a:t>and</a:t>
            </a:r>
            <a:endParaRPr lang="hr-HR" sz="2000" b="1" dirty="0" smtClean="0"/>
          </a:p>
          <a:p>
            <a:pPr marL="0" lvl="0" indent="0">
              <a:lnSpc>
                <a:spcPct val="120000"/>
              </a:lnSpc>
              <a:buNone/>
            </a:pPr>
            <a:endParaRPr lang="hr-HR" sz="2000" b="1" dirty="0" smtClean="0"/>
          </a:p>
          <a:p>
            <a:pPr marL="0" lvl="0" indent="0">
              <a:lnSpc>
                <a:spcPct val="120000"/>
              </a:lnSpc>
              <a:buNone/>
            </a:pPr>
            <a:r>
              <a:rPr lang="en-GB" sz="2000" b="1" dirty="0" smtClean="0"/>
              <a:t>3</a:t>
            </a:r>
            <a:r>
              <a:rPr lang="en-GB" sz="2000" b="1" dirty="0"/>
              <a:t>) assessment feedback often has a negative impact, </a:t>
            </a:r>
            <a:r>
              <a:rPr lang="hr-HR" sz="2000" b="1" dirty="0" smtClean="0"/>
              <a:t>	</a:t>
            </a:r>
            <a:r>
              <a:rPr lang="en-GB" sz="2000" b="1" dirty="0" smtClean="0"/>
              <a:t>particularly </a:t>
            </a:r>
            <a:r>
              <a:rPr lang="en-GB" sz="2000" b="1" dirty="0"/>
              <a:t>on low-achieving students, who are led to </a:t>
            </a:r>
            <a:r>
              <a:rPr lang="hr-HR" sz="2000" b="1" dirty="0" smtClean="0"/>
              <a:t>	</a:t>
            </a:r>
            <a:r>
              <a:rPr lang="en-GB" sz="2000" b="1" dirty="0" smtClean="0"/>
              <a:t>believe </a:t>
            </a:r>
            <a:r>
              <a:rPr lang="en-GB" sz="2000" b="1" dirty="0"/>
              <a:t>that they lack “ability” and so are not able to learn</a:t>
            </a:r>
            <a:endParaRPr lang="en-GB" sz="2000" b="1" dirty="0">
              <a:latin typeface="Arial"/>
              <a:ea typeface="Calibri"/>
            </a:endParaRPr>
          </a:p>
          <a:p>
            <a:pPr marL="0" indent="0">
              <a:lnSpc>
                <a:spcPct val="120000"/>
              </a:lnSpc>
              <a:buNone/>
            </a:pPr>
            <a:endParaRPr lang="hr-HR" sz="1400" b="1" dirty="0" smtClean="0"/>
          </a:p>
          <a:p>
            <a:pPr marL="0" lvl="0" indent="0">
              <a:buNone/>
            </a:pPr>
            <a:endParaRPr lang="en-GB" sz="1400" b="1" dirty="0" smtClean="0">
              <a:latin typeface="+mj-lt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9427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554641"/>
            <a:ext cx="4572000" cy="45981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b="1" dirty="0"/>
              <a:t>Assessment FOR learning</a:t>
            </a:r>
          </a:p>
          <a:p>
            <a:pPr>
              <a:lnSpc>
                <a:spcPct val="120000"/>
              </a:lnSpc>
            </a:pPr>
            <a:r>
              <a:rPr lang="en-GB" dirty="0"/>
              <a:t>→ </a:t>
            </a:r>
            <a:r>
              <a:rPr lang="en-GB" sz="2000" b="1" dirty="0"/>
              <a:t>students who learn in a formative way achieve much more and obtain better results than other students</a:t>
            </a:r>
          </a:p>
          <a:p>
            <a:pPr>
              <a:lnSpc>
                <a:spcPct val="120000"/>
              </a:lnSpc>
            </a:pPr>
            <a:r>
              <a:rPr lang="en-GB" sz="2000" b="1" dirty="0"/>
              <a:t>They showed that:</a:t>
            </a:r>
          </a:p>
          <a:p>
            <a:pPr lvl="0">
              <a:lnSpc>
                <a:spcPct val="120000"/>
              </a:lnSpc>
            </a:pPr>
            <a:r>
              <a:rPr lang="hr-HR" sz="2000" b="1" dirty="0" smtClean="0"/>
              <a:t>a) </a:t>
            </a:r>
            <a:r>
              <a:rPr lang="en-GB" sz="2000" b="1" dirty="0" smtClean="0"/>
              <a:t>formative </a:t>
            </a:r>
            <a:r>
              <a:rPr lang="en-GB" sz="2000" b="1" dirty="0"/>
              <a:t>assessment is at the heart of effective teaching</a:t>
            </a:r>
          </a:p>
          <a:p>
            <a:pPr lvl="0">
              <a:lnSpc>
                <a:spcPct val="120000"/>
              </a:lnSpc>
            </a:pPr>
            <a:r>
              <a:rPr lang="hr-HR" sz="2000" b="1" dirty="0" smtClean="0"/>
              <a:t>b) </a:t>
            </a:r>
            <a:r>
              <a:rPr lang="en-GB" sz="2000" b="1" dirty="0" smtClean="0"/>
              <a:t>formative </a:t>
            </a:r>
            <a:r>
              <a:rPr lang="en-GB" sz="2000" b="1" dirty="0"/>
              <a:t>assessment has a strong positive effect on achievement</a:t>
            </a:r>
          </a:p>
          <a:p>
            <a:pPr lvl="0">
              <a:lnSpc>
                <a:spcPct val="120000"/>
              </a:lnSpc>
            </a:pPr>
            <a:r>
              <a:rPr lang="hr-HR" sz="2000" b="1" dirty="0" smtClean="0"/>
              <a:t>c) </a:t>
            </a:r>
            <a:r>
              <a:rPr lang="en-GB" sz="2000" b="1" dirty="0" smtClean="0"/>
              <a:t>improving </a:t>
            </a:r>
            <a:r>
              <a:rPr lang="en-GB" sz="2000" b="1" dirty="0"/>
              <a:t>formative assessment raises standards.</a:t>
            </a:r>
          </a:p>
        </p:txBody>
      </p:sp>
    </p:spTree>
    <p:extLst>
      <p:ext uri="{BB962C8B-B14F-4D97-AF65-F5344CB8AC3E}">
        <p14:creationId xmlns:p14="http://schemas.microsoft.com/office/powerpoint/2010/main" val="4272211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651591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2000" b="1" dirty="0">
                <a:ea typeface="Calibri"/>
              </a:rPr>
              <a:t>Key principles of </a:t>
            </a:r>
            <a:r>
              <a:rPr lang="en-GB" sz="2000" b="1" dirty="0" err="1">
                <a:ea typeface="Calibri"/>
              </a:rPr>
              <a:t>AfL</a:t>
            </a:r>
            <a:r>
              <a:rPr lang="en-GB" sz="2000" b="1" dirty="0">
                <a:ea typeface="Calibri"/>
              </a:rPr>
              <a:t>?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en-GB" sz="2000" b="1" kern="100" dirty="0">
                <a:ea typeface="Calibri"/>
                <a:cs typeface="Times New Roman"/>
              </a:rPr>
              <a:t>Communicate confidence that every learner can improve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en-GB" sz="2000" b="1" kern="100" dirty="0">
                <a:ea typeface="Calibri"/>
                <a:cs typeface="Arial" panose="020B0604020202020204" pitchFamily="34" charset="0"/>
              </a:rPr>
              <a:t>Share learning objectives with learners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en-GB" sz="2000" b="1" kern="100" dirty="0">
                <a:ea typeface="Calibri"/>
                <a:cs typeface="Times New Roman"/>
              </a:rPr>
              <a:t>Empower learners to take an active part in their own learning 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en-GB" sz="2000" b="1" kern="100" dirty="0">
                <a:ea typeface="Calibri"/>
                <a:cs typeface="Times New Roman"/>
              </a:rPr>
              <a:t>Develop learners’ confidence in peer and self-assessment</a:t>
            </a:r>
          </a:p>
          <a:p>
            <a:pPr lvl="0"/>
            <a:endParaRPr lang="hr-HR" sz="2000" b="1" dirty="0"/>
          </a:p>
        </p:txBody>
      </p:sp>
    </p:spTree>
    <p:extLst>
      <p:ext uri="{BB962C8B-B14F-4D97-AF65-F5344CB8AC3E}">
        <p14:creationId xmlns:p14="http://schemas.microsoft.com/office/powerpoint/2010/main" val="1726625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800" dirty="0" smtClean="0">
                <a:solidFill>
                  <a:schemeClr val="bg1"/>
                </a:solidFill>
              </a:rPr>
              <a:t>Benefits to the stakeholders 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r>
              <a:rPr lang="en-GB" sz="2400" b="1" dirty="0" smtClean="0"/>
              <a:t>Students’ benefits:</a:t>
            </a:r>
          </a:p>
          <a:p>
            <a:r>
              <a:rPr lang="en-GB" sz="1800" dirty="0" smtClean="0"/>
              <a:t>regularity brings safety</a:t>
            </a:r>
          </a:p>
          <a:p>
            <a:r>
              <a:rPr lang="en-GB" sz="1800" dirty="0" smtClean="0"/>
              <a:t>break of the monotony in the traditional classroom environment</a:t>
            </a:r>
          </a:p>
          <a:p>
            <a:r>
              <a:rPr lang="en-GB" sz="1800" dirty="0" smtClean="0"/>
              <a:t>no pressure of traditional grades</a:t>
            </a:r>
          </a:p>
          <a:p>
            <a:r>
              <a:rPr lang="en-GB" sz="1800" dirty="0" smtClean="0"/>
              <a:t>engaged students – positive impact to language acquisition</a:t>
            </a:r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r>
              <a:rPr lang="en-GB" sz="2400" b="1" dirty="0" smtClean="0"/>
              <a:t>Teacher’s benefits:</a:t>
            </a:r>
          </a:p>
          <a:p>
            <a:r>
              <a:rPr lang="en-GB" sz="1800" dirty="0" smtClean="0"/>
              <a:t>identifying weaknesses and strongpoints – thus adjusting the teaching methods</a:t>
            </a:r>
          </a:p>
          <a:p>
            <a:r>
              <a:rPr lang="en-GB" sz="1800" dirty="0" smtClean="0"/>
              <a:t>identification of problems earlier and faster than by summative assessment</a:t>
            </a:r>
          </a:p>
          <a:p>
            <a:r>
              <a:rPr lang="en-GB" sz="1800" dirty="0" smtClean="0"/>
              <a:t>no prescribed form, no prescribed timing – formative assessment is a flexible tool in hands of skilled teachers</a:t>
            </a:r>
          </a:p>
          <a:p>
            <a:r>
              <a:rPr lang="en-GB" sz="1800" dirty="0" smtClean="0"/>
              <a:t>helps you become a better teacher</a:t>
            </a:r>
          </a:p>
          <a:p>
            <a:endParaRPr lang="en-GB" sz="1800" dirty="0" smtClean="0"/>
          </a:p>
          <a:p>
            <a:endParaRPr lang="hr-HR" sz="1800" dirty="0" smtClean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485231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dirty="0" smtClean="0"/>
              <a:t>Practical examples: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dirty="0" smtClean="0"/>
              <a:t>Formative assessment strategies and techniques:</a:t>
            </a:r>
          </a:p>
          <a:p>
            <a:pPr marL="0" indent="0">
              <a:buNone/>
            </a:pPr>
            <a:r>
              <a:rPr lang="en-GB" sz="2000" dirty="0" smtClean="0"/>
              <a:t>Name on the paper, the Exit/Entry ticket, 30 seconds share, Thumbs up, Roll the dice…</a:t>
            </a:r>
          </a:p>
          <a:p>
            <a:pPr marL="0" indent="0">
              <a:buNone/>
            </a:pPr>
            <a:r>
              <a:rPr lang="en-GB" sz="2000" dirty="0" smtClean="0"/>
              <a:t>Grammar</a:t>
            </a:r>
            <a:r>
              <a:rPr lang="hr-HR" sz="2000" dirty="0" smtClean="0"/>
              <a:t>-</a:t>
            </a:r>
            <a:r>
              <a:rPr lang="hr-HR" sz="2000" dirty="0" err="1"/>
              <a:t>F</a:t>
            </a:r>
            <a:r>
              <a:rPr lang="hr-HR" sz="2000" dirty="0" err="1" smtClean="0"/>
              <a:t>un</a:t>
            </a:r>
            <a:r>
              <a:rPr lang="hr-HR" sz="2000" dirty="0" smtClean="0"/>
              <a:t> </a:t>
            </a:r>
            <a:r>
              <a:rPr lang="hr-HR" sz="2000" dirty="0" err="1" smtClean="0"/>
              <a:t>with</a:t>
            </a:r>
            <a:r>
              <a:rPr lang="hr-HR" sz="2000" dirty="0" smtClean="0"/>
              <a:t> </a:t>
            </a:r>
            <a:r>
              <a:rPr lang="hr-HR" sz="2000" dirty="0" err="1" smtClean="0"/>
              <a:t>grammar</a:t>
            </a:r>
            <a:r>
              <a:rPr lang="hr-HR" sz="2000" dirty="0" smtClean="0"/>
              <a:t> </a:t>
            </a:r>
            <a:r>
              <a:rPr lang="hr-HR" sz="2000" dirty="0" err="1" smtClean="0"/>
              <a:t>book</a:t>
            </a:r>
            <a:r>
              <a:rPr lang="hr-HR" sz="2000" dirty="0" smtClean="0"/>
              <a:t>, </a:t>
            </a:r>
            <a:r>
              <a:rPr lang="hr-HR" sz="2000" dirty="0" err="1" smtClean="0"/>
              <a:t>Textplosion</a:t>
            </a:r>
            <a:r>
              <a:rPr lang="hr-HR" sz="2000" dirty="0" smtClean="0"/>
              <a:t>, </a:t>
            </a:r>
            <a:r>
              <a:rPr lang="hr-HR" sz="2000" dirty="0" err="1" smtClean="0"/>
              <a:t>Relay</a:t>
            </a:r>
            <a:r>
              <a:rPr lang="hr-HR" sz="2000" dirty="0" smtClean="0"/>
              <a:t>, </a:t>
            </a:r>
            <a:r>
              <a:rPr lang="hr-HR" sz="2000" dirty="0" err="1" smtClean="0"/>
              <a:t>Irregular</a:t>
            </a:r>
            <a:r>
              <a:rPr lang="hr-HR" sz="2000" dirty="0" smtClean="0"/>
              <a:t> </a:t>
            </a:r>
            <a:r>
              <a:rPr lang="hr-HR" sz="2000" dirty="0" err="1" smtClean="0"/>
              <a:t>verbs</a:t>
            </a:r>
            <a:r>
              <a:rPr lang="hr-HR" sz="2000" dirty="0" smtClean="0"/>
              <a:t> triangle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Vocabulary</a:t>
            </a:r>
            <a:r>
              <a:rPr lang="hr-HR" sz="2000" dirty="0" smtClean="0"/>
              <a:t>- </a:t>
            </a:r>
            <a:r>
              <a:rPr lang="hr-HR" sz="2000" dirty="0" err="1"/>
              <a:t>Y</a:t>
            </a:r>
            <a:r>
              <a:rPr lang="hr-HR" sz="2000" dirty="0" err="1" smtClean="0"/>
              <a:t>ou</a:t>
            </a:r>
            <a:r>
              <a:rPr lang="hr-HR" sz="2000" dirty="0" smtClean="0"/>
              <a:t> </a:t>
            </a:r>
            <a:r>
              <a:rPr lang="hr-HR" sz="2000" dirty="0" err="1" smtClean="0"/>
              <a:t>and</a:t>
            </a:r>
            <a:r>
              <a:rPr lang="hr-HR" sz="2000" dirty="0" smtClean="0"/>
              <a:t> me </a:t>
            </a:r>
            <a:r>
              <a:rPr lang="hr-HR" sz="2000" dirty="0" err="1" smtClean="0"/>
              <a:t>from</a:t>
            </a:r>
            <a:r>
              <a:rPr lang="hr-HR" sz="2000" dirty="0" smtClean="0"/>
              <a:t> A to Z, </a:t>
            </a:r>
            <a:r>
              <a:rPr lang="hr-HR" sz="2000" dirty="0" err="1"/>
              <a:t>C</a:t>
            </a:r>
            <a:r>
              <a:rPr lang="hr-HR" sz="2000" dirty="0" err="1" smtClean="0"/>
              <a:t>ountries</a:t>
            </a:r>
            <a:r>
              <a:rPr lang="hr-HR" sz="2000" dirty="0" smtClean="0"/>
              <a:t>, </a:t>
            </a:r>
            <a:r>
              <a:rPr lang="hr-HR" sz="2000" dirty="0" err="1" smtClean="0"/>
              <a:t>towns</a:t>
            </a:r>
            <a:r>
              <a:rPr lang="hr-HR" sz="2000" dirty="0" smtClean="0"/>
              <a:t>…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Spelling- flashcard group game, word chain, a rhyming verse </a:t>
            </a:r>
          </a:p>
          <a:p>
            <a:pPr marL="0" indent="0">
              <a:buNone/>
            </a:pPr>
            <a:r>
              <a:rPr lang="en-GB" sz="2000" dirty="0" smtClean="0"/>
              <a:t>Pronunciation –</a:t>
            </a:r>
            <a:r>
              <a:rPr lang="hr-HR" sz="2000" dirty="0" smtClean="0"/>
              <a:t>L</a:t>
            </a:r>
            <a:r>
              <a:rPr lang="en-GB" sz="2000" dirty="0" err="1" smtClean="0"/>
              <a:t>ook</a:t>
            </a:r>
            <a:r>
              <a:rPr lang="en-GB" sz="2000" dirty="0" smtClean="0"/>
              <a:t> at my mouth and repeat after me, </a:t>
            </a:r>
            <a:r>
              <a:rPr lang="hr-HR" sz="2000" dirty="0" smtClean="0"/>
              <a:t>R</a:t>
            </a:r>
            <a:r>
              <a:rPr lang="en-GB" sz="2000" dirty="0" err="1" smtClean="0"/>
              <a:t>ecording</a:t>
            </a:r>
            <a:r>
              <a:rPr lang="en-GB" sz="2000" dirty="0" smtClean="0"/>
              <a:t> </a:t>
            </a:r>
            <a:r>
              <a:rPr lang="hr-HR" sz="2000" dirty="0" smtClean="0"/>
              <a:t>a</a:t>
            </a:r>
            <a:r>
              <a:rPr lang="en-GB" sz="2000" dirty="0" err="1" smtClean="0"/>
              <a:t>nd</a:t>
            </a:r>
            <a:r>
              <a:rPr lang="en-GB" sz="2000" dirty="0" smtClean="0"/>
              <a:t> </a:t>
            </a:r>
            <a:r>
              <a:rPr lang="en-GB" sz="2000" dirty="0" smtClean="0"/>
              <a:t>rerecording</a:t>
            </a:r>
          </a:p>
          <a:p>
            <a:pPr marL="0" indent="0">
              <a:buNone/>
            </a:pPr>
            <a:r>
              <a:rPr lang="en-GB" sz="2000" dirty="0" smtClean="0"/>
              <a:t>Error correction</a:t>
            </a:r>
            <a:r>
              <a:rPr lang="hr-HR" sz="2000" dirty="0" smtClean="0"/>
              <a:t>-</a:t>
            </a:r>
            <a:r>
              <a:rPr lang="hr-HR" sz="2000" dirty="0" err="1" smtClean="0"/>
              <a:t>Notice</a:t>
            </a:r>
            <a:r>
              <a:rPr lang="hr-HR" sz="2000" dirty="0" smtClean="0"/>
              <a:t> </a:t>
            </a:r>
            <a:r>
              <a:rPr lang="hr-HR" sz="2000" dirty="0" err="1" smtClean="0"/>
              <a:t>your</a:t>
            </a:r>
            <a:r>
              <a:rPr lang="hr-HR" sz="2000" dirty="0" smtClean="0"/>
              <a:t> </a:t>
            </a:r>
            <a:r>
              <a:rPr lang="hr-HR" sz="2000" dirty="0" err="1" smtClean="0"/>
              <a:t>mistakes</a:t>
            </a:r>
            <a:r>
              <a:rPr lang="hr-HR" sz="2000" dirty="0" smtClean="0"/>
              <a:t>, </a:t>
            </a:r>
            <a:r>
              <a:rPr lang="hr-HR" sz="2000" dirty="0"/>
              <a:t>O</a:t>
            </a:r>
            <a:r>
              <a:rPr lang="hr-HR" sz="2000" dirty="0" smtClean="0"/>
              <a:t>ne more time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Listening</a:t>
            </a:r>
            <a:r>
              <a:rPr lang="hr-HR" sz="2000" dirty="0" smtClean="0"/>
              <a:t>-</a:t>
            </a:r>
            <a:r>
              <a:rPr lang="hr-HR" sz="2000" dirty="0" err="1" smtClean="0"/>
              <a:t>Listen</a:t>
            </a:r>
            <a:r>
              <a:rPr lang="hr-HR" sz="2000" dirty="0" smtClean="0"/>
              <a:t> </a:t>
            </a:r>
            <a:r>
              <a:rPr lang="hr-HR" sz="2000" dirty="0" err="1" smtClean="0"/>
              <a:t>and</a:t>
            </a:r>
            <a:r>
              <a:rPr lang="hr-HR" sz="2000" dirty="0" smtClean="0"/>
              <a:t> </a:t>
            </a:r>
            <a:r>
              <a:rPr lang="hr-HR" sz="2000" dirty="0" err="1" smtClean="0"/>
              <a:t>summarize</a:t>
            </a:r>
            <a:r>
              <a:rPr lang="hr-HR" sz="2000" dirty="0" smtClean="0"/>
              <a:t>, </a:t>
            </a:r>
            <a:r>
              <a:rPr lang="hr-HR" sz="2000" dirty="0" err="1" smtClean="0"/>
              <a:t>Voice</a:t>
            </a:r>
            <a:r>
              <a:rPr lang="hr-HR" sz="2000" dirty="0" smtClean="0"/>
              <a:t> </a:t>
            </a:r>
            <a:r>
              <a:rPr lang="hr-HR" sz="2000" dirty="0" err="1" smtClean="0"/>
              <a:t>blogging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Reading </a:t>
            </a:r>
            <a:r>
              <a:rPr lang="hr-HR" sz="2000" dirty="0" smtClean="0"/>
              <a:t>– partner </a:t>
            </a:r>
            <a:r>
              <a:rPr lang="hr-HR" sz="2000" dirty="0" err="1" smtClean="0"/>
              <a:t>reading</a:t>
            </a:r>
            <a:r>
              <a:rPr lang="hr-HR" sz="2000" dirty="0" smtClean="0"/>
              <a:t>, </a:t>
            </a:r>
            <a:r>
              <a:rPr lang="hr-HR" sz="2000" dirty="0" err="1" smtClean="0"/>
              <a:t>jigsaw</a:t>
            </a:r>
            <a:r>
              <a:rPr lang="hr-HR" sz="2000" dirty="0" smtClean="0"/>
              <a:t> </a:t>
            </a:r>
            <a:r>
              <a:rPr lang="hr-HR" sz="2000" dirty="0" err="1" smtClean="0"/>
              <a:t>reading</a:t>
            </a:r>
            <a:r>
              <a:rPr lang="hr-HR" sz="2000" dirty="0" smtClean="0"/>
              <a:t>, </a:t>
            </a:r>
            <a:r>
              <a:rPr lang="hr-HR" sz="2000" dirty="0" err="1" smtClean="0"/>
              <a:t>puzzl</a:t>
            </a:r>
            <a:r>
              <a:rPr lang="hr-HR" sz="2000" dirty="0" err="1" smtClean="0"/>
              <a:t>e</a:t>
            </a:r>
            <a:r>
              <a:rPr lang="hr-HR" sz="2000" dirty="0" smtClean="0"/>
              <a:t> </a:t>
            </a:r>
            <a:r>
              <a:rPr lang="hr-HR" sz="2000" dirty="0" err="1" smtClean="0"/>
              <a:t>reading</a:t>
            </a:r>
            <a:r>
              <a:rPr lang="hr-HR" sz="2000" dirty="0" smtClean="0"/>
              <a:t>, </a:t>
            </a:r>
            <a:r>
              <a:rPr lang="hr-HR" sz="2000" dirty="0" err="1" smtClean="0"/>
              <a:t>creative</a:t>
            </a:r>
            <a:r>
              <a:rPr lang="hr-HR" sz="2000" dirty="0" smtClean="0"/>
              <a:t>      		</a:t>
            </a:r>
            <a:r>
              <a:rPr lang="hr-HR" sz="2000" dirty="0" err="1" smtClean="0"/>
              <a:t>reading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Speaking</a:t>
            </a:r>
            <a:r>
              <a:rPr lang="hr-HR" sz="2000" dirty="0" smtClean="0"/>
              <a:t> – </a:t>
            </a:r>
            <a:r>
              <a:rPr lang="hr-HR" sz="2000" dirty="0" err="1" smtClean="0"/>
              <a:t>plusses</a:t>
            </a:r>
            <a:r>
              <a:rPr lang="hr-HR" sz="2000" dirty="0" smtClean="0"/>
              <a:t> </a:t>
            </a:r>
            <a:r>
              <a:rPr lang="hr-HR" sz="2000" dirty="0" err="1" smtClean="0"/>
              <a:t>and</a:t>
            </a:r>
            <a:r>
              <a:rPr lang="hr-HR" sz="2000" dirty="0" smtClean="0"/>
              <a:t> </a:t>
            </a:r>
            <a:r>
              <a:rPr lang="hr-HR" sz="2000" dirty="0" err="1" smtClean="0"/>
              <a:t>minuses</a:t>
            </a:r>
            <a:r>
              <a:rPr lang="hr-HR" sz="2000" dirty="0" smtClean="0"/>
              <a:t>, </a:t>
            </a:r>
            <a:r>
              <a:rPr lang="hr-HR" sz="2000" dirty="0" err="1" smtClean="0"/>
              <a:t>somebody</a:t>
            </a:r>
            <a:r>
              <a:rPr lang="hr-HR" sz="2000" dirty="0" smtClean="0"/>
              <a:t> </a:t>
            </a:r>
            <a:r>
              <a:rPr lang="hr-HR" sz="2000" dirty="0" err="1" smtClean="0"/>
              <a:t>famous</a:t>
            </a:r>
            <a:r>
              <a:rPr lang="hr-HR" sz="2000" dirty="0" smtClean="0"/>
              <a:t>, </a:t>
            </a:r>
            <a:r>
              <a:rPr lang="hr-HR" sz="2000" dirty="0" err="1" smtClean="0"/>
              <a:t>roll</a:t>
            </a:r>
            <a:r>
              <a:rPr lang="hr-HR" sz="2000" dirty="0" smtClean="0"/>
              <a:t> </a:t>
            </a:r>
            <a:r>
              <a:rPr lang="hr-HR" sz="2000" dirty="0" err="1" smtClean="0"/>
              <a:t>the</a:t>
            </a:r>
            <a:r>
              <a:rPr lang="hr-HR" sz="2000" dirty="0" smtClean="0"/>
              <a:t> </a:t>
            </a:r>
            <a:r>
              <a:rPr lang="hr-HR" sz="2000" dirty="0" err="1" smtClean="0"/>
              <a:t>dice</a:t>
            </a:r>
            <a:r>
              <a:rPr lang="hr-HR" sz="2000" dirty="0" smtClean="0"/>
              <a:t> nad 		talk</a:t>
            </a:r>
            <a:r>
              <a:rPr lang="en-GB" sz="2000" dirty="0" smtClean="0"/>
              <a:t> 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Writing </a:t>
            </a:r>
            <a:r>
              <a:rPr lang="hr-HR" sz="2000" dirty="0" smtClean="0"/>
              <a:t>– </a:t>
            </a:r>
            <a:r>
              <a:rPr lang="hr-HR" sz="2000" dirty="0" err="1" smtClean="0"/>
              <a:t>Echoes</a:t>
            </a:r>
            <a:r>
              <a:rPr lang="hr-HR" sz="2000" dirty="0" smtClean="0"/>
              <a:t>, </a:t>
            </a:r>
            <a:r>
              <a:rPr lang="hr-HR" sz="2000" dirty="0" err="1"/>
              <a:t>S</a:t>
            </a:r>
            <a:r>
              <a:rPr lang="hr-HR" sz="2000" dirty="0" err="1" smtClean="0"/>
              <a:t>ecret</a:t>
            </a:r>
            <a:r>
              <a:rPr lang="hr-HR" sz="2000" dirty="0" smtClean="0"/>
              <a:t> </a:t>
            </a:r>
            <a:r>
              <a:rPr lang="hr-HR" sz="2000" dirty="0" err="1" smtClean="0"/>
              <a:t>meeting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957392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1118</TotalTime>
  <Words>662</Words>
  <Application>Microsoft Office PowerPoint</Application>
  <PresentationFormat>On-screen Show (4:3)</PresentationFormat>
  <Paragraphs>140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Foundry</vt:lpstr>
      <vt:lpstr>       MINISTRY OF DEFENSE CROATIAN ARMED FORCES    CROATIAN DEFENSE ACADEMY                    ”Dr. Franjo Tuđman”              FOREIGN LANGUAGE CENTER                 ”Katarina Zrinska” </vt:lpstr>
      <vt:lpstr>CONTENT</vt:lpstr>
      <vt:lpstr>Types of assessment</vt:lpstr>
      <vt:lpstr>Types of assessment</vt:lpstr>
      <vt:lpstr>Inside The Black Box: Raising Standards Through Classroom Assessment,  Paul Black and Dylan Wiliam, 1998</vt:lpstr>
      <vt:lpstr>PowerPoint Presentation</vt:lpstr>
      <vt:lpstr>PowerPoint Presentation</vt:lpstr>
      <vt:lpstr>Benefits to the stakeholders </vt:lpstr>
      <vt:lpstr>Practical examples: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MINISTRY OF DEFENSE CROATIAN ARMED FORCES </dc:title>
  <dc:creator>BORJANA SOLDO</dc:creator>
  <cp:lastModifiedBy>IRENA</cp:lastModifiedBy>
  <cp:revision>31</cp:revision>
  <dcterms:created xsi:type="dcterms:W3CDTF">2024-10-08T09:41:55Z</dcterms:created>
  <dcterms:modified xsi:type="dcterms:W3CDTF">2024-10-15T22:24:06Z</dcterms:modified>
</cp:coreProperties>
</file>