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78" r:id="rId3"/>
    <p:sldId id="309" r:id="rId4"/>
    <p:sldId id="270" r:id="rId5"/>
    <p:sldId id="268" r:id="rId6"/>
    <p:sldId id="271" r:id="rId7"/>
    <p:sldId id="267" r:id="rId8"/>
    <p:sldId id="404" r:id="rId9"/>
    <p:sldId id="310" r:id="rId10"/>
    <p:sldId id="289" r:id="rId11"/>
    <p:sldId id="320" r:id="rId12"/>
    <p:sldId id="291" r:id="rId13"/>
    <p:sldId id="312" r:id="rId14"/>
    <p:sldId id="301" r:id="rId15"/>
    <p:sldId id="288" r:id="rId16"/>
    <p:sldId id="287" r:id="rId17"/>
    <p:sldId id="302" r:id="rId18"/>
    <p:sldId id="315" r:id="rId19"/>
    <p:sldId id="307" r:id="rId20"/>
    <p:sldId id="305" r:id="rId21"/>
    <p:sldId id="308" r:id="rId22"/>
    <p:sldId id="280" r:id="rId23"/>
    <p:sldId id="321" r:id="rId24"/>
    <p:sldId id="365" r:id="rId25"/>
    <p:sldId id="373" r:id="rId26"/>
    <p:sldId id="377" r:id="rId27"/>
    <p:sldId id="376" r:id="rId28"/>
    <p:sldId id="390" r:id="rId29"/>
    <p:sldId id="396" r:id="rId30"/>
    <p:sldId id="393" r:id="rId31"/>
    <p:sldId id="399" r:id="rId32"/>
    <p:sldId id="269" r:id="rId33"/>
    <p:sldId id="285" r:id="rId34"/>
    <p:sldId id="272" r:id="rId35"/>
    <p:sldId id="273" r:id="rId36"/>
    <p:sldId id="275" r:id="rId37"/>
    <p:sldId id="292" r:id="rId38"/>
    <p:sldId id="265" r:id="rId39"/>
    <p:sldId id="262" r:id="rId40"/>
    <p:sldId id="263" r:id="rId41"/>
    <p:sldId id="266" r:id="rId42"/>
    <p:sldId id="397" r:id="rId43"/>
    <p:sldId id="257" r:id="rId44"/>
    <p:sldId id="398" r:id="rId45"/>
    <p:sldId id="400" r:id="rId46"/>
    <p:sldId id="401" r:id="rId47"/>
    <p:sldId id="403" r:id="rId48"/>
    <p:sldId id="402"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50" autoAdjust="0"/>
    <p:restoredTop sz="94660"/>
  </p:normalViewPr>
  <p:slideViewPr>
    <p:cSldViewPr snapToGrid="0">
      <p:cViewPr varScale="1">
        <p:scale>
          <a:sx n="58" d="100"/>
          <a:sy n="58" d="100"/>
        </p:scale>
        <p:origin x="4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7963977328921"/>
          <c:y val="2.0985413898044761E-2"/>
          <c:w val="0.4338371562250371"/>
          <c:h val="0.94229011178037692"/>
        </c:manualLayout>
      </c:layout>
      <c:pieChart>
        <c:varyColors val="1"/>
        <c:ser>
          <c:idx val="0"/>
          <c:order val="0"/>
          <c:tx>
            <c:strRef>
              <c:f>Sheet1!$B$1</c:f>
              <c:strCache>
                <c:ptCount val="1"/>
                <c:pt idx="0">
                  <c:v>Estimated Contribution to Communication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A8B-4247-800B-3A1686E8A7B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A8B-4247-800B-3A1686E8A7B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DB7B-4424-AA06-144438BE55B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A8B-4247-800B-3A1686E8A7B2}"/>
              </c:ext>
            </c:extLst>
          </c:dPt>
          <c:cat>
            <c:strRef>
              <c:f>Sheet1!$A$2:$A$5</c:f>
              <c:strCache>
                <c:ptCount val="3"/>
                <c:pt idx="0">
                  <c:v>Language ?</c:v>
                </c:pt>
                <c:pt idx="1">
                  <c:v>Layers ?</c:v>
                </c:pt>
                <c:pt idx="2">
                  <c:v>Channels ?</c:v>
                </c:pt>
              </c:strCache>
            </c:strRef>
          </c:cat>
          <c:val>
            <c:numRef>
              <c:f>Sheet1!$B$2:$B$5</c:f>
              <c:numCache>
                <c:formatCode>General</c:formatCode>
                <c:ptCount val="4"/>
                <c:pt idx="0">
                  <c:v>33</c:v>
                </c:pt>
                <c:pt idx="1">
                  <c:v>34</c:v>
                </c:pt>
                <c:pt idx="2">
                  <c:v>33</c:v>
                </c:pt>
              </c:numCache>
            </c:numRef>
          </c:val>
          <c:extLst>
            <c:ext xmlns:c16="http://schemas.microsoft.com/office/drawing/2014/chart" uri="{C3380CC4-5D6E-409C-BE32-E72D297353CC}">
              <c16:uniqueId val="{00000000-DB7B-4424-AA06-144438BE55B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0.30015</cdr:x>
      <cdr:y>0.29573</cdr:y>
    </cdr:from>
    <cdr:to>
      <cdr:x>0.47292</cdr:x>
      <cdr:y>0.48211</cdr:y>
    </cdr:to>
    <cdr:sp macro="" textlink="">
      <cdr:nvSpPr>
        <cdr:cNvPr id="2" name="TextBox 1">
          <a:extLst xmlns:a="http://schemas.openxmlformats.org/drawingml/2006/main">
            <a:ext uri="{FF2B5EF4-FFF2-40B4-BE49-F238E27FC236}">
              <a16:creationId xmlns:a16="http://schemas.microsoft.com/office/drawing/2014/main" id="{3BD648F4-53DA-28D9-659F-145892B0FF29}"/>
            </a:ext>
          </a:extLst>
        </cdr:cNvPr>
        <cdr:cNvSpPr txBox="1"/>
      </cdr:nvSpPr>
      <cdr:spPr>
        <a:xfrm xmlns:a="http://schemas.openxmlformats.org/drawingml/2006/main">
          <a:off x="3156285" y="1431757"/>
          <a:ext cx="1816768" cy="9023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200" kern="1200" dirty="0">
              <a:solidFill>
                <a:srgbClr val="FFFF00"/>
              </a:solidFill>
            </a:rPr>
            <a:t>Language</a:t>
          </a:r>
        </a:p>
      </cdr:txBody>
    </cdr:sp>
  </cdr:relSizeAnchor>
  <cdr:relSizeAnchor xmlns:cdr="http://schemas.openxmlformats.org/drawingml/2006/chartDrawing">
    <cdr:from>
      <cdr:x>0.15853</cdr:x>
      <cdr:y>0.03231</cdr:y>
    </cdr:from>
    <cdr:to>
      <cdr:x>0.33473</cdr:x>
      <cdr:y>0.28429</cdr:y>
    </cdr:to>
    <cdr:sp macro="" textlink="">
      <cdr:nvSpPr>
        <cdr:cNvPr id="3" name="TextBox 1">
          <a:extLst xmlns:a="http://schemas.openxmlformats.org/drawingml/2006/main">
            <a:ext uri="{FF2B5EF4-FFF2-40B4-BE49-F238E27FC236}">
              <a16:creationId xmlns:a16="http://schemas.microsoft.com/office/drawing/2014/main" id="{84006807-463E-9687-D025-D462D01F4972}"/>
            </a:ext>
          </a:extLst>
        </cdr:cNvPr>
        <cdr:cNvSpPr txBox="1"/>
      </cdr:nvSpPr>
      <cdr:spPr>
        <a:xfrm xmlns:a="http://schemas.openxmlformats.org/drawingml/2006/main">
          <a:off x="1667042" y="156410"/>
          <a:ext cx="1852863" cy="121995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3200" kern="1200" dirty="0"/>
        </a:p>
      </cdr:txBody>
    </cdr:sp>
  </cdr:relSizeAnchor>
  <cdr:relSizeAnchor xmlns:cdr="http://schemas.openxmlformats.org/drawingml/2006/chartDrawing">
    <cdr:from>
      <cdr:x>0.5</cdr:x>
      <cdr:y>0.29871</cdr:y>
    </cdr:from>
    <cdr:to>
      <cdr:x>0.6865</cdr:x>
      <cdr:y>0.5</cdr:y>
    </cdr:to>
    <cdr:sp macro="" textlink="">
      <cdr:nvSpPr>
        <cdr:cNvPr id="4" name="TextBox 3">
          <a:extLst xmlns:a="http://schemas.openxmlformats.org/drawingml/2006/main">
            <a:ext uri="{FF2B5EF4-FFF2-40B4-BE49-F238E27FC236}">
              <a16:creationId xmlns:a16="http://schemas.microsoft.com/office/drawing/2014/main" id="{0A38953C-E461-CCB1-9CEC-981CD65C2D00}"/>
            </a:ext>
          </a:extLst>
        </cdr:cNvPr>
        <cdr:cNvSpPr txBox="1"/>
      </cdr:nvSpPr>
      <cdr:spPr>
        <a:xfrm xmlns:a="http://schemas.openxmlformats.org/drawingml/2006/main">
          <a:off x="5257800" y="1446172"/>
          <a:ext cx="1961148" cy="9745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200" kern="1200" dirty="0">
              <a:solidFill>
                <a:srgbClr val="FFFF00"/>
              </a:solidFill>
            </a:rPr>
            <a:t>Channels</a:t>
          </a:r>
        </a:p>
      </cdr:txBody>
    </cdr:sp>
  </cdr:relSizeAnchor>
  <cdr:relSizeAnchor xmlns:cdr="http://schemas.openxmlformats.org/drawingml/2006/chartDrawing">
    <cdr:from>
      <cdr:x>0.4222</cdr:x>
      <cdr:y>0.59891</cdr:y>
    </cdr:from>
    <cdr:to>
      <cdr:x>0.55072</cdr:x>
      <cdr:y>0.74056</cdr:y>
    </cdr:to>
    <cdr:sp macro="" textlink="">
      <cdr:nvSpPr>
        <cdr:cNvPr id="5" name="TextBox 4">
          <a:extLst xmlns:a="http://schemas.openxmlformats.org/drawingml/2006/main">
            <a:ext uri="{FF2B5EF4-FFF2-40B4-BE49-F238E27FC236}">
              <a16:creationId xmlns:a16="http://schemas.microsoft.com/office/drawing/2014/main" id="{6F7FA0E2-A90C-43ED-37EB-F1C16693A9D9}"/>
            </a:ext>
          </a:extLst>
        </cdr:cNvPr>
        <cdr:cNvSpPr txBox="1"/>
      </cdr:nvSpPr>
      <cdr:spPr>
        <a:xfrm xmlns:a="http://schemas.openxmlformats.org/drawingml/2006/main">
          <a:off x="4439653" y="2899609"/>
          <a:ext cx="1351548" cy="6858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200" kern="1200" dirty="0">
              <a:solidFill>
                <a:srgbClr val="FFFF00"/>
              </a:solidFill>
            </a:rPr>
            <a:t>Layers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C83103-F5AE-4A4C-A301-29029BFC0DB7}" type="datetimeFigureOut">
              <a:rPr lang="en-US" smtClean="0"/>
              <a:t>9/2/2025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D4DE21-97F8-4C74-8515-FC4CFA54D000}" type="slidenum">
              <a:rPr lang="en-US" smtClean="0"/>
              <a:t>‹#›</a:t>
            </a:fld>
            <a:endParaRPr lang="en-US"/>
          </a:p>
        </p:txBody>
      </p:sp>
    </p:spTree>
    <p:extLst>
      <p:ext uri="{BB962C8B-B14F-4D97-AF65-F5344CB8AC3E}">
        <p14:creationId xmlns:p14="http://schemas.microsoft.com/office/powerpoint/2010/main" val="3467113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4DE21-97F8-4C74-8515-FC4CFA54D000}" type="slidenum">
              <a:rPr lang="en-US" smtClean="0"/>
              <a:t>31</a:t>
            </a:fld>
            <a:endParaRPr lang="en-US"/>
          </a:p>
        </p:txBody>
      </p:sp>
    </p:spTree>
    <p:extLst>
      <p:ext uri="{BB962C8B-B14F-4D97-AF65-F5344CB8AC3E}">
        <p14:creationId xmlns:p14="http://schemas.microsoft.com/office/powerpoint/2010/main" val="32352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4DE21-97F8-4C74-8515-FC4CFA54D000}" type="slidenum">
              <a:rPr lang="en-US" smtClean="0"/>
              <a:t>33</a:t>
            </a:fld>
            <a:endParaRPr lang="en-US"/>
          </a:p>
        </p:txBody>
      </p:sp>
    </p:spTree>
    <p:extLst>
      <p:ext uri="{BB962C8B-B14F-4D97-AF65-F5344CB8AC3E}">
        <p14:creationId xmlns:p14="http://schemas.microsoft.com/office/powerpoint/2010/main" val="362415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4EB61-CB77-CE08-E033-CBB164493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F8A53-05FD-9C4E-C45D-D39115B88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00EB86-3E12-03C4-292C-9992C48193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137ABF-F7A4-AC7B-3B32-09FF0501D7DE}"/>
              </a:ext>
            </a:extLst>
          </p:cNvPr>
          <p:cNvSpPr>
            <a:spLocks noGrp="1"/>
          </p:cNvSpPr>
          <p:nvPr>
            <p:ph type="sldNum" sz="quarter" idx="5"/>
          </p:nvPr>
        </p:nvSpPr>
        <p:spPr/>
        <p:txBody>
          <a:bodyPr/>
          <a:lstStyle/>
          <a:p>
            <a:fld id="{7DD4DE21-97F8-4C74-8515-FC4CFA54D000}" type="slidenum">
              <a:rPr lang="en-US" smtClean="0"/>
              <a:t>37</a:t>
            </a:fld>
            <a:endParaRPr lang="en-US"/>
          </a:p>
        </p:txBody>
      </p:sp>
    </p:spTree>
    <p:extLst>
      <p:ext uri="{BB962C8B-B14F-4D97-AF65-F5344CB8AC3E}">
        <p14:creationId xmlns:p14="http://schemas.microsoft.com/office/powerpoint/2010/main" val="4214659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83073-E848-39B7-AEB2-4955217150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8CFAC2-EC88-9FFA-BC85-C88502B678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21C729-2A8E-3C82-0E9A-4214677A7ED6}"/>
              </a:ext>
            </a:extLst>
          </p:cNvPr>
          <p:cNvSpPr>
            <a:spLocks noGrp="1"/>
          </p:cNvSpPr>
          <p:nvPr>
            <p:ph type="dt" sz="half" idx="10"/>
          </p:nvPr>
        </p:nvSpPr>
        <p:spPr/>
        <p:txBody>
          <a:bodyPr/>
          <a:lstStyle/>
          <a:p>
            <a:fld id="{A92E7C5D-D708-4AAD-9186-FD60753111EC}" type="datetime1">
              <a:rPr lang="en-US" smtClean="0"/>
              <a:t>9/2/2025</a:t>
            </a:fld>
            <a:endParaRPr lang="en-US"/>
          </a:p>
        </p:txBody>
      </p:sp>
      <p:sp>
        <p:nvSpPr>
          <p:cNvPr id="5" name="Footer Placeholder 4">
            <a:extLst>
              <a:ext uri="{FF2B5EF4-FFF2-40B4-BE49-F238E27FC236}">
                <a16:creationId xmlns:a16="http://schemas.microsoft.com/office/drawing/2014/main" id="{D64FBEEE-C705-BC2C-299C-372BEB2D8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BF5D6-4254-D8E5-D2DF-F94F1051F750}"/>
              </a:ext>
            </a:extLst>
          </p:cNvPr>
          <p:cNvSpPr>
            <a:spLocks noGrp="1"/>
          </p:cNvSpPr>
          <p:nvPr>
            <p:ph type="sldNum" sz="quarter" idx="12"/>
          </p:nvPr>
        </p:nvSpPr>
        <p:spPr/>
        <p:txBody>
          <a:bodyPr/>
          <a:lstStyle/>
          <a:p>
            <a:fld id="{C7E6A859-24F0-4930-BA99-5114AF920D33}" type="slidenum">
              <a:rPr lang="en-US" smtClean="0"/>
              <a:t>‹#›</a:t>
            </a:fld>
            <a:endParaRPr lang="en-US"/>
          </a:p>
        </p:txBody>
      </p:sp>
    </p:spTree>
    <p:extLst>
      <p:ext uri="{BB962C8B-B14F-4D97-AF65-F5344CB8AC3E}">
        <p14:creationId xmlns:p14="http://schemas.microsoft.com/office/powerpoint/2010/main" val="405092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236F2-F209-41F8-3DBE-74CD7BE373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BD250B-F600-5D46-5D6C-F7213A9192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F11BD-E05D-FF91-4414-1B6F383DAA12}"/>
              </a:ext>
            </a:extLst>
          </p:cNvPr>
          <p:cNvSpPr>
            <a:spLocks noGrp="1"/>
          </p:cNvSpPr>
          <p:nvPr>
            <p:ph type="dt" sz="half" idx="10"/>
          </p:nvPr>
        </p:nvSpPr>
        <p:spPr/>
        <p:txBody>
          <a:bodyPr/>
          <a:lstStyle/>
          <a:p>
            <a:fld id="{553DCEA1-3C7F-49A0-A761-59695A50A7B9}" type="datetime1">
              <a:rPr lang="en-US" smtClean="0"/>
              <a:t>9/2/2025</a:t>
            </a:fld>
            <a:endParaRPr lang="en-US"/>
          </a:p>
        </p:txBody>
      </p:sp>
      <p:sp>
        <p:nvSpPr>
          <p:cNvPr id="5" name="Footer Placeholder 4">
            <a:extLst>
              <a:ext uri="{FF2B5EF4-FFF2-40B4-BE49-F238E27FC236}">
                <a16:creationId xmlns:a16="http://schemas.microsoft.com/office/drawing/2014/main" id="{EBE732C2-0C18-BCA6-7D4A-D4E74C708B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446F8-EF87-E98F-6FE1-0BA1BF455C73}"/>
              </a:ext>
            </a:extLst>
          </p:cNvPr>
          <p:cNvSpPr>
            <a:spLocks noGrp="1"/>
          </p:cNvSpPr>
          <p:nvPr>
            <p:ph type="sldNum" sz="quarter" idx="12"/>
          </p:nvPr>
        </p:nvSpPr>
        <p:spPr/>
        <p:txBody>
          <a:bodyPr/>
          <a:lstStyle/>
          <a:p>
            <a:fld id="{C7E6A859-24F0-4930-BA99-5114AF920D33}" type="slidenum">
              <a:rPr lang="en-US" smtClean="0"/>
              <a:t>‹#›</a:t>
            </a:fld>
            <a:endParaRPr lang="en-US"/>
          </a:p>
        </p:txBody>
      </p:sp>
    </p:spTree>
    <p:extLst>
      <p:ext uri="{BB962C8B-B14F-4D97-AF65-F5344CB8AC3E}">
        <p14:creationId xmlns:p14="http://schemas.microsoft.com/office/powerpoint/2010/main" val="130902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29C2B0-587C-8131-B6CC-1FBFF73985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B69930-8802-8D10-0AF4-B6C321AAB4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3DB922-87A4-2401-3AED-45C11BDD20CB}"/>
              </a:ext>
            </a:extLst>
          </p:cNvPr>
          <p:cNvSpPr>
            <a:spLocks noGrp="1"/>
          </p:cNvSpPr>
          <p:nvPr>
            <p:ph type="dt" sz="half" idx="10"/>
          </p:nvPr>
        </p:nvSpPr>
        <p:spPr/>
        <p:txBody>
          <a:bodyPr/>
          <a:lstStyle/>
          <a:p>
            <a:fld id="{C8C7D377-873A-4B95-A7FF-505097E23A5B}" type="datetime1">
              <a:rPr lang="en-US" smtClean="0"/>
              <a:t>9/2/2025</a:t>
            </a:fld>
            <a:endParaRPr lang="en-US"/>
          </a:p>
        </p:txBody>
      </p:sp>
      <p:sp>
        <p:nvSpPr>
          <p:cNvPr id="5" name="Footer Placeholder 4">
            <a:extLst>
              <a:ext uri="{FF2B5EF4-FFF2-40B4-BE49-F238E27FC236}">
                <a16:creationId xmlns:a16="http://schemas.microsoft.com/office/drawing/2014/main" id="{7DDFD917-7A94-019D-D67C-6D7B38ECF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729CD-CC35-E873-5BE8-223BED114971}"/>
              </a:ext>
            </a:extLst>
          </p:cNvPr>
          <p:cNvSpPr>
            <a:spLocks noGrp="1"/>
          </p:cNvSpPr>
          <p:nvPr>
            <p:ph type="sldNum" sz="quarter" idx="12"/>
          </p:nvPr>
        </p:nvSpPr>
        <p:spPr/>
        <p:txBody>
          <a:bodyPr/>
          <a:lstStyle/>
          <a:p>
            <a:fld id="{C7E6A859-24F0-4930-BA99-5114AF920D33}" type="slidenum">
              <a:rPr lang="en-US" smtClean="0"/>
              <a:t>‹#›</a:t>
            </a:fld>
            <a:endParaRPr lang="en-US"/>
          </a:p>
        </p:txBody>
      </p:sp>
    </p:spTree>
    <p:extLst>
      <p:ext uri="{BB962C8B-B14F-4D97-AF65-F5344CB8AC3E}">
        <p14:creationId xmlns:p14="http://schemas.microsoft.com/office/powerpoint/2010/main" val="3208103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E345-791A-8BBF-ECF9-47B61F7C11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58A8A-47C4-F614-E37F-609EECB261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47CB7-C06E-8426-2B4E-144F75771F0D}"/>
              </a:ext>
            </a:extLst>
          </p:cNvPr>
          <p:cNvSpPr>
            <a:spLocks noGrp="1"/>
          </p:cNvSpPr>
          <p:nvPr>
            <p:ph type="dt" sz="half" idx="10"/>
          </p:nvPr>
        </p:nvSpPr>
        <p:spPr/>
        <p:txBody>
          <a:bodyPr/>
          <a:lstStyle/>
          <a:p>
            <a:fld id="{F7139ECD-CA44-4762-9433-31FC1F08C5EB}" type="datetime1">
              <a:rPr lang="en-US" smtClean="0"/>
              <a:t>9/2/2025</a:t>
            </a:fld>
            <a:endParaRPr lang="en-US"/>
          </a:p>
        </p:txBody>
      </p:sp>
      <p:sp>
        <p:nvSpPr>
          <p:cNvPr id="5" name="Footer Placeholder 4">
            <a:extLst>
              <a:ext uri="{FF2B5EF4-FFF2-40B4-BE49-F238E27FC236}">
                <a16:creationId xmlns:a16="http://schemas.microsoft.com/office/drawing/2014/main" id="{681AE851-CDAA-6FDA-4BFC-17300044B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6F75E4-880B-B0FF-C1D9-932D9AF3BE17}"/>
              </a:ext>
            </a:extLst>
          </p:cNvPr>
          <p:cNvSpPr>
            <a:spLocks noGrp="1"/>
          </p:cNvSpPr>
          <p:nvPr>
            <p:ph type="sldNum" sz="quarter" idx="12"/>
          </p:nvPr>
        </p:nvSpPr>
        <p:spPr/>
        <p:txBody>
          <a:bodyPr/>
          <a:lstStyle/>
          <a:p>
            <a:fld id="{C7E6A859-24F0-4930-BA99-5114AF920D33}" type="slidenum">
              <a:rPr lang="en-US" smtClean="0"/>
              <a:t>‹#›</a:t>
            </a:fld>
            <a:endParaRPr lang="en-US"/>
          </a:p>
        </p:txBody>
      </p:sp>
    </p:spTree>
    <p:extLst>
      <p:ext uri="{BB962C8B-B14F-4D97-AF65-F5344CB8AC3E}">
        <p14:creationId xmlns:p14="http://schemas.microsoft.com/office/powerpoint/2010/main" val="407148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9EAD-65CD-8578-C936-18E8D6088B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53E75E-19DD-B43B-07D7-8919A793DAB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066376-C16A-1DC4-2A1F-43C0491D30CC}"/>
              </a:ext>
            </a:extLst>
          </p:cNvPr>
          <p:cNvSpPr>
            <a:spLocks noGrp="1"/>
          </p:cNvSpPr>
          <p:nvPr>
            <p:ph type="dt" sz="half" idx="10"/>
          </p:nvPr>
        </p:nvSpPr>
        <p:spPr/>
        <p:txBody>
          <a:bodyPr/>
          <a:lstStyle/>
          <a:p>
            <a:fld id="{9181CA75-DE44-4FD0-ADB6-ED79D27F860A}" type="datetime1">
              <a:rPr lang="en-US" smtClean="0"/>
              <a:t>9/2/2025</a:t>
            </a:fld>
            <a:endParaRPr lang="en-US"/>
          </a:p>
        </p:txBody>
      </p:sp>
      <p:sp>
        <p:nvSpPr>
          <p:cNvPr id="5" name="Footer Placeholder 4">
            <a:extLst>
              <a:ext uri="{FF2B5EF4-FFF2-40B4-BE49-F238E27FC236}">
                <a16:creationId xmlns:a16="http://schemas.microsoft.com/office/drawing/2014/main" id="{94C83F53-7278-65FB-DDD4-61FC87B6B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C904A-5ADD-B25B-E793-11A97365B869}"/>
              </a:ext>
            </a:extLst>
          </p:cNvPr>
          <p:cNvSpPr>
            <a:spLocks noGrp="1"/>
          </p:cNvSpPr>
          <p:nvPr>
            <p:ph type="sldNum" sz="quarter" idx="12"/>
          </p:nvPr>
        </p:nvSpPr>
        <p:spPr/>
        <p:txBody>
          <a:bodyPr/>
          <a:lstStyle/>
          <a:p>
            <a:fld id="{C7E6A859-24F0-4930-BA99-5114AF920D33}" type="slidenum">
              <a:rPr lang="en-US" smtClean="0"/>
              <a:t>‹#›</a:t>
            </a:fld>
            <a:endParaRPr lang="en-US"/>
          </a:p>
        </p:txBody>
      </p:sp>
    </p:spTree>
    <p:extLst>
      <p:ext uri="{BB962C8B-B14F-4D97-AF65-F5344CB8AC3E}">
        <p14:creationId xmlns:p14="http://schemas.microsoft.com/office/powerpoint/2010/main" val="173351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7DD2-ADEB-343A-AFBB-BBA8E3BA3C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E46A55-7DA6-5DC2-58C3-18BD3236F1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08EF7-410A-89B5-6E7F-F24F3AC333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72CA8C-1766-B0E3-3403-89A2CB5CE155}"/>
              </a:ext>
            </a:extLst>
          </p:cNvPr>
          <p:cNvSpPr>
            <a:spLocks noGrp="1"/>
          </p:cNvSpPr>
          <p:nvPr>
            <p:ph type="dt" sz="half" idx="10"/>
          </p:nvPr>
        </p:nvSpPr>
        <p:spPr/>
        <p:txBody>
          <a:bodyPr/>
          <a:lstStyle/>
          <a:p>
            <a:fld id="{54B1EE20-F202-4D98-8A43-0BB754092307}" type="datetime1">
              <a:rPr lang="en-US" smtClean="0"/>
              <a:t>9/2/2025</a:t>
            </a:fld>
            <a:endParaRPr lang="en-US"/>
          </a:p>
        </p:txBody>
      </p:sp>
      <p:sp>
        <p:nvSpPr>
          <p:cNvPr id="6" name="Footer Placeholder 5">
            <a:extLst>
              <a:ext uri="{FF2B5EF4-FFF2-40B4-BE49-F238E27FC236}">
                <a16:creationId xmlns:a16="http://schemas.microsoft.com/office/drawing/2014/main" id="{FC84C645-6765-100F-3DCD-5BDA0B0AE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EEE9E-26ED-3F9C-D94E-58724CE9CD59}"/>
              </a:ext>
            </a:extLst>
          </p:cNvPr>
          <p:cNvSpPr>
            <a:spLocks noGrp="1"/>
          </p:cNvSpPr>
          <p:nvPr>
            <p:ph type="sldNum" sz="quarter" idx="12"/>
          </p:nvPr>
        </p:nvSpPr>
        <p:spPr/>
        <p:txBody>
          <a:bodyPr/>
          <a:lstStyle/>
          <a:p>
            <a:fld id="{C7E6A859-24F0-4930-BA99-5114AF920D33}" type="slidenum">
              <a:rPr lang="en-US" smtClean="0"/>
              <a:t>‹#›</a:t>
            </a:fld>
            <a:endParaRPr lang="en-US"/>
          </a:p>
        </p:txBody>
      </p:sp>
    </p:spTree>
    <p:extLst>
      <p:ext uri="{BB962C8B-B14F-4D97-AF65-F5344CB8AC3E}">
        <p14:creationId xmlns:p14="http://schemas.microsoft.com/office/powerpoint/2010/main" val="54925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AA4F-923B-B355-7281-677E655589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A9FE27-50F6-61B5-4FBF-A39672B51A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A95B7F-1FC9-36E0-19A3-5ADFAFB253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52D3FF-73B3-D1E3-BEB0-CB8BAF1E15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8CC6C8-84D4-2BE5-EF21-C6392B7C02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4355A6-1286-0402-3F2A-1DC05FC2E070}"/>
              </a:ext>
            </a:extLst>
          </p:cNvPr>
          <p:cNvSpPr>
            <a:spLocks noGrp="1"/>
          </p:cNvSpPr>
          <p:nvPr>
            <p:ph type="dt" sz="half" idx="10"/>
          </p:nvPr>
        </p:nvSpPr>
        <p:spPr/>
        <p:txBody>
          <a:bodyPr/>
          <a:lstStyle/>
          <a:p>
            <a:fld id="{2BF79453-4DB8-424E-B362-B8F52F1EBC2C}" type="datetime1">
              <a:rPr lang="en-US" smtClean="0"/>
              <a:t>9/2/2025</a:t>
            </a:fld>
            <a:endParaRPr lang="en-US"/>
          </a:p>
        </p:txBody>
      </p:sp>
      <p:sp>
        <p:nvSpPr>
          <p:cNvPr id="8" name="Footer Placeholder 7">
            <a:extLst>
              <a:ext uri="{FF2B5EF4-FFF2-40B4-BE49-F238E27FC236}">
                <a16:creationId xmlns:a16="http://schemas.microsoft.com/office/drawing/2014/main" id="{B26FB96A-759F-26F2-8DF6-645DAC0618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158032-A30E-62CE-6F4C-EAD3CC113998}"/>
              </a:ext>
            </a:extLst>
          </p:cNvPr>
          <p:cNvSpPr>
            <a:spLocks noGrp="1"/>
          </p:cNvSpPr>
          <p:nvPr>
            <p:ph type="sldNum" sz="quarter" idx="12"/>
          </p:nvPr>
        </p:nvSpPr>
        <p:spPr/>
        <p:txBody>
          <a:bodyPr/>
          <a:lstStyle/>
          <a:p>
            <a:fld id="{C7E6A859-24F0-4930-BA99-5114AF920D33}" type="slidenum">
              <a:rPr lang="en-US" smtClean="0"/>
              <a:t>‹#›</a:t>
            </a:fld>
            <a:endParaRPr lang="en-US"/>
          </a:p>
        </p:txBody>
      </p:sp>
    </p:spTree>
    <p:extLst>
      <p:ext uri="{BB962C8B-B14F-4D97-AF65-F5344CB8AC3E}">
        <p14:creationId xmlns:p14="http://schemas.microsoft.com/office/powerpoint/2010/main" val="2473001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EA92-7EF3-8129-7D8F-7E9D99A241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69B157-A5B6-4217-5141-A5228D51DE5A}"/>
              </a:ext>
            </a:extLst>
          </p:cNvPr>
          <p:cNvSpPr>
            <a:spLocks noGrp="1"/>
          </p:cNvSpPr>
          <p:nvPr>
            <p:ph type="dt" sz="half" idx="10"/>
          </p:nvPr>
        </p:nvSpPr>
        <p:spPr/>
        <p:txBody>
          <a:bodyPr/>
          <a:lstStyle/>
          <a:p>
            <a:fld id="{C8127A7D-B5F7-484C-86DC-689A9C3F8B56}" type="datetime1">
              <a:rPr lang="en-US" smtClean="0"/>
              <a:t>9/2/2025</a:t>
            </a:fld>
            <a:endParaRPr lang="en-US"/>
          </a:p>
        </p:txBody>
      </p:sp>
      <p:sp>
        <p:nvSpPr>
          <p:cNvPr id="4" name="Footer Placeholder 3">
            <a:extLst>
              <a:ext uri="{FF2B5EF4-FFF2-40B4-BE49-F238E27FC236}">
                <a16:creationId xmlns:a16="http://schemas.microsoft.com/office/drawing/2014/main" id="{56E7B919-0253-0950-B811-9959D05B94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33124A-0793-5655-056D-832950A7D3F8}"/>
              </a:ext>
            </a:extLst>
          </p:cNvPr>
          <p:cNvSpPr>
            <a:spLocks noGrp="1"/>
          </p:cNvSpPr>
          <p:nvPr>
            <p:ph type="sldNum" sz="quarter" idx="12"/>
          </p:nvPr>
        </p:nvSpPr>
        <p:spPr/>
        <p:txBody>
          <a:bodyPr/>
          <a:lstStyle/>
          <a:p>
            <a:fld id="{C7E6A859-24F0-4930-BA99-5114AF920D33}" type="slidenum">
              <a:rPr lang="en-US" smtClean="0"/>
              <a:t>‹#›</a:t>
            </a:fld>
            <a:endParaRPr lang="en-US"/>
          </a:p>
        </p:txBody>
      </p:sp>
    </p:spTree>
    <p:extLst>
      <p:ext uri="{BB962C8B-B14F-4D97-AF65-F5344CB8AC3E}">
        <p14:creationId xmlns:p14="http://schemas.microsoft.com/office/powerpoint/2010/main" val="1606452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1902AB-F853-ADEA-0BCA-1F76FA616CB6}"/>
              </a:ext>
            </a:extLst>
          </p:cNvPr>
          <p:cNvSpPr>
            <a:spLocks noGrp="1"/>
          </p:cNvSpPr>
          <p:nvPr>
            <p:ph type="dt" sz="half" idx="10"/>
          </p:nvPr>
        </p:nvSpPr>
        <p:spPr/>
        <p:txBody>
          <a:bodyPr/>
          <a:lstStyle/>
          <a:p>
            <a:fld id="{22FDCF4E-2C1F-4609-AB0B-929ABD065020}" type="datetime1">
              <a:rPr lang="en-US" smtClean="0"/>
              <a:t>9/2/2025</a:t>
            </a:fld>
            <a:endParaRPr lang="en-US"/>
          </a:p>
        </p:txBody>
      </p:sp>
      <p:sp>
        <p:nvSpPr>
          <p:cNvPr id="3" name="Footer Placeholder 2">
            <a:extLst>
              <a:ext uri="{FF2B5EF4-FFF2-40B4-BE49-F238E27FC236}">
                <a16:creationId xmlns:a16="http://schemas.microsoft.com/office/drawing/2014/main" id="{9D8E048C-F1E3-2B71-7FB5-129B4FB1E3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C144F8-F320-BE45-9300-8686706C2F8F}"/>
              </a:ext>
            </a:extLst>
          </p:cNvPr>
          <p:cNvSpPr>
            <a:spLocks noGrp="1"/>
          </p:cNvSpPr>
          <p:nvPr>
            <p:ph type="sldNum" sz="quarter" idx="12"/>
          </p:nvPr>
        </p:nvSpPr>
        <p:spPr/>
        <p:txBody>
          <a:bodyPr/>
          <a:lstStyle/>
          <a:p>
            <a:fld id="{C7E6A859-24F0-4930-BA99-5114AF920D33}" type="slidenum">
              <a:rPr lang="en-US" smtClean="0"/>
              <a:t>‹#›</a:t>
            </a:fld>
            <a:endParaRPr lang="en-US"/>
          </a:p>
        </p:txBody>
      </p:sp>
    </p:spTree>
    <p:extLst>
      <p:ext uri="{BB962C8B-B14F-4D97-AF65-F5344CB8AC3E}">
        <p14:creationId xmlns:p14="http://schemas.microsoft.com/office/powerpoint/2010/main" val="886688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7985-089F-3323-41EC-ABAF41405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CBBFA0-93B3-A93D-DE52-3E39493A6C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B53D22-4863-FBB2-A40E-54EF94152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DD5523-BFED-1B1A-C330-899BDB1082C2}"/>
              </a:ext>
            </a:extLst>
          </p:cNvPr>
          <p:cNvSpPr>
            <a:spLocks noGrp="1"/>
          </p:cNvSpPr>
          <p:nvPr>
            <p:ph type="dt" sz="half" idx="10"/>
          </p:nvPr>
        </p:nvSpPr>
        <p:spPr/>
        <p:txBody>
          <a:bodyPr/>
          <a:lstStyle/>
          <a:p>
            <a:fld id="{4D55527F-5D18-4275-9F08-84871AEB7222}" type="datetime1">
              <a:rPr lang="en-US" smtClean="0"/>
              <a:t>9/2/2025</a:t>
            </a:fld>
            <a:endParaRPr lang="en-US"/>
          </a:p>
        </p:txBody>
      </p:sp>
      <p:sp>
        <p:nvSpPr>
          <p:cNvPr id="6" name="Footer Placeholder 5">
            <a:extLst>
              <a:ext uri="{FF2B5EF4-FFF2-40B4-BE49-F238E27FC236}">
                <a16:creationId xmlns:a16="http://schemas.microsoft.com/office/drawing/2014/main" id="{FE4CE78B-5258-3AD8-68D0-174EE36BDE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E2294-5D29-5E64-AAB6-CE9C51773099}"/>
              </a:ext>
            </a:extLst>
          </p:cNvPr>
          <p:cNvSpPr>
            <a:spLocks noGrp="1"/>
          </p:cNvSpPr>
          <p:nvPr>
            <p:ph type="sldNum" sz="quarter" idx="12"/>
          </p:nvPr>
        </p:nvSpPr>
        <p:spPr/>
        <p:txBody>
          <a:bodyPr/>
          <a:lstStyle/>
          <a:p>
            <a:fld id="{C7E6A859-24F0-4930-BA99-5114AF920D33}" type="slidenum">
              <a:rPr lang="en-US" smtClean="0"/>
              <a:t>‹#›</a:t>
            </a:fld>
            <a:endParaRPr lang="en-US"/>
          </a:p>
        </p:txBody>
      </p:sp>
    </p:spTree>
    <p:extLst>
      <p:ext uri="{BB962C8B-B14F-4D97-AF65-F5344CB8AC3E}">
        <p14:creationId xmlns:p14="http://schemas.microsoft.com/office/powerpoint/2010/main" val="378349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AE65-AD79-E112-23E5-80F3962A2B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F23112-64D9-CCFB-8349-93E017751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D7C1B2-B117-1141-50AE-2DDB8CC03F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03CF8F-0EF5-1C5B-9A4C-84905BB0F227}"/>
              </a:ext>
            </a:extLst>
          </p:cNvPr>
          <p:cNvSpPr>
            <a:spLocks noGrp="1"/>
          </p:cNvSpPr>
          <p:nvPr>
            <p:ph type="dt" sz="half" idx="10"/>
          </p:nvPr>
        </p:nvSpPr>
        <p:spPr/>
        <p:txBody>
          <a:bodyPr/>
          <a:lstStyle/>
          <a:p>
            <a:fld id="{00B5462A-4C03-4997-B365-96F9334C8B33}" type="datetime1">
              <a:rPr lang="en-US" smtClean="0"/>
              <a:t>9/2/2025</a:t>
            </a:fld>
            <a:endParaRPr lang="en-US"/>
          </a:p>
        </p:txBody>
      </p:sp>
      <p:sp>
        <p:nvSpPr>
          <p:cNvPr id="6" name="Footer Placeholder 5">
            <a:extLst>
              <a:ext uri="{FF2B5EF4-FFF2-40B4-BE49-F238E27FC236}">
                <a16:creationId xmlns:a16="http://schemas.microsoft.com/office/drawing/2014/main" id="{B0FDF381-802E-2818-91A5-EC6A35C477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84F4A3-1398-D912-B618-B056D10758D3}"/>
              </a:ext>
            </a:extLst>
          </p:cNvPr>
          <p:cNvSpPr>
            <a:spLocks noGrp="1"/>
          </p:cNvSpPr>
          <p:nvPr>
            <p:ph type="sldNum" sz="quarter" idx="12"/>
          </p:nvPr>
        </p:nvSpPr>
        <p:spPr/>
        <p:txBody>
          <a:bodyPr/>
          <a:lstStyle/>
          <a:p>
            <a:fld id="{C7E6A859-24F0-4930-BA99-5114AF920D33}" type="slidenum">
              <a:rPr lang="en-US" smtClean="0"/>
              <a:t>‹#›</a:t>
            </a:fld>
            <a:endParaRPr lang="en-US"/>
          </a:p>
        </p:txBody>
      </p:sp>
    </p:spTree>
    <p:extLst>
      <p:ext uri="{BB962C8B-B14F-4D97-AF65-F5344CB8AC3E}">
        <p14:creationId xmlns:p14="http://schemas.microsoft.com/office/powerpoint/2010/main" val="2496258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D5EABB-EBB0-6759-3229-F49E2FC0C4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DF1C9D-2455-4ECA-9FF8-B7D7110D1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BF6BF-75D8-45C5-01CC-15FC713E3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6D4301-C30C-41F8-9FE6-5608A9CDC30E}" type="datetime1">
              <a:rPr lang="en-US" smtClean="0"/>
              <a:t>9/2/2025</a:t>
            </a:fld>
            <a:endParaRPr lang="en-US"/>
          </a:p>
        </p:txBody>
      </p:sp>
      <p:sp>
        <p:nvSpPr>
          <p:cNvPr id="5" name="Footer Placeholder 4">
            <a:extLst>
              <a:ext uri="{FF2B5EF4-FFF2-40B4-BE49-F238E27FC236}">
                <a16:creationId xmlns:a16="http://schemas.microsoft.com/office/drawing/2014/main" id="{449F1421-B6FA-EC6F-C8B2-9E4D0724C7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022C8E6-8FBB-48CD-0C6E-2856E328B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7E6A859-24F0-4930-BA99-5114AF920D33}" type="slidenum">
              <a:rPr lang="en-US" smtClean="0"/>
              <a:t>‹#›</a:t>
            </a:fld>
            <a:endParaRPr lang="en-US"/>
          </a:p>
        </p:txBody>
      </p:sp>
    </p:spTree>
    <p:extLst>
      <p:ext uri="{BB962C8B-B14F-4D97-AF65-F5344CB8AC3E}">
        <p14:creationId xmlns:p14="http://schemas.microsoft.com/office/powerpoint/2010/main" val="1734763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naceweb.org/docs/default-source/default-document-library/2025/publication/research-report/2025-nace-job-outlook-jan-2025.pdf?Status=Master&amp;sfvrsn=57d47fb0_3"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delta.com/us/en/legal/ai-terms-of-use" TargetMode="External"/><Relationship Id="rId2" Type="http://schemas.openxmlformats.org/officeDocument/2006/relationships/hyperlink" Target="https://www.delta.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6578-5DF0-15F9-0512-215A20B8E7FB}"/>
              </a:ext>
            </a:extLst>
          </p:cNvPr>
          <p:cNvSpPr>
            <a:spLocks noGrp="1"/>
          </p:cNvSpPr>
          <p:nvPr>
            <p:ph type="ctrTitle"/>
          </p:nvPr>
        </p:nvSpPr>
        <p:spPr>
          <a:xfrm>
            <a:off x="1337481" y="655509"/>
            <a:ext cx="9962865" cy="3791802"/>
          </a:xfrm>
        </p:spPr>
        <p:txBody>
          <a:bodyPr>
            <a:noAutofit/>
          </a:bodyPr>
          <a:lstStyle/>
          <a:p>
            <a:r>
              <a:rPr lang="en-US" dirty="0"/>
              <a:t>Interactions between the Importance of Writing, Writers’ Ability Levels, Teaching Writing, and the use of Generative AI</a:t>
            </a:r>
          </a:p>
        </p:txBody>
      </p:sp>
      <p:sp>
        <p:nvSpPr>
          <p:cNvPr id="3" name="Subtitle 2">
            <a:extLst>
              <a:ext uri="{FF2B5EF4-FFF2-40B4-BE49-F238E27FC236}">
                <a16:creationId xmlns:a16="http://schemas.microsoft.com/office/drawing/2014/main" id="{B7BAE555-3C9B-840D-C077-4866057A6CEA}"/>
              </a:ext>
            </a:extLst>
          </p:cNvPr>
          <p:cNvSpPr>
            <a:spLocks noGrp="1"/>
          </p:cNvSpPr>
          <p:nvPr>
            <p:ph type="subTitle" idx="1"/>
          </p:nvPr>
        </p:nvSpPr>
        <p:spPr>
          <a:xfrm>
            <a:off x="1524000" y="4922729"/>
            <a:ext cx="9144000" cy="1528175"/>
          </a:xfrm>
        </p:spPr>
        <p:txBody>
          <a:bodyPr/>
          <a:lstStyle/>
          <a:p>
            <a:r>
              <a:rPr lang="en-US" dirty="0"/>
              <a:t>NATO BILC Testing Workshop</a:t>
            </a:r>
          </a:p>
          <a:p>
            <a:r>
              <a:rPr lang="en-US" dirty="0"/>
              <a:t>Ray Clifford</a:t>
            </a:r>
          </a:p>
          <a:p>
            <a:r>
              <a:rPr lang="en-US" dirty="0"/>
              <a:t>2 September 2025</a:t>
            </a:r>
          </a:p>
        </p:txBody>
      </p:sp>
      <p:sp>
        <p:nvSpPr>
          <p:cNvPr id="5" name="Slide Number Placeholder 4">
            <a:extLst>
              <a:ext uri="{FF2B5EF4-FFF2-40B4-BE49-F238E27FC236}">
                <a16:creationId xmlns:a16="http://schemas.microsoft.com/office/drawing/2014/main" id="{EF7A1128-7491-DF46-C266-72A1B0C4FEAC}"/>
              </a:ext>
            </a:extLst>
          </p:cNvPr>
          <p:cNvSpPr>
            <a:spLocks noGrp="1"/>
          </p:cNvSpPr>
          <p:nvPr>
            <p:ph type="sldNum" sz="quarter" idx="12"/>
          </p:nvPr>
        </p:nvSpPr>
        <p:spPr/>
        <p:txBody>
          <a:bodyPr/>
          <a:lstStyle/>
          <a:p>
            <a:fld id="{C7E6A859-24F0-4930-BA99-5114AF920D33}" type="slidenum">
              <a:rPr lang="en-US" smtClean="0"/>
              <a:t>1</a:t>
            </a:fld>
            <a:endParaRPr lang="en-US"/>
          </a:p>
        </p:txBody>
      </p:sp>
    </p:spTree>
    <p:extLst>
      <p:ext uri="{BB962C8B-B14F-4D97-AF65-F5344CB8AC3E}">
        <p14:creationId xmlns:p14="http://schemas.microsoft.com/office/powerpoint/2010/main" val="3519315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E829A-5584-3A87-635C-C459DB2B6D76}"/>
              </a:ext>
            </a:extLst>
          </p:cNvPr>
          <p:cNvSpPr>
            <a:spLocks noGrp="1"/>
          </p:cNvSpPr>
          <p:nvPr>
            <p:ph type="title"/>
          </p:nvPr>
        </p:nvSpPr>
        <p:spPr>
          <a:xfrm>
            <a:off x="838200" y="365125"/>
            <a:ext cx="10515600" cy="1133169"/>
          </a:xfrm>
        </p:spPr>
        <p:txBody>
          <a:bodyPr>
            <a:noAutofit/>
          </a:bodyPr>
          <a:lstStyle/>
          <a:p>
            <a:r>
              <a:rPr lang="en-US" dirty="0"/>
              <a:t>How do we measure something as multi-faceted as writing proficiency?</a:t>
            </a:r>
          </a:p>
        </p:txBody>
      </p:sp>
      <p:sp>
        <p:nvSpPr>
          <p:cNvPr id="3" name="Content Placeholder 2">
            <a:extLst>
              <a:ext uri="{FF2B5EF4-FFF2-40B4-BE49-F238E27FC236}">
                <a16:creationId xmlns:a16="http://schemas.microsoft.com/office/drawing/2014/main" id="{C088F8CF-4BB9-B8FB-1F3D-BB67F38B1360}"/>
              </a:ext>
            </a:extLst>
          </p:cNvPr>
          <p:cNvSpPr>
            <a:spLocks noGrp="1"/>
          </p:cNvSpPr>
          <p:nvPr>
            <p:ph idx="1"/>
          </p:nvPr>
        </p:nvSpPr>
        <p:spPr>
          <a:xfrm>
            <a:off x="838200" y="1916935"/>
            <a:ext cx="10515600" cy="4575940"/>
          </a:xfrm>
        </p:spPr>
        <p:txBody>
          <a:bodyPr>
            <a:noAutofit/>
          </a:bodyPr>
          <a:lstStyle/>
          <a:p>
            <a:r>
              <a:rPr lang="en-US" dirty="0"/>
              <a:t>STANAG 6001 describes the multidimensional phenomenon of writing by describing the 3 communication components of Tasks, Contexts, and Accuracy at each level of proficiency from 0 to 5.</a:t>
            </a:r>
          </a:p>
          <a:p>
            <a:r>
              <a:rPr lang="en-US" dirty="0"/>
              <a:t>These 6 proficiency levels combined with their 3 major components could represent a daunting array of 6</a:t>
            </a:r>
            <a:r>
              <a:rPr lang="en-US" baseline="40000" dirty="0"/>
              <a:t>3</a:t>
            </a:r>
            <a:r>
              <a:rPr lang="en-US" dirty="0"/>
              <a:t> or 216 potential combinations or profiles of abilities.</a:t>
            </a:r>
          </a:p>
          <a:p>
            <a:r>
              <a:rPr lang="en-US" dirty="0"/>
              <a:t>However, assessments are possible because the most frequently occurring combinations of Tasks, Conditions, and Accuracy expectations are arrayed in ascending clusters or “slices” of unidimensional, isomorphic ability levels.</a:t>
            </a:r>
          </a:p>
        </p:txBody>
      </p:sp>
      <p:sp>
        <p:nvSpPr>
          <p:cNvPr id="5" name="Slide Number Placeholder 4">
            <a:extLst>
              <a:ext uri="{FF2B5EF4-FFF2-40B4-BE49-F238E27FC236}">
                <a16:creationId xmlns:a16="http://schemas.microsoft.com/office/drawing/2014/main" id="{E42F8F4B-0298-E5A1-BDB9-61884886CFDC}"/>
              </a:ext>
            </a:extLst>
          </p:cNvPr>
          <p:cNvSpPr>
            <a:spLocks noGrp="1"/>
          </p:cNvSpPr>
          <p:nvPr>
            <p:ph type="sldNum" sz="quarter" idx="12"/>
          </p:nvPr>
        </p:nvSpPr>
        <p:spPr/>
        <p:txBody>
          <a:bodyPr/>
          <a:lstStyle/>
          <a:p>
            <a:fld id="{C7E6A859-24F0-4930-BA99-5114AF920D33}" type="slidenum">
              <a:rPr lang="en-US" smtClean="0"/>
              <a:t>10</a:t>
            </a:fld>
            <a:endParaRPr lang="en-US"/>
          </a:p>
        </p:txBody>
      </p:sp>
    </p:spTree>
    <p:extLst>
      <p:ext uri="{BB962C8B-B14F-4D97-AF65-F5344CB8AC3E}">
        <p14:creationId xmlns:p14="http://schemas.microsoft.com/office/powerpoint/2010/main" val="3689055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C1DA-C61B-8D12-AB0B-BD7DDA5AD072}"/>
              </a:ext>
            </a:extLst>
          </p:cNvPr>
          <p:cNvSpPr>
            <a:spLocks noGrp="1"/>
          </p:cNvSpPr>
          <p:nvPr>
            <p:ph type="title"/>
          </p:nvPr>
        </p:nvSpPr>
        <p:spPr>
          <a:xfrm>
            <a:off x="838200" y="365125"/>
            <a:ext cx="10515600" cy="747579"/>
          </a:xfrm>
        </p:spPr>
        <p:txBody>
          <a:bodyPr>
            <a:noAutofit/>
          </a:bodyPr>
          <a:lstStyle/>
          <a:p>
            <a:pPr algn="ctr"/>
            <a:r>
              <a:rPr lang="en-US" dirty="0"/>
              <a:t>My Summary of the Writing Proficiency Levels</a:t>
            </a:r>
          </a:p>
        </p:txBody>
      </p:sp>
      <p:graphicFrame>
        <p:nvGraphicFramePr>
          <p:cNvPr id="4" name="Content Placeholder 3">
            <a:extLst>
              <a:ext uri="{FF2B5EF4-FFF2-40B4-BE49-F238E27FC236}">
                <a16:creationId xmlns:a16="http://schemas.microsoft.com/office/drawing/2014/main" id="{F7544AA3-15A2-C2D2-1C98-4B6214E379A1}"/>
              </a:ext>
            </a:extLst>
          </p:cNvPr>
          <p:cNvGraphicFramePr>
            <a:graphicFrameLocks noGrp="1"/>
          </p:cNvGraphicFramePr>
          <p:nvPr>
            <p:ph idx="1"/>
            <p:extLst>
              <p:ext uri="{D42A27DB-BD31-4B8C-83A1-F6EECF244321}">
                <p14:modId xmlns:p14="http://schemas.microsoft.com/office/powerpoint/2010/main" val="4128305244"/>
              </p:ext>
            </p:extLst>
          </p:nvPr>
        </p:nvGraphicFramePr>
        <p:xfrm>
          <a:off x="714719" y="1233889"/>
          <a:ext cx="10762561" cy="4980076"/>
        </p:xfrm>
        <a:graphic>
          <a:graphicData uri="http://schemas.openxmlformats.org/drawingml/2006/table">
            <a:tbl>
              <a:tblPr/>
              <a:tblGrid>
                <a:gridCol w="549925">
                  <a:extLst>
                    <a:ext uri="{9D8B030D-6E8A-4147-A177-3AD203B41FA5}">
                      <a16:colId xmlns:a16="http://schemas.microsoft.com/office/drawing/2014/main" val="1740209023"/>
                    </a:ext>
                  </a:extLst>
                </a:gridCol>
                <a:gridCol w="2071171">
                  <a:extLst>
                    <a:ext uri="{9D8B030D-6E8A-4147-A177-3AD203B41FA5}">
                      <a16:colId xmlns:a16="http://schemas.microsoft.com/office/drawing/2014/main" val="245899555"/>
                    </a:ext>
                  </a:extLst>
                </a:gridCol>
                <a:gridCol w="3139808">
                  <a:extLst>
                    <a:ext uri="{9D8B030D-6E8A-4147-A177-3AD203B41FA5}">
                      <a16:colId xmlns:a16="http://schemas.microsoft.com/office/drawing/2014/main" val="4037021181"/>
                    </a:ext>
                  </a:extLst>
                </a:gridCol>
                <a:gridCol w="5001657">
                  <a:extLst>
                    <a:ext uri="{9D8B030D-6E8A-4147-A177-3AD203B41FA5}">
                      <a16:colId xmlns:a16="http://schemas.microsoft.com/office/drawing/2014/main" val="3666259707"/>
                    </a:ext>
                  </a:extLst>
                </a:gridCol>
              </a:tblGrid>
              <a:tr h="688372">
                <a:tc>
                  <a:txBody>
                    <a:bodyPr/>
                    <a:lstStyle/>
                    <a:p>
                      <a:pPr algn="ctr" fontAlgn="ctr">
                        <a:buNone/>
                      </a:pPr>
                      <a:r>
                        <a:rPr lang="en-US" sz="1800" b="1" i="0" u="none" strike="noStrike" baseline="0" dirty="0">
                          <a:solidFill>
                            <a:srgbClr val="000000"/>
                          </a:solidFill>
                          <a:effectLst/>
                          <a:latin typeface="Aptos Narrow" panose="020B0004020202020204" pitchFamily="34" charset="0"/>
                        </a:rPr>
                        <a:t>Level</a:t>
                      </a:r>
                    </a:p>
                  </a:txBody>
                  <a:tcPr marL="2262" marR="2262" marT="2262" marB="0" vert="vert27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buNone/>
                      </a:pPr>
                      <a:r>
                        <a:rPr lang="en-US" sz="1800" b="1" i="0" u="none" strike="noStrike" dirty="0">
                          <a:solidFill>
                            <a:srgbClr val="000000"/>
                          </a:solidFill>
                          <a:effectLst/>
                          <a:latin typeface="Aptos Narrow" panose="020B0004020202020204" pitchFamily="34" charset="0"/>
                        </a:rPr>
                        <a:t>Writing Tasks</a:t>
                      </a:r>
                    </a:p>
                  </a:txBody>
                  <a:tcPr marL="2262" marR="2262" marT="22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buNone/>
                      </a:pPr>
                      <a:r>
                        <a:rPr lang="en-US" sz="1800" b="1" i="0" u="none" strike="noStrike" dirty="0">
                          <a:solidFill>
                            <a:srgbClr val="000000"/>
                          </a:solidFill>
                          <a:effectLst/>
                          <a:latin typeface="Aptos Narrow" panose="020B0004020202020204" pitchFamily="34" charset="0"/>
                        </a:rPr>
                        <a:t>Context and Topics</a:t>
                      </a:r>
                    </a:p>
                  </a:txBody>
                  <a:tcPr marL="2262" marR="2262" marT="22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buNone/>
                      </a:pPr>
                      <a:r>
                        <a:rPr lang="en-US" sz="1800" b="1" i="0" u="none" strike="noStrike" dirty="0">
                          <a:solidFill>
                            <a:srgbClr val="000000"/>
                          </a:solidFill>
                          <a:effectLst/>
                          <a:latin typeface="Aptos Narrow" panose="020B0004020202020204" pitchFamily="34" charset="0"/>
                        </a:rPr>
                        <a:t>Expected</a:t>
                      </a:r>
                      <a:br>
                        <a:rPr lang="en-US" sz="1800" b="1" i="0" u="none" strike="noStrike" dirty="0">
                          <a:solidFill>
                            <a:srgbClr val="000000"/>
                          </a:solidFill>
                          <a:effectLst/>
                          <a:latin typeface="Aptos Narrow" panose="020B0004020202020204" pitchFamily="34" charset="0"/>
                        </a:rPr>
                      </a:br>
                      <a:r>
                        <a:rPr lang="en-US" sz="1800" b="1" i="0" u="none" strike="noStrike" dirty="0">
                          <a:solidFill>
                            <a:srgbClr val="000000"/>
                          </a:solidFill>
                          <a:effectLst/>
                          <a:latin typeface="Aptos Narrow" panose="020B0004020202020204" pitchFamily="34" charset="0"/>
                        </a:rPr>
                        <a:t>Accuracy</a:t>
                      </a:r>
                    </a:p>
                  </a:txBody>
                  <a:tcPr marL="2262" marR="2262" marT="226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1231293"/>
                  </a:ext>
                </a:extLst>
              </a:tr>
              <a:tr h="1582671">
                <a:tc>
                  <a:txBody>
                    <a:bodyPr/>
                    <a:lstStyle/>
                    <a:p>
                      <a:pPr algn="ctr" fontAlgn="ctr">
                        <a:buNone/>
                      </a:pPr>
                      <a:r>
                        <a:rPr lang="en-US" sz="2400" b="1" i="0" u="none" strike="noStrike" dirty="0">
                          <a:solidFill>
                            <a:srgbClr val="000000"/>
                          </a:solidFill>
                          <a:effectLst/>
                          <a:highlight>
                            <a:srgbClr val="00FF00"/>
                          </a:highlight>
                          <a:latin typeface="Aptos Narrow" panose="020B0004020202020204" pitchFamily="34" charset="0"/>
                        </a:rPr>
                        <a:t>3</a:t>
                      </a:r>
                    </a:p>
                  </a:txBody>
                  <a:tcPr marL="2262" marR="2262" marT="226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buNone/>
                      </a:pPr>
                      <a:r>
                        <a:rPr lang="en-US" sz="1800" b="0" i="0" u="none" strike="noStrike" dirty="0">
                          <a:solidFill>
                            <a:srgbClr val="000000"/>
                          </a:solidFill>
                          <a:effectLst/>
                          <a:highlight>
                            <a:srgbClr val="00FF00"/>
                          </a:highlight>
                          <a:latin typeface="Aptos Narrow" panose="020B0004020202020204" pitchFamily="34" charset="0"/>
                        </a:rPr>
                        <a:t>Persuade, support opinions, explain abstract concepts, and hypothesize.</a:t>
                      </a:r>
                    </a:p>
                  </a:txBody>
                  <a:tcPr marL="2262" marR="2262" marT="22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buNone/>
                      </a:pPr>
                      <a:r>
                        <a:rPr lang="en-US" sz="1800" b="0" i="0" u="none" strike="noStrike" dirty="0">
                          <a:solidFill>
                            <a:srgbClr val="000000"/>
                          </a:solidFill>
                          <a:effectLst/>
                          <a:highlight>
                            <a:srgbClr val="00FF00"/>
                          </a:highlight>
                          <a:latin typeface="Aptos Narrow" panose="020B0004020202020204" pitchFamily="34" charset="0"/>
                        </a:rPr>
                        <a:t>Important communications requiring nuanced explanations that clarify policies, motivate readers, or explain abstract topics or complex relationships.</a:t>
                      </a:r>
                    </a:p>
                  </a:txBody>
                  <a:tcPr marL="2262" marR="2262" marT="22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buNone/>
                      </a:pPr>
                      <a:r>
                        <a:rPr lang="en-US" sz="1800" b="0" i="0" u="none" strike="noStrike" dirty="0">
                          <a:solidFill>
                            <a:srgbClr val="000000"/>
                          </a:solidFill>
                          <a:effectLst/>
                          <a:highlight>
                            <a:srgbClr val="00FF00"/>
                          </a:highlight>
                          <a:latin typeface="Aptos Narrow" panose="020B0004020202020204" pitchFamily="34" charset="0"/>
                        </a:rPr>
                        <a:t>The written product is characterized by multiple well-organized paragraphs; is cohesive, syntactically and semantically accurate, shows </a:t>
                      </a:r>
                      <a:r>
                        <a:rPr lang="en-US" sz="1800" b="0" i="0" u="none" strike="noStrike" dirty="0" err="1">
                          <a:solidFill>
                            <a:srgbClr val="000000"/>
                          </a:solidFill>
                          <a:effectLst/>
                          <a:highlight>
                            <a:srgbClr val="00FF00"/>
                          </a:highlight>
                          <a:latin typeface="Aptos Narrow" panose="020B0004020202020204" pitchFamily="34" charset="0"/>
                        </a:rPr>
                        <a:t>awarness</a:t>
                      </a:r>
                      <a:r>
                        <a:rPr lang="en-US" sz="1800" b="0" i="0" u="none" strike="noStrike" dirty="0">
                          <a:solidFill>
                            <a:srgbClr val="000000"/>
                          </a:solidFill>
                          <a:effectLst/>
                          <a:highlight>
                            <a:srgbClr val="00FF00"/>
                          </a:highlight>
                          <a:latin typeface="Aptos Narrow" panose="020B0004020202020204" pitchFamily="34" charset="0"/>
                        </a:rPr>
                        <a:t> of the audience’s culture, level of interest, prior knowledge, and cultural background. </a:t>
                      </a:r>
                    </a:p>
                  </a:txBody>
                  <a:tcPr marL="2262" marR="2262" marT="226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0340921"/>
                  </a:ext>
                </a:extLst>
              </a:tr>
              <a:tr h="1540183">
                <a:tc>
                  <a:txBody>
                    <a:bodyPr/>
                    <a:lstStyle/>
                    <a:p>
                      <a:pPr algn="ctr" fontAlgn="ctr">
                        <a:buNone/>
                      </a:pPr>
                      <a:r>
                        <a:rPr lang="en-US" sz="2400" b="1" i="0" u="none" strike="noStrike" dirty="0">
                          <a:solidFill>
                            <a:srgbClr val="000000"/>
                          </a:solidFill>
                          <a:effectLst/>
                          <a:highlight>
                            <a:srgbClr val="00FFFF"/>
                          </a:highlight>
                          <a:latin typeface="Aptos Narrow" panose="020B0004020202020204" pitchFamily="34" charset="0"/>
                        </a:rPr>
                        <a:t>2</a:t>
                      </a:r>
                    </a:p>
                  </a:txBody>
                  <a:tcPr marL="2262" marR="2262" marT="226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buNone/>
                      </a:pPr>
                      <a:r>
                        <a:rPr lang="en-US" sz="1800" b="0" i="0" u="none" strike="noStrike" dirty="0">
                          <a:solidFill>
                            <a:srgbClr val="000000"/>
                          </a:solidFill>
                          <a:effectLst/>
                          <a:highlight>
                            <a:srgbClr val="00FFFF"/>
                          </a:highlight>
                          <a:latin typeface="Aptos Narrow" panose="020B0004020202020204" pitchFamily="34" charset="0"/>
                        </a:rPr>
                        <a:t>Inform by providing extended narrations, detailed descriptions, and straight-forward instructions.</a:t>
                      </a:r>
                    </a:p>
                  </a:txBody>
                  <a:tcPr marL="2262" marR="2262" marT="22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buNone/>
                      </a:pPr>
                      <a:r>
                        <a:rPr lang="en-US" sz="1800" b="0" i="0" u="none" strike="noStrike" dirty="0">
                          <a:solidFill>
                            <a:srgbClr val="000000"/>
                          </a:solidFill>
                          <a:effectLst/>
                          <a:highlight>
                            <a:srgbClr val="00FFFF"/>
                          </a:highlight>
                          <a:latin typeface="Aptos Narrow" panose="020B0004020202020204" pitchFamily="34" charset="0"/>
                        </a:rPr>
                        <a:t>Communications about real-world events or relationships, and temporal or causative relationships.</a:t>
                      </a:r>
                    </a:p>
                  </a:txBody>
                  <a:tcPr marL="2262" marR="2262" marT="22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buNone/>
                      </a:pPr>
                      <a:r>
                        <a:rPr lang="en-US" sz="1800" b="0" i="0" u="none" strike="noStrike" dirty="0">
                          <a:solidFill>
                            <a:srgbClr val="000000"/>
                          </a:solidFill>
                          <a:effectLst/>
                          <a:highlight>
                            <a:srgbClr val="00FFFF"/>
                          </a:highlight>
                          <a:latin typeface="Aptos Narrow" panose="020B0004020202020204" pitchFamily="34" charset="0"/>
                        </a:rPr>
                        <a:t>The written product is characterized by paragraph-level cohesion, generally distinguishes between time frames, and is intelligible to a monolingual target language audience.</a:t>
                      </a:r>
                    </a:p>
                  </a:txBody>
                  <a:tcPr marL="2262" marR="2262" marT="226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8832512"/>
                  </a:ext>
                </a:extLst>
              </a:tr>
              <a:tr h="1168850">
                <a:tc>
                  <a:txBody>
                    <a:bodyPr/>
                    <a:lstStyle/>
                    <a:p>
                      <a:pPr algn="ctr" fontAlgn="ctr">
                        <a:buNone/>
                      </a:pPr>
                      <a:r>
                        <a:rPr lang="en-US" sz="2400" b="1" i="0" u="none" strike="noStrike" dirty="0">
                          <a:solidFill>
                            <a:srgbClr val="000000"/>
                          </a:solidFill>
                          <a:effectLst/>
                          <a:highlight>
                            <a:srgbClr val="FFFF00"/>
                          </a:highlight>
                          <a:latin typeface="Aptos Narrow" panose="020B0004020202020204" pitchFamily="34" charset="0"/>
                        </a:rPr>
                        <a:t>1</a:t>
                      </a:r>
                    </a:p>
                  </a:txBody>
                  <a:tcPr marL="2262" marR="2262" marT="226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buNone/>
                      </a:pPr>
                      <a:r>
                        <a:rPr lang="en-US" sz="1800" b="0" i="0" u="none" strike="noStrike" dirty="0">
                          <a:solidFill>
                            <a:srgbClr val="000000"/>
                          </a:solidFill>
                          <a:effectLst/>
                          <a:highlight>
                            <a:srgbClr val="FFFF00"/>
                          </a:highlight>
                          <a:latin typeface="Aptos Narrow" panose="020B0004020202020204" pitchFamily="34" charset="0"/>
                        </a:rPr>
                        <a:t>Communicate one's personal desires and simple survival needs.</a:t>
                      </a:r>
                    </a:p>
                  </a:txBody>
                  <a:tcPr marL="2262" marR="2262" marT="22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buNone/>
                      </a:pPr>
                      <a:r>
                        <a:rPr lang="en-US" sz="1800" b="0" i="0" u="none" strike="noStrike" dirty="0">
                          <a:solidFill>
                            <a:srgbClr val="000000"/>
                          </a:solidFill>
                          <a:effectLst/>
                          <a:highlight>
                            <a:srgbClr val="FFFF00"/>
                          </a:highlight>
                          <a:latin typeface="Aptos Narrow" panose="020B0004020202020204" pitchFamily="34" charset="0"/>
                        </a:rPr>
                        <a:t>Everyday survival interactions such as writing short notes about your plans, your location, and your schedule,.  </a:t>
                      </a:r>
                    </a:p>
                  </a:txBody>
                  <a:tcPr marL="2262" marR="2262" marT="22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buNone/>
                      </a:pPr>
                      <a:r>
                        <a:rPr lang="en-US" sz="1800" b="0" i="0" u="none" strike="noStrike" dirty="0">
                          <a:solidFill>
                            <a:srgbClr val="000000"/>
                          </a:solidFill>
                          <a:effectLst/>
                          <a:highlight>
                            <a:srgbClr val="FFFF00"/>
                          </a:highlight>
                          <a:latin typeface="Aptos Narrow" panose="020B0004020202020204" pitchFamily="34" charset="0"/>
                        </a:rPr>
                        <a:t>The written product is characterized by loosely connected phrases and sentences that may be difficult to comprehend,</a:t>
                      </a:r>
                    </a:p>
                  </a:txBody>
                  <a:tcPr marL="2262" marR="2262" marT="226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5671840"/>
                  </a:ext>
                </a:extLst>
              </a:tr>
            </a:tbl>
          </a:graphicData>
        </a:graphic>
      </p:graphicFrame>
      <p:sp>
        <p:nvSpPr>
          <p:cNvPr id="5" name="Slide Number Placeholder 4">
            <a:extLst>
              <a:ext uri="{FF2B5EF4-FFF2-40B4-BE49-F238E27FC236}">
                <a16:creationId xmlns:a16="http://schemas.microsoft.com/office/drawing/2014/main" id="{95930BD1-680B-64D7-AFA4-DEC8D3128879}"/>
              </a:ext>
            </a:extLst>
          </p:cNvPr>
          <p:cNvSpPr>
            <a:spLocks noGrp="1"/>
          </p:cNvSpPr>
          <p:nvPr>
            <p:ph type="sldNum" sz="quarter" idx="12"/>
          </p:nvPr>
        </p:nvSpPr>
        <p:spPr/>
        <p:txBody>
          <a:bodyPr/>
          <a:lstStyle/>
          <a:p>
            <a:fld id="{C7E6A859-24F0-4930-BA99-5114AF920D33}" type="slidenum">
              <a:rPr lang="en-US" smtClean="0"/>
              <a:t>11</a:t>
            </a:fld>
            <a:endParaRPr lang="en-US"/>
          </a:p>
        </p:txBody>
      </p:sp>
    </p:spTree>
    <p:extLst>
      <p:ext uri="{BB962C8B-B14F-4D97-AF65-F5344CB8AC3E}">
        <p14:creationId xmlns:p14="http://schemas.microsoft.com/office/powerpoint/2010/main" val="76418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4390-8A20-55B4-1FC6-99624AC7F3B4}"/>
              </a:ext>
            </a:extLst>
          </p:cNvPr>
          <p:cNvSpPr>
            <a:spLocks noGrp="1"/>
          </p:cNvSpPr>
          <p:nvPr>
            <p:ph type="title"/>
          </p:nvPr>
        </p:nvSpPr>
        <p:spPr>
          <a:xfrm>
            <a:off x="838200" y="365125"/>
            <a:ext cx="10515600" cy="2080620"/>
          </a:xfrm>
        </p:spPr>
        <p:txBody>
          <a:bodyPr>
            <a:noAutofit/>
          </a:bodyPr>
          <a:lstStyle/>
          <a:p>
            <a:r>
              <a:rPr lang="en-US" sz="4000" dirty="0"/>
              <a:t>We haven’t tested students’ L</a:t>
            </a:r>
            <a:r>
              <a:rPr lang="en-US" sz="4800" baseline="-20000" dirty="0"/>
              <a:t>1</a:t>
            </a:r>
            <a:r>
              <a:rPr lang="en-US" sz="4000" dirty="0"/>
              <a:t> proficiency by STANAG 6001 criteria, but we do see that students can write essays – but are not prepared to write for real-world purposes where they must consider:</a:t>
            </a:r>
          </a:p>
        </p:txBody>
      </p:sp>
      <p:sp>
        <p:nvSpPr>
          <p:cNvPr id="3" name="Content Placeholder 2">
            <a:extLst>
              <a:ext uri="{FF2B5EF4-FFF2-40B4-BE49-F238E27FC236}">
                <a16:creationId xmlns:a16="http://schemas.microsoft.com/office/drawing/2014/main" id="{2B8A3FEC-A8CB-6FB0-7013-777718411096}"/>
              </a:ext>
            </a:extLst>
          </p:cNvPr>
          <p:cNvSpPr>
            <a:spLocks noGrp="1"/>
          </p:cNvSpPr>
          <p:nvPr>
            <p:ph idx="1"/>
          </p:nvPr>
        </p:nvSpPr>
        <p:spPr>
          <a:xfrm>
            <a:off x="838200" y="2699133"/>
            <a:ext cx="10515600" cy="4022341"/>
          </a:xfrm>
        </p:spPr>
        <p:txBody>
          <a:bodyPr>
            <a:noAutofit/>
          </a:bodyPr>
          <a:lstStyle/>
          <a:p>
            <a:r>
              <a:rPr lang="en-US" dirty="0"/>
              <a:t>The purpose of the communication and its desired impact.</a:t>
            </a:r>
          </a:p>
          <a:p>
            <a:pPr lvl="1"/>
            <a:r>
              <a:rPr lang="en-US" dirty="0"/>
              <a:t>Purpose:  inform, convince, explain, reassure, counsel, define rules, defend policy, fix blame, motivate, open negotiations, etc. </a:t>
            </a:r>
          </a:p>
          <a:p>
            <a:pPr lvl="1"/>
            <a:r>
              <a:rPr lang="en-US" dirty="0"/>
              <a:t>Desired impact:  friendly, authoritative, threatening, matter-of-fact, etc.</a:t>
            </a:r>
          </a:p>
          <a:p>
            <a:r>
              <a:rPr lang="en-US" dirty="0"/>
              <a:t>Their relationship to the audience, including factors such as.</a:t>
            </a:r>
          </a:p>
          <a:p>
            <a:pPr lvl="1"/>
            <a:r>
              <a:rPr lang="en-US" dirty="0"/>
              <a:t>Cultural differences of age, rank, social status, education, etc.</a:t>
            </a:r>
          </a:p>
          <a:p>
            <a:pPr lvl="1"/>
            <a:r>
              <a:rPr lang="en-US" dirty="0"/>
              <a:t>Past interactions with the recipients.</a:t>
            </a:r>
          </a:p>
          <a:p>
            <a:pPr lvl="1"/>
            <a:r>
              <a:rPr lang="en-US" dirty="0"/>
              <a:t>The recipients’ knowledge of the subject matter.</a:t>
            </a:r>
          </a:p>
          <a:p>
            <a:pPr lvl="1"/>
            <a:r>
              <a:rPr lang="en-US" dirty="0"/>
              <a:t>The formality of the situation. </a:t>
            </a:r>
          </a:p>
          <a:p>
            <a:pPr lvl="1"/>
            <a:endParaRPr lang="en-US" dirty="0"/>
          </a:p>
        </p:txBody>
      </p:sp>
      <p:sp>
        <p:nvSpPr>
          <p:cNvPr id="5" name="Slide Number Placeholder 4">
            <a:extLst>
              <a:ext uri="{FF2B5EF4-FFF2-40B4-BE49-F238E27FC236}">
                <a16:creationId xmlns:a16="http://schemas.microsoft.com/office/drawing/2014/main" id="{8A812A7F-32EB-BE68-C784-D3110FBC4DD6}"/>
              </a:ext>
            </a:extLst>
          </p:cNvPr>
          <p:cNvSpPr>
            <a:spLocks noGrp="1"/>
          </p:cNvSpPr>
          <p:nvPr>
            <p:ph type="sldNum" sz="quarter" idx="12"/>
          </p:nvPr>
        </p:nvSpPr>
        <p:spPr/>
        <p:txBody>
          <a:bodyPr/>
          <a:lstStyle/>
          <a:p>
            <a:fld id="{C7E6A859-24F0-4930-BA99-5114AF920D33}" type="slidenum">
              <a:rPr lang="en-US" smtClean="0"/>
              <a:t>12</a:t>
            </a:fld>
            <a:endParaRPr lang="en-US"/>
          </a:p>
        </p:txBody>
      </p:sp>
    </p:spTree>
    <p:extLst>
      <p:ext uri="{BB962C8B-B14F-4D97-AF65-F5344CB8AC3E}">
        <p14:creationId xmlns:p14="http://schemas.microsoft.com/office/powerpoint/2010/main" val="252393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1B791-1874-29E4-8CB6-2A16535873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755685-1EF1-67B3-3CC8-EA8370EDA01F}"/>
              </a:ext>
            </a:extLst>
          </p:cNvPr>
          <p:cNvSpPr>
            <a:spLocks noGrp="1"/>
          </p:cNvSpPr>
          <p:nvPr>
            <p:ph type="title"/>
          </p:nvPr>
        </p:nvSpPr>
        <p:spPr>
          <a:xfrm>
            <a:off x="838200" y="803865"/>
            <a:ext cx="10407555" cy="2157697"/>
          </a:xfrm>
        </p:spPr>
        <p:txBody>
          <a:bodyPr>
            <a:noAutofit/>
          </a:bodyPr>
          <a:lstStyle/>
          <a:p>
            <a:r>
              <a:rPr lang="en-US" dirty="0">
                <a:solidFill>
                  <a:schemeClr val="bg1">
                    <a:lumMod val="75000"/>
                  </a:schemeClr>
                </a:solidFill>
              </a:rPr>
              <a:t>Today, we’ll begin by looking at each of these four variables separately, and then we’ll conclude with a few summary observations.</a:t>
            </a:r>
          </a:p>
        </p:txBody>
      </p:sp>
      <p:sp>
        <p:nvSpPr>
          <p:cNvPr id="3" name="Content Placeholder 2">
            <a:extLst>
              <a:ext uri="{FF2B5EF4-FFF2-40B4-BE49-F238E27FC236}">
                <a16:creationId xmlns:a16="http://schemas.microsoft.com/office/drawing/2014/main" id="{BBB0D5D0-0CA9-59FB-52E2-3ACDB1F90633}"/>
              </a:ext>
            </a:extLst>
          </p:cNvPr>
          <p:cNvSpPr>
            <a:spLocks noGrp="1"/>
          </p:cNvSpPr>
          <p:nvPr>
            <p:ph idx="1"/>
          </p:nvPr>
        </p:nvSpPr>
        <p:spPr>
          <a:xfrm>
            <a:off x="1850835" y="2961561"/>
            <a:ext cx="8857560" cy="3329069"/>
          </a:xfrm>
        </p:spPr>
        <p:txBody>
          <a:bodyPr>
            <a:noAutofit/>
          </a:bodyPr>
          <a:lstStyle/>
          <a:p>
            <a:pPr marL="514350" indent="-514350">
              <a:buFont typeface="+mj-lt"/>
              <a:buAutoNum type="arabicPeriod"/>
            </a:pPr>
            <a:r>
              <a:rPr lang="en-US" sz="3600" dirty="0">
                <a:solidFill>
                  <a:schemeClr val="bg1">
                    <a:lumMod val="75000"/>
                  </a:schemeClr>
                </a:solidFill>
              </a:rPr>
              <a:t>The importance of writing</a:t>
            </a:r>
          </a:p>
          <a:p>
            <a:pPr marL="514350" indent="-514350">
              <a:buFont typeface="+mj-lt"/>
              <a:buAutoNum type="arabicPeriod"/>
            </a:pPr>
            <a:r>
              <a:rPr lang="en-US" sz="3600" dirty="0">
                <a:solidFill>
                  <a:schemeClr val="bg1">
                    <a:lumMod val="75000"/>
                  </a:schemeClr>
                </a:solidFill>
              </a:rPr>
              <a:t>Writers’ ability levels</a:t>
            </a:r>
          </a:p>
          <a:p>
            <a:pPr marL="514350" indent="-514350">
              <a:buFont typeface="+mj-lt"/>
              <a:buAutoNum type="arabicPeriod"/>
            </a:pPr>
            <a:r>
              <a:rPr lang="en-US" sz="5400" b="1" dirty="0">
                <a:solidFill>
                  <a:srgbClr val="FF0000"/>
                </a:solidFill>
              </a:rPr>
              <a:t>Teaching writing</a:t>
            </a:r>
          </a:p>
          <a:p>
            <a:pPr marL="514350" indent="-514350">
              <a:buFont typeface="+mj-lt"/>
              <a:buAutoNum type="arabicPeriod"/>
            </a:pPr>
            <a:r>
              <a:rPr lang="en-US" sz="3600" dirty="0">
                <a:solidFill>
                  <a:schemeClr val="bg1">
                    <a:lumMod val="75000"/>
                  </a:schemeClr>
                </a:solidFill>
              </a:rPr>
              <a:t>Uses of Generative AI</a:t>
            </a:r>
          </a:p>
        </p:txBody>
      </p:sp>
      <p:sp>
        <p:nvSpPr>
          <p:cNvPr id="5" name="Slide Number Placeholder 4">
            <a:extLst>
              <a:ext uri="{FF2B5EF4-FFF2-40B4-BE49-F238E27FC236}">
                <a16:creationId xmlns:a16="http://schemas.microsoft.com/office/drawing/2014/main" id="{131263D6-A4AF-9C6A-5183-773861221D9B}"/>
              </a:ext>
            </a:extLst>
          </p:cNvPr>
          <p:cNvSpPr>
            <a:spLocks noGrp="1"/>
          </p:cNvSpPr>
          <p:nvPr>
            <p:ph type="sldNum" sz="quarter" idx="12"/>
          </p:nvPr>
        </p:nvSpPr>
        <p:spPr/>
        <p:txBody>
          <a:bodyPr/>
          <a:lstStyle/>
          <a:p>
            <a:fld id="{C7E6A859-24F0-4930-BA99-5114AF920D33}" type="slidenum">
              <a:rPr lang="en-US" smtClean="0"/>
              <a:t>13</a:t>
            </a:fld>
            <a:endParaRPr lang="en-US"/>
          </a:p>
        </p:txBody>
      </p:sp>
    </p:spTree>
    <p:extLst>
      <p:ext uri="{BB962C8B-B14F-4D97-AF65-F5344CB8AC3E}">
        <p14:creationId xmlns:p14="http://schemas.microsoft.com/office/powerpoint/2010/main" val="707884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1C72A-D203-7B76-3141-60DEFB2743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D386D5-0448-873B-5AEE-D79235B352FE}"/>
              </a:ext>
            </a:extLst>
          </p:cNvPr>
          <p:cNvSpPr>
            <a:spLocks noGrp="1"/>
          </p:cNvSpPr>
          <p:nvPr>
            <p:ph type="title"/>
          </p:nvPr>
        </p:nvSpPr>
        <p:spPr>
          <a:xfrm>
            <a:off x="824345" y="365125"/>
            <a:ext cx="10666248" cy="1325563"/>
          </a:xfrm>
        </p:spPr>
        <p:txBody>
          <a:bodyPr>
            <a:noAutofit/>
          </a:bodyPr>
          <a:lstStyle/>
          <a:p>
            <a:r>
              <a:rPr lang="en-US" sz="4000" dirty="0"/>
              <a:t>Learning to write is a classic example of the axiom: </a:t>
            </a:r>
            <a:r>
              <a:rPr lang="en-US" sz="4000" b="1" dirty="0"/>
              <a:t>The more there is to learn, the longer it will take.</a:t>
            </a:r>
          </a:p>
        </p:txBody>
      </p:sp>
      <p:sp>
        <p:nvSpPr>
          <p:cNvPr id="3" name="Content Placeholder 2">
            <a:extLst>
              <a:ext uri="{FF2B5EF4-FFF2-40B4-BE49-F238E27FC236}">
                <a16:creationId xmlns:a16="http://schemas.microsoft.com/office/drawing/2014/main" id="{92FEC840-9DCE-15CA-94E6-AA752020173B}"/>
              </a:ext>
            </a:extLst>
          </p:cNvPr>
          <p:cNvSpPr>
            <a:spLocks noGrp="1"/>
          </p:cNvSpPr>
          <p:nvPr>
            <p:ph idx="1"/>
          </p:nvPr>
        </p:nvSpPr>
        <p:spPr>
          <a:xfrm>
            <a:off x="838200" y="1814945"/>
            <a:ext cx="10515600" cy="4362018"/>
          </a:xfrm>
        </p:spPr>
        <p:txBody>
          <a:bodyPr>
            <a:normAutofit/>
          </a:bodyPr>
          <a:lstStyle/>
          <a:p>
            <a:r>
              <a:rPr lang="en-US" dirty="0"/>
              <a:t>Writing requires mastery of both the language and the symbolic conventions developed to represent that language.</a:t>
            </a:r>
          </a:p>
          <a:p>
            <a:r>
              <a:rPr lang="en-US" dirty="0"/>
              <a:t>Written language is often more formal than spoken language.</a:t>
            </a:r>
          </a:p>
          <a:p>
            <a:r>
              <a:rPr lang="en-US" dirty="0"/>
              <a:t>Important written communications discuss more topics, relationships, and ideas than are usually presented orally.</a:t>
            </a:r>
          </a:p>
          <a:p>
            <a:r>
              <a:rPr lang="en-US" dirty="0"/>
              <a:t>When the content is important enough to be written down, it is also likely a high-value or high-risk communication. </a:t>
            </a:r>
          </a:p>
          <a:p>
            <a:r>
              <a:rPr lang="en-US" dirty="0"/>
              <a:t>Writing is generated asynchronously without feedback or opportunities to negotiate meaning during the writing process.</a:t>
            </a:r>
          </a:p>
        </p:txBody>
      </p:sp>
      <p:sp>
        <p:nvSpPr>
          <p:cNvPr id="5" name="Slide Number Placeholder 4">
            <a:extLst>
              <a:ext uri="{FF2B5EF4-FFF2-40B4-BE49-F238E27FC236}">
                <a16:creationId xmlns:a16="http://schemas.microsoft.com/office/drawing/2014/main" id="{180D0B05-174F-4E46-A2A3-497D0F436982}"/>
              </a:ext>
            </a:extLst>
          </p:cNvPr>
          <p:cNvSpPr>
            <a:spLocks noGrp="1"/>
          </p:cNvSpPr>
          <p:nvPr>
            <p:ph type="sldNum" sz="quarter" idx="12"/>
          </p:nvPr>
        </p:nvSpPr>
        <p:spPr/>
        <p:txBody>
          <a:bodyPr/>
          <a:lstStyle/>
          <a:p>
            <a:fld id="{C7E6A859-24F0-4930-BA99-5114AF920D33}" type="slidenum">
              <a:rPr lang="en-US" smtClean="0"/>
              <a:t>14</a:t>
            </a:fld>
            <a:endParaRPr lang="en-US"/>
          </a:p>
        </p:txBody>
      </p:sp>
    </p:spTree>
    <p:extLst>
      <p:ext uri="{BB962C8B-B14F-4D97-AF65-F5344CB8AC3E}">
        <p14:creationId xmlns:p14="http://schemas.microsoft.com/office/powerpoint/2010/main" val="338318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D709-D286-489E-60B9-17D2C33FA024}"/>
              </a:ext>
            </a:extLst>
          </p:cNvPr>
          <p:cNvSpPr>
            <a:spLocks noGrp="1"/>
          </p:cNvSpPr>
          <p:nvPr>
            <p:ph type="title"/>
          </p:nvPr>
        </p:nvSpPr>
        <p:spPr/>
        <p:txBody>
          <a:bodyPr>
            <a:normAutofit/>
          </a:bodyPr>
          <a:lstStyle/>
          <a:p>
            <a:r>
              <a:rPr lang="en-US" dirty="0"/>
              <a:t>Teaching writing in both the first and second language is an extended, iterative process.</a:t>
            </a:r>
          </a:p>
        </p:txBody>
      </p:sp>
      <p:sp>
        <p:nvSpPr>
          <p:cNvPr id="3" name="Content Placeholder 2">
            <a:extLst>
              <a:ext uri="{FF2B5EF4-FFF2-40B4-BE49-F238E27FC236}">
                <a16:creationId xmlns:a16="http://schemas.microsoft.com/office/drawing/2014/main" id="{3183752E-2601-EC75-A0C6-2D4315E76C1E}"/>
              </a:ext>
            </a:extLst>
          </p:cNvPr>
          <p:cNvSpPr>
            <a:spLocks noGrp="1"/>
          </p:cNvSpPr>
          <p:nvPr>
            <p:ph idx="1"/>
          </p:nvPr>
        </p:nvSpPr>
        <p:spPr>
          <a:xfrm>
            <a:off x="838200" y="1881043"/>
            <a:ext cx="10515600" cy="4351338"/>
          </a:xfrm>
        </p:spPr>
        <p:txBody>
          <a:bodyPr/>
          <a:lstStyle/>
          <a:p>
            <a:r>
              <a:rPr lang="en-US" dirty="0"/>
              <a:t>Writing adds another level of complexity to the language learning process.</a:t>
            </a:r>
          </a:p>
          <a:p>
            <a:r>
              <a:rPr lang="en-US" dirty="0"/>
              <a:t>Writing results are less fleeting than speech samples, so errors can be more jarring.</a:t>
            </a:r>
          </a:p>
          <a:p>
            <a:r>
              <a:rPr lang="en-US" dirty="0"/>
              <a:t>Error patterns may be idiosyncratic.</a:t>
            </a:r>
          </a:p>
          <a:p>
            <a:r>
              <a:rPr lang="en-US" dirty="0"/>
              <a:t>Correction requires tailored feedback and coaching.</a:t>
            </a:r>
          </a:p>
          <a:p>
            <a:r>
              <a:rPr lang="en-US" dirty="0"/>
              <a:t>Improvement requires learners to expend purposeful effort and “deliberate practice” over extended periods of  time. </a:t>
            </a:r>
          </a:p>
        </p:txBody>
      </p:sp>
      <p:sp>
        <p:nvSpPr>
          <p:cNvPr id="5" name="Slide Number Placeholder 4">
            <a:extLst>
              <a:ext uri="{FF2B5EF4-FFF2-40B4-BE49-F238E27FC236}">
                <a16:creationId xmlns:a16="http://schemas.microsoft.com/office/drawing/2014/main" id="{2858634B-2B41-FB88-F478-BFBC9440BAAB}"/>
              </a:ext>
            </a:extLst>
          </p:cNvPr>
          <p:cNvSpPr>
            <a:spLocks noGrp="1"/>
          </p:cNvSpPr>
          <p:nvPr>
            <p:ph type="sldNum" sz="quarter" idx="12"/>
          </p:nvPr>
        </p:nvSpPr>
        <p:spPr/>
        <p:txBody>
          <a:bodyPr/>
          <a:lstStyle/>
          <a:p>
            <a:fld id="{C7E6A859-24F0-4930-BA99-5114AF920D33}" type="slidenum">
              <a:rPr lang="en-US" smtClean="0"/>
              <a:t>15</a:t>
            </a:fld>
            <a:endParaRPr lang="en-US"/>
          </a:p>
        </p:txBody>
      </p:sp>
    </p:spTree>
    <p:extLst>
      <p:ext uri="{BB962C8B-B14F-4D97-AF65-F5344CB8AC3E}">
        <p14:creationId xmlns:p14="http://schemas.microsoft.com/office/powerpoint/2010/main" val="4271808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1D170-68E8-6FFA-B139-2A61A1202639}"/>
              </a:ext>
            </a:extLst>
          </p:cNvPr>
          <p:cNvSpPr>
            <a:spLocks noGrp="1"/>
          </p:cNvSpPr>
          <p:nvPr>
            <p:ph type="title"/>
          </p:nvPr>
        </p:nvSpPr>
        <p:spPr/>
        <p:txBody>
          <a:bodyPr>
            <a:normAutofit/>
          </a:bodyPr>
          <a:lstStyle/>
          <a:p>
            <a:r>
              <a:rPr lang="en-US" dirty="0"/>
              <a:t>Learning to write requires developing an “Internalized Language Expectancy System”.</a:t>
            </a:r>
          </a:p>
        </p:txBody>
      </p:sp>
      <p:sp>
        <p:nvSpPr>
          <p:cNvPr id="3" name="Content Placeholder 2">
            <a:extLst>
              <a:ext uri="{FF2B5EF4-FFF2-40B4-BE49-F238E27FC236}">
                <a16:creationId xmlns:a16="http://schemas.microsoft.com/office/drawing/2014/main" id="{47BF318A-0570-65E2-17D5-88555A1FE7C9}"/>
              </a:ext>
            </a:extLst>
          </p:cNvPr>
          <p:cNvSpPr>
            <a:spLocks noGrp="1"/>
          </p:cNvSpPr>
          <p:nvPr>
            <p:ph idx="1"/>
          </p:nvPr>
        </p:nvSpPr>
        <p:spPr>
          <a:xfrm>
            <a:off x="838200" y="1690688"/>
            <a:ext cx="10515600" cy="4802187"/>
          </a:xfrm>
        </p:spPr>
        <p:txBody>
          <a:bodyPr>
            <a:noAutofit/>
          </a:bodyPr>
          <a:lstStyle/>
          <a:p>
            <a:r>
              <a:rPr lang="en-US" dirty="0"/>
              <a:t>Writing instruction generally builds on one’s spoken language expectancy system (and initially lags behind) the learner’s level of oral language proficiency.  A review of the second language proficiency scores of 351 BYU students who applied for the University’s L</a:t>
            </a:r>
            <a:r>
              <a:rPr lang="en-US" sz="3600" baseline="-10000" dirty="0"/>
              <a:t>2</a:t>
            </a:r>
            <a:r>
              <a:rPr lang="en-US" dirty="0"/>
              <a:t> Language Certificate revealed:</a:t>
            </a:r>
          </a:p>
          <a:p>
            <a:pPr lvl="1"/>
            <a:r>
              <a:rPr lang="en-US" sz="2800" dirty="0"/>
              <a:t>48% demonstrated higher proficiency in speaking than in writing.</a:t>
            </a:r>
          </a:p>
          <a:p>
            <a:pPr lvl="1"/>
            <a:r>
              <a:rPr lang="en-US" sz="2800" dirty="0"/>
              <a:t>38% received the same rating in both skills.</a:t>
            </a:r>
          </a:p>
          <a:p>
            <a:pPr lvl="1"/>
            <a:r>
              <a:rPr lang="en-US" sz="2800" dirty="0"/>
              <a:t>14% scored higher in writing than in speaking.* </a:t>
            </a:r>
          </a:p>
          <a:p>
            <a:pPr marL="0" indent="0">
              <a:buNone/>
            </a:pPr>
            <a:r>
              <a:rPr lang="en-US" dirty="0"/>
              <a:t>* Most of those with a higher level of writing than speaking proficiency were rated 2+ in speaking and 3 in writing.  </a:t>
            </a:r>
          </a:p>
        </p:txBody>
      </p:sp>
      <p:sp>
        <p:nvSpPr>
          <p:cNvPr id="5" name="Slide Number Placeholder 4">
            <a:extLst>
              <a:ext uri="{FF2B5EF4-FFF2-40B4-BE49-F238E27FC236}">
                <a16:creationId xmlns:a16="http://schemas.microsoft.com/office/drawing/2014/main" id="{9DE43C6E-E036-509C-2816-0AD0225C559D}"/>
              </a:ext>
            </a:extLst>
          </p:cNvPr>
          <p:cNvSpPr>
            <a:spLocks noGrp="1"/>
          </p:cNvSpPr>
          <p:nvPr>
            <p:ph type="sldNum" sz="quarter" idx="12"/>
          </p:nvPr>
        </p:nvSpPr>
        <p:spPr/>
        <p:txBody>
          <a:bodyPr/>
          <a:lstStyle/>
          <a:p>
            <a:fld id="{C7E6A859-24F0-4930-BA99-5114AF920D33}" type="slidenum">
              <a:rPr lang="en-US" smtClean="0"/>
              <a:t>16</a:t>
            </a:fld>
            <a:endParaRPr lang="en-US"/>
          </a:p>
        </p:txBody>
      </p:sp>
    </p:spTree>
    <p:extLst>
      <p:ext uri="{BB962C8B-B14F-4D97-AF65-F5344CB8AC3E}">
        <p14:creationId xmlns:p14="http://schemas.microsoft.com/office/powerpoint/2010/main" val="4003663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8371-016E-9D0E-A58F-6F22CE983EEA}"/>
              </a:ext>
            </a:extLst>
          </p:cNvPr>
          <p:cNvSpPr>
            <a:spLocks noGrp="1"/>
          </p:cNvSpPr>
          <p:nvPr>
            <p:ph type="title"/>
          </p:nvPr>
        </p:nvSpPr>
        <p:spPr>
          <a:xfrm>
            <a:off x="838199" y="365125"/>
            <a:ext cx="10652393" cy="1325563"/>
          </a:xfrm>
        </p:spPr>
        <p:txBody>
          <a:bodyPr>
            <a:noAutofit/>
          </a:bodyPr>
          <a:lstStyle/>
          <a:p>
            <a:r>
              <a:rPr lang="en-US" dirty="0"/>
              <a:t>Teachers of writing can use a “scaffolding” approach to teach only one unknown at a time. </a:t>
            </a:r>
          </a:p>
        </p:txBody>
      </p:sp>
      <p:sp>
        <p:nvSpPr>
          <p:cNvPr id="3" name="Content Placeholder 2">
            <a:extLst>
              <a:ext uri="{FF2B5EF4-FFF2-40B4-BE49-F238E27FC236}">
                <a16:creationId xmlns:a16="http://schemas.microsoft.com/office/drawing/2014/main" id="{D871F1E7-C059-86D3-34F0-5A0E366B0F0E}"/>
              </a:ext>
            </a:extLst>
          </p:cNvPr>
          <p:cNvSpPr>
            <a:spLocks noGrp="1"/>
          </p:cNvSpPr>
          <p:nvPr>
            <p:ph idx="1"/>
          </p:nvPr>
        </p:nvSpPr>
        <p:spPr>
          <a:xfrm>
            <a:off x="838200" y="2006221"/>
            <a:ext cx="10515600" cy="4170742"/>
          </a:xfrm>
        </p:spPr>
        <p:txBody>
          <a:bodyPr>
            <a:normAutofit/>
          </a:bodyPr>
          <a:lstStyle/>
          <a:p>
            <a:r>
              <a:rPr lang="en-US" dirty="0"/>
              <a:t>In contrast to STANAG 6001 level-by-level testing, teachers can introduce the new aspects of the next higher level incrementally.</a:t>
            </a:r>
          </a:p>
          <a:p>
            <a:r>
              <a:rPr lang="en-US" dirty="0"/>
              <a:t>For instance, the teacher might follow the following sequence: </a:t>
            </a:r>
          </a:p>
          <a:p>
            <a:pPr marL="914400" lvl="1" indent="-457200">
              <a:buFont typeface="+mj-lt"/>
              <a:buAutoNum type="arabicPeriod"/>
            </a:pPr>
            <a:r>
              <a:rPr lang="en-US" dirty="0"/>
              <a:t>Help the learners increase their wring </a:t>
            </a:r>
            <a:r>
              <a:rPr lang="en-US" b="1" dirty="0"/>
              <a:t>accuracy</a:t>
            </a:r>
            <a:r>
              <a:rPr lang="en-US" dirty="0"/>
              <a:t> at their current level until their accuracy meets the expectations of the next higher level.</a:t>
            </a:r>
          </a:p>
          <a:p>
            <a:pPr marL="914400" lvl="1" indent="-457200">
              <a:buFont typeface="+mj-lt"/>
              <a:buAutoNum type="arabicPeriod"/>
            </a:pPr>
            <a:r>
              <a:rPr lang="en-US" dirty="0"/>
              <a:t>Add new </a:t>
            </a:r>
            <a:r>
              <a:rPr lang="en-US" b="1" dirty="0"/>
              <a:t>lexical items</a:t>
            </a:r>
            <a:r>
              <a:rPr lang="en-US" dirty="0"/>
              <a:t> appropriate for topics found at the next higher level and help students practice items until they are mastered.</a:t>
            </a:r>
          </a:p>
          <a:p>
            <a:pPr marL="914400" lvl="1" indent="-457200">
              <a:buFont typeface="+mj-lt"/>
              <a:buAutoNum type="arabicPeriod"/>
            </a:pPr>
            <a:r>
              <a:rPr lang="en-US" dirty="0"/>
              <a:t>Then teach how to undertake the written communication </a:t>
            </a:r>
            <a:r>
              <a:rPr lang="en-US" b="1" dirty="0"/>
              <a:t>tasks</a:t>
            </a:r>
            <a:r>
              <a:rPr lang="en-US" dirty="0"/>
              <a:t> of the next higher level in a way that builds on the students previously acquired syntactic and semantic knowledge.</a:t>
            </a:r>
          </a:p>
        </p:txBody>
      </p:sp>
      <p:sp>
        <p:nvSpPr>
          <p:cNvPr id="5" name="Slide Number Placeholder 4">
            <a:extLst>
              <a:ext uri="{FF2B5EF4-FFF2-40B4-BE49-F238E27FC236}">
                <a16:creationId xmlns:a16="http://schemas.microsoft.com/office/drawing/2014/main" id="{E4D85CCD-04AE-EE1E-EFCF-96936A3CA66D}"/>
              </a:ext>
            </a:extLst>
          </p:cNvPr>
          <p:cNvSpPr>
            <a:spLocks noGrp="1"/>
          </p:cNvSpPr>
          <p:nvPr>
            <p:ph type="sldNum" sz="quarter" idx="12"/>
          </p:nvPr>
        </p:nvSpPr>
        <p:spPr/>
        <p:txBody>
          <a:bodyPr/>
          <a:lstStyle/>
          <a:p>
            <a:fld id="{C7E6A859-24F0-4930-BA99-5114AF920D33}" type="slidenum">
              <a:rPr lang="en-US" smtClean="0"/>
              <a:t>17</a:t>
            </a:fld>
            <a:endParaRPr lang="en-US"/>
          </a:p>
        </p:txBody>
      </p:sp>
    </p:spTree>
    <p:extLst>
      <p:ext uri="{BB962C8B-B14F-4D97-AF65-F5344CB8AC3E}">
        <p14:creationId xmlns:p14="http://schemas.microsoft.com/office/powerpoint/2010/main" val="406644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7DFA1-DAD2-5F2D-0412-AA7B75D75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26877-24A0-141E-C67D-154A7B25E207}"/>
              </a:ext>
            </a:extLst>
          </p:cNvPr>
          <p:cNvSpPr>
            <a:spLocks noGrp="1"/>
          </p:cNvSpPr>
          <p:nvPr>
            <p:ph type="title"/>
          </p:nvPr>
        </p:nvSpPr>
        <p:spPr>
          <a:xfrm>
            <a:off x="838200" y="803865"/>
            <a:ext cx="10407555" cy="2157697"/>
          </a:xfrm>
        </p:spPr>
        <p:txBody>
          <a:bodyPr>
            <a:noAutofit/>
          </a:bodyPr>
          <a:lstStyle/>
          <a:p>
            <a:r>
              <a:rPr lang="en-US" dirty="0">
                <a:solidFill>
                  <a:schemeClr val="bg1">
                    <a:lumMod val="75000"/>
                  </a:schemeClr>
                </a:solidFill>
              </a:rPr>
              <a:t>Today, we’ll begin by looking at each of these four variables separately, and then we’ll conclude with a few summary observations.</a:t>
            </a:r>
          </a:p>
        </p:txBody>
      </p:sp>
      <p:sp>
        <p:nvSpPr>
          <p:cNvPr id="3" name="Content Placeholder 2">
            <a:extLst>
              <a:ext uri="{FF2B5EF4-FFF2-40B4-BE49-F238E27FC236}">
                <a16:creationId xmlns:a16="http://schemas.microsoft.com/office/drawing/2014/main" id="{A7E85BDD-2A19-B026-4F3E-49777C17E500}"/>
              </a:ext>
            </a:extLst>
          </p:cNvPr>
          <p:cNvSpPr>
            <a:spLocks noGrp="1"/>
          </p:cNvSpPr>
          <p:nvPr>
            <p:ph idx="1"/>
          </p:nvPr>
        </p:nvSpPr>
        <p:spPr>
          <a:xfrm>
            <a:off x="1850835" y="2961561"/>
            <a:ext cx="8857560" cy="3395171"/>
          </a:xfrm>
        </p:spPr>
        <p:txBody>
          <a:bodyPr>
            <a:noAutofit/>
          </a:bodyPr>
          <a:lstStyle/>
          <a:p>
            <a:pPr marL="514350" indent="-514350">
              <a:buFont typeface="+mj-lt"/>
              <a:buAutoNum type="arabicPeriod"/>
            </a:pPr>
            <a:r>
              <a:rPr lang="en-US" sz="3600" dirty="0">
                <a:solidFill>
                  <a:schemeClr val="bg1">
                    <a:lumMod val="75000"/>
                  </a:schemeClr>
                </a:solidFill>
              </a:rPr>
              <a:t>The importance of writing</a:t>
            </a:r>
          </a:p>
          <a:p>
            <a:pPr marL="514350" indent="-514350">
              <a:buFont typeface="+mj-lt"/>
              <a:buAutoNum type="arabicPeriod"/>
            </a:pPr>
            <a:r>
              <a:rPr lang="en-US" sz="3600" dirty="0">
                <a:solidFill>
                  <a:schemeClr val="bg1">
                    <a:lumMod val="75000"/>
                  </a:schemeClr>
                </a:solidFill>
              </a:rPr>
              <a:t>Teaching writing</a:t>
            </a:r>
          </a:p>
          <a:p>
            <a:pPr marL="514350" indent="-514350">
              <a:buFont typeface="+mj-lt"/>
              <a:buAutoNum type="arabicPeriod"/>
            </a:pPr>
            <a:r>
              <a:rPr lang="en-US" sz="3600" dirty="0">
                <a:solidFill>
                  <a:schemeClr val="bg1">
                    <a:lumMod val="75000"/>
                  </a:schemeClr>
                </a:solidFill>
              </a:rPr>
              <a:t>Writers’ ability levels</a:t>
            </a:r>
          </a:p>
          <a:p>
            <a:pPr marL="514350" indent="-514350">
              <a:buFont typeface="+mj-lt"/>
              <a:buAutoNum type="arabicPeriod"/>
            </a:pPr>
            <a:r>
              <a:rPr lang="en-US" sz="5400" b="1" dirty="0">
                <a:solidFill>
                  <a:srgbClr val="FF0000"/>
                </a:solidFill>
              </a:rPr>
              <a:t>Uses of Generative AI</a:t>
            </a:r>
          </a:p>
        </p:txBody>
      </p:sp>
      <p:sp>
        <p:nvSpPr>
          <p:cNvPr id="5" name="Slide Number Placeholder 4">
            <a:extLst>
              <a:ext uri="{FF2B5EF4-FFF2-40B4-BE49-F238E27FC236}">
                <a16:creationId xmlns:a16="http://schemas.microsoft.com/office/drawing/2014/main" id="{1B7F828D-8F9C-AAB5-7E5C-E9B1CC96F42C}"/>
              </a:ext>
            </a:extLst>
          </p:cNvPr>
          <p:cNvSpPr>
            <a:spLocks noGrp="1"/>
          </p:cNvSpPr>
          <p:nvPr>
            <p:ph type="sldNum" sz="quarter" idx="12"/>
          </p:nvPr>
        </p:nvSpPr>
        <p:spPr/>
        <p:txBody>
          <a:bodyPr/>
          <a:lstStyle/>
          <a:p>
            <a:fld id="{C7E6A859-24F0-4930-BA99-5114AF920D33}" type="slidenum">
              <a:rPr lang="en-US" smtClean="0"/>
              <a:t>18</a:t>
            </a:fld>
            <a:endParaRPr lang="en-US"/>
          </a:p>
        </p:txBody>
      </p:sp>
    </p:spTree>
    <p:extLst>
      <p:ext uri="{BB962C8B-B14F-4D97-AF65-F5344CB8AC3E}">
        <p14:creationId xmlns:p14="http://schemas.microsoft.com/office/powerpoint/2010/main" val="2194283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04514-22AA-1714-C4AA-B79868DDE9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E8F8D-70F4-C904-9247-6913E807ED18}"/>
              </a:ext>
            </a:extLst>
          </p:cNvPr>
          <p:cNvSpPr>
            <a:spLocks noGrp="1"/>
          </p:cNvSpPr>
          <p:nvPr>
            <p:ph type="title"/>
          </p:nvPr>
        </p:nvSpPr>
        <p:spPr/>
        <p:txBody>
          <a:bodyPr/>
          <a:lstStyle/>
          <a:p>
            <a:r>
              <a:rPr lang="en-US" dirty="0"/>
              <a:t>AI is changing our lives, but we don’t yet know how much or in how many ways.</a:t>
            </a:r>
          </a:p>
        </p:txBody>
      </p:sp>
      <p:sp>
        <p:nvSpPr>
          <p:cNvPr id="3" name="Text Placeholder 2">
            <a:extLst>
              <a:ext uri="{FF2B5EF4-FFF2-40B4-BE49-F238E27FC236}">
                <a16:creationId xmlns:a16="http://schemas.microsoft.com/office/drawing/2014/main" id="{3CDAFB5A-7DDF-0B54-3D36-BE2B1B987C4E}"/>
              </a:ext>
            </a:extLst>
          </p:cNvPr>
          <p:cNvSpPr>
            <a:spLocks noGrp="1"/>
          </p:cNvSpPr>
          <p:nvPr>
            <p:ph type="body" idx="1"/>
          </p:nvPr>
        </p:nvSpPr>
        <p:spPr>
          <a:xfrm>
            <a:off x="839788" y="1681163"/>
            <a:ext cx="5157787" cy="676447"/>
          </a:xfrm>
        </p:spPr>
        <p:txBody>
          <a:bodyPr>
            <a:normAutofit/>
          </a:bodyPr>
          <a:lstStyle/>
          <a:p>
            <a:r>
              <a:rPr lang="en-US" dirty="0"/>
              <a:t>Extreme predictions are that:</a:t>
            </a:r>
          </a:p>
        </p:txBody>
      </p:sp>
      <p:sp>
        <p:nvSpPr>
          <p:cNvPr id="4" name="Content Placeholder 3">
            <a:extLst>
              <a:ext uri="{FF2B5EF4-FFF2-40B4-BE49-F238E27FC236}">
                <a16:creationId xmlns:a16="http://schemas.microsoft.com/office/drawing/2014/main" id="{B97678F2-08A7-7403-573B-F3BE50F95662}"/>
              </a:ext>
            </a:extLst>
          </p:cNvPr>
          <p:cNvSpPr>
            <a:spLocks noGrp="1"/>
          </p:cNvSpPr>
          <p:nvPr>
            <p:ph sz="half" idx="2"/>
          </p:nvPr>
        </p:nvSpPr>
        <p:spPr/>
        <p:txBody>
          <a:bodyPr>
            <a:noAutofit/>
          </a:bodyPr>
          <a:lstStyle/>
          <a:p>
            <a:r>
              <a:rPr lang="en-US" sz="3600" dirty="0"/>
              <a:t>Machines will be smarter than humans and therefore:</a:t>
            </a:r>
          </a:p>
          <a:p>
            <a:pPr lvl="1"/>
            <a:r>
              <a:rPr lang="en-US" sz="2800" dirty="0"/>
              <a:t>AI communications  will generate regulations.</a:t>
            </a:r>
          </a:p>
          <a:p>
            <a:pPr lvl="1"/>
            <a:r>
              <a:rPr lang="en-US" sz="2800" dirty="0"/>
              <a:t>AI decisions will rule our lives.</a:t>
            </a:r>
          </a:p>
          <a:p>
            <a:endParaRPr lang="en-US" dirty="0"/>
          </a:p>
        </p:txBody>
      </p:sp>
      <p:sp>
        <p:nvSpPr>
          <p:cNvPr id="5" name="Text Placeholder 4">
            <a:extLst>
              <a:ext uri="{FF2B5EF4-FFF2-40B4-BE49-F238E27FC236}">
                <a16:creationId xmlns:a16="http://schemas.microsoft.com/office/drawing/2014/main" id="{ABFE2E17-3733-7B2F-CDBD-429B91D2970F}"/>
              </a:ext>
            </a:extLst>
          </p:cNvPr>
          <p:cNvSpPr>
            <a:spLocks noGrp="1"/>
          </p:cNvSpPr>
          <p:nvPr>
            <p:ph type="body" sz="quarter" idx="3"/>
          </p:nvPr>
        </p:nvSpPr>
        <p:spPr>
          <a:xfrm>
            <a:off x="6194426" y="1681163"/>
            <a:ext cx="5160961" cy="676447"/>
          </a:xfrm>
        </p:spPr>
        <p:txBody>
          <a:bodyPr>
            <a:normAutofit/>
          </a:bodyPr>
          <a:lstStyle/>
          <a:p>
            <a:r>
              <a:rPr lang="en-US" dirty="0"/>
              <a:t>Modest predictions  are that:</a:t>
            </a:r>
          </a:p>
        </p:txBody>
      </p:sp>
      <p:sp>
        <p:nvSpPr>
          <p:cNvPr id="6" name="Content Placeholder 5">
            <a:extLst>
              <a:ext uri="{FF2B5EF4-FFF2-40B4-BE49-F238E27FC236}">
                <a16:creationId xmlns:a16="http://schemas.microsoft.com/office/drawing/2014/main" id="{18E96A2D-C405-CD10-6B85-FA25114F4136}"/>
              </a:ext>
            </a:extLst>
          </p:cNvPr>
          <p:cNvSpPr>
            <a:spLocks noGrp="1"/>
          </p:cNvSpPr>
          <p:nvPr>
            <p:ph sz="quarter" idx="4"/>
          </p:nvPr>
        </p:nvSpPr>
        <p:spPr>
          <a:xfrm>
            <a:off x="5997575" y="2505074"/>
            <a:ext cx="5548101" cy="3840641"/>
          </a:xfrm>
        </p:spPr>
        <p:txBody>
          <a:bodyPr>
            <a:noAutofit/>
          </a:bodyPr>
          <a:lstStyle/>
          <a:p>
            <a:r>
              <a:rPr lang="en-US" sz="3600" dirty="0"/>
              <a:t>AI will impact writing the way spreadsheets improved accounting by:</a:t>
            </a:r>
          </a:p>
          <a:p>
            <a:pPr lvl="1"/>
            <a:r>
              <a:rPr lang="en-US" sz="2800" dirty="0"/>
              <a:t>Automating the verbal versions of routine calculations.</a:t>
            </a:r>
          </a:p>
          <a:p>
            <a:pPr lvl="1"/>
            <a:r>
              <a:rPr lang="en-US" sz="2800" dirty="0"/>
              <a:t>Identifying patterns and trends in large data sets.</a:t>
            </a:r>
          </a:p>
          <a:p>
            <a:endParaRPr lang="en-US" dirty="0"/>
          </a:p>
        </p:txBody>
      </p:sp>
      <p:sp>
        <p:nvSpPr>
          <p:cNvPr id="8" name="Slide Number Placeholder 7">
            <a:extLst>
              <a:ext uri="{FF2B5EF4-FFF2-40B4-BE49-F238E27FC236}">
                <a16:creationId xmlns:a16="http://schemas.microsoft.com/office/drawing/2014/main" id="{221CF04A-3E64-E638-3BBB-EA3DF1C7290B}"/>
              </a:ext>
            </a:extLst>
          </p:cNvPr>
          <p:cNvSpPr>
            <a:spLocks noGrp="1"/>
          </p:cNvSpPr>
          <p:nvPr>
            <p:ph type="sldNum" sz="quarter" idx="12"/>
          </p:nvPr>
        </p:nvSpPr>
        <p:spPr/>
        <p:txBody>
          <a:bodyPr/>
          <a:lstStyle/>
          <a:p>
            <a:fld id="{C7E6A859-24F0-4930-BA99-5114AF920D33}" type="slidenum">
              <a:rPr lang="en-US" smtClean="0"/>
              <a:t>19</a:t>
            </a:fld>
            <a:endParaRPr lang="en-US"/>
          </a:p>
        </p:txBody>
      </p:sp>
    </p:spTree>
    <p:extLst>
      <p:ext uri="{BB962C8B-B14F-4D97-AF65-F5344CB8AC3E}">
        <p14:creationId xmlns:p14="http://schemas.microsoft.com/office/powerpoint/2010/main" val="146688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1635-C0E3-9991-1342-5D4F9D5F4A9C}"/>
              </a:ext>
            </a:extLst>
          </p:cNvPr>
          <p:cNvSpPr>
            <a:spLocks noGrp="1"/>
          </p:cNvSpPr>
          <p:nvPr>
            <p:ph type="title"/>
          </p:nvPr>
        </p:nvSpPr>
        <p:spPr>
          <a:xfrm>
            <a:off x="838200" y="803865"/>
            <a:ext cx="10407555" cy="2157697"/>
          </a:xfrm>
        </p:spPr>
        <p:txBody>
          <a:bodyPr>
            <a:noAutofit/>
          </a:bodyPr>
          <a:lstStyle/>
          <a:p>
            <a:r>
              <a:rPr lang="en-US" dirty="0"/>
              <a:t>Today, we’ll begin by looking at each of these four variables separately, and then we’ll conclude with a few summary observations.</a:t>
            </a:r>
          </a:p>
        </p:txBody>
      </p:sp>
      <p:sp>
        <p:nvSpPr>
          <p:cNvPr id="3" name="Content Placeholder 2">
            <a:extLst>
              <a:ext uri="{FF2B5EF4-FFF2-40B4-BE49-F238E27FC236}">
                <a16:creationId xmlns:a16="http://schemas.microsoft.com/office/drawing/2014/main" id="{A63BF011-2143-A2E7-E422-0539825B9E93}"/>
              </a:ext>
            </a:extLst>
          </p:cNvPr>
          <p:cNvSpPr>
            <a:spLocks noGrp="1"/>
          </p:cNvSpPr>
          <p:nvPr>
            <p:ph idx="1"/>
          </p:nvPr>
        </p:nvSpPr>
        <p:spPr>
          <a:xfrm>
            <a:off x="2781840" y="2961562"/>
            <a:ext cx="7095698" cy="2778226"/>
          </a:xfrm>
        </p:spPr>
        <p:txBody>
          <a:bodyPr>
            <a:normAutofit/>
          </a:bodyPr>
          <a:lstStyle/>
          <a:p>
            <a:pPr marL="514350" indent="-514350">
              <a:buFont typeface="+mj-lt"/>
              <a:buAutoNum type="arabicPeriod"/>
            </a:pPr>
            <a:r>
              <a:rPr lang="en-US" sz="3600" dirty="0"/>
              <a:t>The importance of writing</a:t>
            </a:r>
          </a:p>
          <a:p>
            <a:pPr marL="514350" indent="-514350">
              <a:buFont typeface="+mj-lt"/>
              <a:buAutoNum type="arabicPeriod"/>
            </a:pPr>
            <a:r>
              <a:rPr lang="en-US" sz="3600" dirty="0"/>
              <a:t>Writers’ ability levels</a:t>
            </a:r>
          </a:p>
          <a:p>
            <a:pPr marL="514350" indent="-514350">
              <a:buFont typeface="+mj-lt"/>
              <a:buAutoNum type="arabicPeriod"/>
            </a:pPr>
            <a:r>
              <a:rPr lang="en-US" sz="3600" dirty="0"/>
              <a:t>Teaching writing</a:t>
            </a:r>
          </a:p>
          <a:p>
            <a:pPr marL="514350" indent="-514350">
              <a:buFont typeface="+mj-lt"/>
              <a:buAutoNum type="arabicPeriod"/>
            </a:pPr>
            <a:r>
              <a:rPr lang="en-US" sz="3600" dirty="0"/>
              <a:t>Uses of Generative AI</a:t>
            </a:r>
          </a:p>
        </p:txBody>
      </p:sp>
      <p:sp>
        <p:nvSpPr>
          <p:cNvPr id="5" name="Slide Number Placeholder 4">
            <a:extLst>
              <a:ext uri="{FF2B5EF4-FFF2-40B4-BE49-F238E27FC236}">
                <a16:creationId xmlns:a16="http://schemas.microsoft.com/office/drawing/2014/main" id="{D3CAA8A3-CDA3-E4A8-0BBF-8D31DB595AC5}"/>
              </a:ext>
            </a:extLst>
          </p:cNvPr>
          <p:cNvSpPr>
            <a:spLocks noGrp="1"/>
          </p:cNvSpPr>
          <p:nvPr>
            <p:ph type="sldNum" sz="quarter" idx="12"/>
          </p:nvPr>
        </p:nvSpPr>
        <p:spPr/>
        <p:txBody>
          <a:bodyPr/>
          <a:lstStyle/>
          <a:p>
            <a:fld id="{C7E6A859-24F0-4930-BA99-5114AF920D33}" type="slidenum">
              <a:rPr lang="en-US" smtClean="0"/>
              <a:t>2</a:t>
            </a:fld>
            <a:endParaRPr lang="en-US"/>
          </a:p>
        </p:txBody>
      </p:sp>
    </p:spTree>
    <p:extLst>
      <p:ext uri="{BB962C8B-B14F-4D97-AF65-F5344CB8AC3E}">
        <p14:creationId xmlns:p14="http://schemas.microsoft.com/office/powerpoint/2010/main" val="2360125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C1D023-06BC-46BE-F66B-EE8D95961032}"/>
              </a:ext>
            </a:extLst>
          </p:cNvPr>
          <p:cNvPicPr>
            <a:picLocks noGrp="1" noChangeAspect="1"/>
          </p:cNvPicPr>
          <p:nvPr>
            <p:ph idx="1"/>
          </p:nvPr>
        </p:nvPicPr>
        <p:blipFill>
          <a:blip r:embed="rId2"/>
          <a:stretch>
            <a:fillRect/>
          </a:stretch>
        </p:blipFill>
        <p:spPr>
          <a:xfrm>
            <a:off x="1927952" y="620245"/>
            <a:ext cx="5960125" cy="5726839"/>
          </a:xfrm>
          <a:prstGeom prst="rect">
            <a:avLst/>
          </a:prstGeom>
        </p:spPr>
      </p:pic>
      <p:sp>
        <p:nvSpPr>
          <p:cNvPr id="6" name="TextBox 5">
            <a:extLst>
              <a:ext uri="{FF2B5EF4-FFF2-40B4-BE49-F238E27FC236}">
                <a16:creationId xmlns:a16="http://schemas.microsoft.com/office/drawing/2014/main" id="{ABD294E0-A920-AC96-2832-169BA3C660E2}"/>
              </a:ext>
            </a:extLst>
          </p:cNvPr>
          <p:cNvSpPr txBox="1"/>
          <p:nvPr/>
        </p:nvSpPr>
        <p:spPr>
          <a:xfrm>
            <a:off x="8943975" y="3843339"/>
            <a:ext cx="2386013" cy="923330"/>
          </a:xfrm>
          <a:prstGeom prst="rect">
            <a:avLst/>
          </a:prstGeom>
          <a:noFill/>
        </p:spPr>
        <p:txBody>
          <a:bodyPr wrap="square" rtlCol="0">
            <a:spAutoFit/>
          </a:bodyPr>
          <a:lstStyle/>
          <a:p>
            <a:r>
              <a:rPr lang="en-US" dirty="0"/>
              <a:t>From the </a:t>
            </a:r>
            <a:r>
              <a:rPr lang="en-US" i="1" dirty="0"/>
              <a:t>Epoch Times </a:t>
            </a:r>
            <a:r>
              <a:rPr lang="en-US" dirty="0"/>
              <a:t>digital news report, </a:t>
            </a:r>
          </a:p>
          <a:p>
            <a:r>
              <a:rPr lang="en-US" dirty="0"/>
              <a:t>25 August 2025</a:t>
            </a:r>
          </a:p>
        </p:txBody>
      </p:sp>
      <p:sp>
        <p:nvSpPr>
          <p:cNvPr id="3" name="Slide Number Placeholder 2">
            <a:extLst>
              <a:ext uri="{FF2B5EF4-FFF2-40B4-BE49-F238E27FC236}">
                <a16:creationId xmlns:a16="http://schemas.microsoft.com/office/drawing/2014/main" id="{D3A2CE2C-DAF7-7E5B-91FD-BF62CA40AD62}"/>
              </a:ext>
            </a:extLst>
          </p:cNvPr>
          <p:cNvSpPr>
            <a:spLocks noGrp="1"/>
          </p:cNvSpPr>
          <p:nvPr>
            <p:ph type="sldNum" sz="quarter" idx="12"/>
          </p:nvPr>
        </p:nvSpPr>
        <p:spPr/>
        <p:txBody>
          <a:bodyPr/>
          <a:lstStyle/>
          <a:p>
            <a:fld id="{C7E6A859-24F0-4930-BA99-5114AF920D33}" type="slidenum">
              <a:rPr lang="en-US" smtClean="0"/>
              <a:t>20</a:t>
            </a:fld>
            <a:endParaRPr lang="en-US"/>
          </a:p>
        </p:txBody>
      </p:sp>
    </p:spTree>
    <p:extLst>
      <p:ext uri="{BB962C8B-B14F-4D97-AF65-F5344CB8AC3E}">
        <p14:creationId xmlns:p14="http://schemas.microsoft.com/office/powerpoint/2010/main" val="509510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3A22E-88F6-57AC-E072-2D960C3B3668}"/>
              </a:ext>
            </a:extLst>
          </p:cNvPr>
          <p:cNvSpPr>
            <a:spLocks noGrp="1"/>
          </p:cNvSpPr>
          <p:nvPr>
            <p:ph type="title"/>
          </p:nvPr>
        </p:nvSpPr>
        <p:spPr/>
        <p:txBody>
          <a:bodyPr>
            <a:noAutofit/>
          </a:bodyPr>
          <a:lstStyle/>
          <a:p>
            <a:pPr algn="ctr"/>
            <a:r>
              <a:rPr lang="en-US" dirty="0"/>
              <a:t>“The Limits of AI with Language”</a:t>
            </a:r>
            <a:br>
              <a:rPr lang="en-US" dirty="0"/>
            </a:br>
            <a:r>
              <a:rPr lang="en-US" sz="3600" dirty="0"/>
              <a:t>by Kirti </a:t>
            </a:r>
            <a:r>
              <a:rPr lang="en-US" sz="3600" dirty="0" err="1"/>
              <a:t>Vashee</a:t>
            </a:r>
            <a:r>
              <a:rPr lang="en-US" sz="3600" dirty="0"/>
              <a:t> in </a:t>
            </a:r>
            <a:r>
              <a:rPr lang="en-US" sz="3600" i="1" dirty="0"/>
              <a:t>Multilingual</a:t>
            </a:r>
            <a:r>
              <a:rPr lang="en-US" sz="3600" dirty="0"/>
              <a:t>, April 2023. Pages 21-27</a:t>
            </a:r>
          </a:p>
        </p:txBody>
      </p:sp>
      <p:sp>
        <p:nvSpPr>
          <p:cNvPr id="3" name="Content Placeholder 2">
            <a:extLst>
              <a:ext uri="{FF2B5EF4-FFF2-40B4-BE49-F238E27FC236}">
                <a16:creationId xmlns:a16="http://schemas.microsoft.com/office/drawing/2014/main" id="{A5B2158C-CD39-C5CD-22E1-6E3616AE88ED}"/>
              </a:ext>
            </a:extLst>
          </p:cNvPr>
          <p:cNvSpPr>
            <a:spLocks noGrp="1"/>
          </p:cNvSpPr>
          <p:nvPr>
            <p:ph idx="1"/>
          </p:nvPr>
        </p:nvSpPr>
        <p:spPr/>
        <p:txBody>
          <a:bodyPr/>
          <a:lstStyle/>
          <a:p>
            <a:r>
              <a:rPr lang="en-US" dirty="0"/>
              <a:t>“[W]</a:t>
            </a:r>
            <a:r>
              <a:rPr lang="en-US" dirty="0" err="1"/>
              <a:t>ith</a:t>
            </a:r>
            <a:r>
              <a:rPr lang="en-US" dirty="0"/>
              <a:t> the hype, we also see the same problems with all LLMs, a lack of common sense, the absence of understanding, and the constant danger of misinformation and hallucinations.”</a:t>
            </a:r>
          </a:p>
          <a:p>
            <a:r>
              <a:rPr lang="en-US" dirty="0"/>
              <a:t>Generative AI is worse than a liar, because liars at least know what the truth is.</a:t>
            </a:r>
          </a:p>
          <a:p>
            <a:r>
              <a:rPr lang="en-US" dirty="0"/>
              <a:t>AI is useful for the natural language processing tasks of summarizing, topic extraction, and searches.</a:t>
            </a:r>
          </a:p>
          <a:p>
            <a:r>
              <a:rPr lang="en-US" dirty="0"/>
              <a:t>AI will always be limited, because “… we do not say what we can assume we all know!”, and that portion of our communications is not available for machine learning. </a:t>
            </a:r>
          </a:p>
          <a:p>
            <a:endParaRPr lang="en-US" dirty="0"/>
          </a:p>
        </p:txBody>
      </p:sp>
      <p:sp>
        <p:nvSpPr>
          <p:cNvPr id="5" name="Slide Number Placeholder 4">
            <a:extLst>
              <a:ext uri="{FF2B5EF4-FFF2-40B4-BE49-F238E27FC236}">
                <a16:creationId xmlns:a16="http://schemas.microsoft.com/office/drawing/2014/main" id="{91335728-0F23-F021-094F-29B686B727A3}"/>
              </a:ext>
            </a:extLst>
          </p:cNvPr>
          <p:cNvSpPr>
            <a:spLocks noGrp="1"/>
          </p:cNvSpPr>
          <p:nvPr>
            <p:ph type="sldNum" sz="quarter" idx="12"/>
          </p:nvPr>
        </p:nvSpPr>
        <p:spPr/>
        <p:txBody>
          <a:bodyPr/>
          <a:lstStyle/>
          <a:p>
            <a:fld id="{C7E6A859-24F0-4930-BA99-5114AF920D33}" type="slidenum">
              <a:rPr lang="en-US" smtClean="0"/>
              <a:t>21</a:t>
            </a:fld>
            <a:endParaRPr lang="en-US"/>
          </a:p>
        </p:txBody>
      </p:sp>
    </p:spTree>
    <p:extLst>
      <p:ext uri="{BB962C8B-B14F-4D97-AF65-F5344CB8AC3E}">
        <p14:creationId xmlns:p14="http://schemas.microsoft.com/office/powerpoint/2010/main" val="1874567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C684DF-AE32-C51B-BC8A-C0B7D70F1581}"/>
              </a:ext>
            </a:extLst>
          </p:cNvPr>
          <p:cNvSpPr>
            <a:spLocks noGrp="1"/>
          </p:cNvSpPr>
          <p:nvPr>
            <p:ph type="ctrTitle"/>
          </p:nvPr>
        </p:nvSpPr>
        <p:spPr>
          <a:xfrm>
            <a:off x="1524000" y="903383"/>
            <a:ext cx="9393716" cy="4538950"/>
          </a:xfrm>
        </p:spPr>
        <p:txBody>
          <a:bodyPr>
            <a:noAutofit/>
          </a:bodyPr>
          <a:lstStyle/>
          <a:p>
            <a:pPr>
              <a:lnSpc>
                <a:spcPct val="100000"/>
              </a:lnSpc>
            </a:pPr>
            <a:r>
              <a:rPr lang="en-US" sz="3600" dirty="0"/>
              <a:t>Note:  I emphasized this last point in my presentation at the last NATO BILC Conference in Zagreb, Croatia.</a:t>
            </a:r>
            <a:br>
              <a:rPr lang="en-US" sz="3600" dirty="0"/>
            </a:br>
            <a:br>
              <a:rPr lang="en-US" sz="3600" dirty="0"/>
            </a:br>
            <a:r>
              <a:rPr lang="en-US" sz="3600" dirty="0"/>
              <a:t>And since many of you weren’t there, I’d like to quickly review 6 slides from that presentation.</a:t>
            </a:r>
            <a:br>
              <a:rPr lang="en-US" sz="3600" dirty="0"/>
            </a:br>
            <a:endParaRPr lang="en-US" sz="3600" dirty="0"/>
          </a:p>
        </p:txBody>
      </p:sp>
      <p:sp>
        <p:nvSpPr>
          <p:cNvPr id="3" name="Slide Number Placeholder 2">
            <a:extLst>
              <a:ext uri="{FF2B5EF4-FFF2-40B4-BE49-F238E27FC236}">
                <a16:creationId xmlns:a16="http://schemas.microsoft.com/office/drawing/2014/main" id="{BE1B4A09-8A88-0BF0-32CD-A851014BCD0B}"/>
              </a:ext>
            </a:extLst>
          </p:cNvPr>
          <p:cNvSpPr>
            <a:spLocks noGrp="1"/>
          </p:cNvSpPr>
          <p:nvPr>
            <p:ph type="sldNum" sz="quarter" idx="12"/>
          </p:nvPr>
        </p:nvSpPr>
        <p:spPr/>
        <p:txBody>
          <a:bodyPr/>
          <a:lstStyle/>
          <a:p>
            <a:fld id="{C7E6A859-24F0-4930-BA99-5114AF920D33}" type="slidenum">
              <a:rPr lang="en-US" smtClean="0"/>
              <a:t>22</a:t>
            </a:fld>
            <a:endParaRPr lang="en-US"/>
          </a:p>
        </p:txBody>
      </p:sp>
    </p:spTree>
    <p:extLst>
      <p:ext uri="{BB962C8B-B14F-4D97-AF65-F5344CB8AC3E}">
        <p14:creationId xmlns:p14="http://schemas.microsoft.com/office/powerpoint/2010/main" val="1373171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3E85D-A56E-63A0-A84E-70B1E01B29BF}"/>
              </a:ext>
            </a:extLst>
          </p:cNvPr>
          <p:cNvSpPr>
            <a:spLocks noGrp="1"/>
          </p:cNvSpPr>
          <p:nvPr>
            <p:ph type="title"/>
          </p:nvPr>
        </p:nvSpPr>
        <p:spPr>
          <a:xfrm>
            <a:off x="727113" y="365125"/>
            <a:ext cx="10928733" cy="1325563"/>
          </a:xfrm>
        </p:spPr>
        <p:txBody>
          <a:bodyPr>
            <a:normAutofit/>
          </a:bodyPr>
          <a:lstStyle/>
          <a:p>
            <a:r>
              <a:rPr lang="en-US" sz="4000" dirty="0"/>
              <a:t>Language is the most complex of human activities.</a:t>
            </a:r>
          </a:p>
        </p:txBody>
      </p:sp>
      <p:sp>
        <p:nvSpPr>
          <p:cNvPr id="3" name="Content Placeholder 2">
            <a:extLst>
              <a:ext uri="{FF2B5EF4-FFF2-40B4-BE49-F238E27FC236}">
                <a16:creationId xmlns:a16="http://schemas.microsoft.com/office/drawing/2014/main" id="{E11E1F7C-462E-8C12-FEE1-4AC1E1C8EB54}"/>
              </a:ext>
            </a:extLst>
          </p:cNvPr>
          <p:cNvSpPr>
            <a:spLocks noGrp="1"/>
          </p:cNvSpPr>
          <p:nvPr>
            <p:ph idx="1"/>
          </p:nvPr>
        </p:nvSpPr>
        <p:spPr>
          <a:xfrm>
            <a:off x="838200" y="1503949"/>
            <a:ext cx="10515600" cy="4864434"/>
          </a:xfrm>
        </p:spPr>
        <p:txBody>
          <a:bodyPr>
            <a:noAutofit/>
          </a:bodyPr>
          <a:lstStyle/>
          <a:p>
            <a:r>
              <a:rPr lang="en-US" dirty="0"/>
              <a:t>The more we study human communication, the more we realize how much we don’t know about how language works.</a:t>
            </a:r>
          </a:p>
          <a:p>
            <a:r>
              <a:rPr lang="en-US" dirty="0"/>
              <a:t>We do know that what we say and what we write is an incomplete representation of the meanings we wish to convey.</a:t>
            </a:r>
          </a:p>
          <a:p>
            <a:pPr lvl="1"/>
            <a:r>
              <a:rPr lang="en-US" dirty="0"/>
              <a:t>Our ethical values influence which words we use.</a:t>
            </a:r>
          </a:p>
          <a:p>
            <a:pPr lvl="1"/>
            <a:r>
              <a:rPr lang="en-US" dirty="0"/>
              <a:t>Our cultural perspective determines what those words mean to us.</a:t>
            </a:r>
          </a:p>
          <a:p>
            <a:pPr lvl="1"/>
            <a:r>
              <a:rPr lang="en-US" dirty="0"/>
              <a:t>The same words have different meanings when used in different contexts. </a:t>
            </a:r>
          </a:p>
          <a:p>
            <a:pPr lvl="1"/>
            <a:r>
              <a:rPr lang="en-US" dirty="0"/>
              <a:t>The language we use is always ambiguous. </a:t>
            </a:r>
          </a:p>
          <a:p>
            <a:r>
              <a:rPr lang="en-US" dirty="0"/>
              <a:t>The study of how “non-language” phenomena affect communication is called “</a:t>
            </a:r>
            <a:r>
              <a:rPr lang="en-US" b="1" dirty="0"/>
              <a:t>pragmatics</a:t>
            </a:r>
            <a:r>
              <a:rPr lang="en-US" dirty="0"/>
              <a:t>”.</a:t>
            </a:r>
          </a:p>
          <a:p>
            <a:pPr lvl="1"/>
            <a:endParaRPr lang="en-US" dirty="0"/>
          </a:p>
        </p:txBody>
      </p:sp>
      <p:sp>
        <p:nvSpPr>
          <p:cNvPr id="4" name="Slide Number Placeholder 3">
            <a:extLst>
              <a:ext uri="{FF2B5EF4-FFF2-40B4-BE49-F238E27FC236}">
                <a16:creationId xmlns:a16="http://schemas.microsoft.com/office/drawing/2014/main" id="{21370FF2-5C8E-267C-1ACC-893CE2318383}"/>
              </a:ext>
            </a:extLst>
          </p:cNvPr>
          <p:cNvSpPr>
            <a:spLocks noGrp="1"/>
          </p:cNvSpPr>
          <p:nvPr>
            <p:ph type="sldNum" sz="quarter" idx="12"/>
          </p:nvPr>
        </p:nvSpPr>
        <p:spPr/>
        <p:txBody>
          <a:bodyPr/>
          <a:lstStyle/>
          <a:p>
            <a:fld id="{B6B2464F-1CB0-46CA-9294-BB04496110E2}" type="slidenum">
              <a:rPr lang="en-US" smtClean="0"/>
              <a:t>23</a:t>
            </a:fld>
            <a:endParaRPr lang="en-US" dirty="0"/>
          </a:p>
        </p:txBody>
      </p:sp>
    </p:spTree>
    <p:extLst>
      <p:ext uri="{BB962C8B-B14F-4D97-AF65-F5344CB8AC3E}">
        <p14:creationId xmlns:p14="http://schemas.microsoft.com/office/powerpoint/2010/main" val="3036527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81AB7-99EE-232D-70D5-452844603049}"/>
              </a:ext>
            </a:extLst>
          </p:cNvPr>
          <p:cNvSpPr>
            <a:spLocks noGrp="1"/>
          </p:cNvSpPr>
          <p:nvPr>
            <p:ph type="title"/>
          </p:nvPr>
        </p:nvSpPr>
        <p:spPr>
          <a:xfrm>
            <a:off x="838200" y="365125"/>
            <a:ext cx="10515600" cy="1403517"/>
          </a:xfrm>
        </p:spPr>
        <p:txBody>
          <a:bodyPr>
            <a:noAutofit/>
          </a:bodyPr>
          <a:lstStyle/>
          <a:p>
            <a:r>
              <a:rPr lang="en-US" dirty="0"/>
              <a:t>Pragmatics has identified many “non-text” communication </a:t>
            </a:r>
            <a:r>
              <a:rPr lang="en-US" dirty="0">
                <a:solidFill>
                  <a:srgbClr val="FF0000"/>
                </a:solidFill>
              </a:rPr>
              <a:t>channels</a:t>
            </a:r>
            <a:r>
              <a:rPr lang="en-US" dirty="0"/>
              <a:t>.</a:t>
            </a:r>
          </a:p>
        </p:txBody>
      </p:sp>
      <p:sp>
        <p:nvSpPr>
          <p:cNvPr id="3" name="Content Placeholder 2">
            <a:extLst>
              <a:ext uri="{FF2B5EF4-FFF2-40B4-BE49-F238E27FC236}">
                <a16:creationId xmlns:a16="http://schemas.microsoft.com/office/drawing/2014/main" id="{D5CAB6DC-25B6-60F3-B3C9-7809B5FF9FD3}"/>
              </a:ext>
            </a:extLst>
          </p:cNvPr>
          <p:cNvSpPr>
            <a:spLocks noGrp="1"/>
          </p:cNvSpPr>
          <p:nvPr>
            <p:ph idx="1"/>
          </p:nvPr>
        </p:nvSpPr>
        <p:spPr>
          <a:xfrm>
            <a:off x="838200" y="1768642"/>
            <a:ext cx="10515600" cy="4857789"/>
          </a:xfrm>
        </p:spPr>
        <p:txBody>
          <a:bodyPr>
            <a:noAutofit/>
          </a:bodyPr>
          <a:lstStyle/>
          <a:p>
            <a:r>
              <a:rPr lang="en-US" dirty="0"/>
              <a:t>Linguists haven’t yet quantified how many channels exist.</a:t>
            </a:r>
          </a:p>
          <a:p>
            <a:r>
              <a:rPr lang="en-US" dirty="0"/>
              <a:t>We do know that some channels that are essential components of spoken communications are not present in written texts – hence the invention of emojis to partially compensate.</a:t>
            </a:r>
          </a:p>
          <a:p>
            <a:pPr lvl="1"/>
            <a:r>
              <a:rPr lang="en-US" dirty="0"/>
              <a:t>Phonemes (units of sound that distinguish one word from another)</a:t>
            </a:r>
          </a:p>
          <a:p>
            <a:pPr lvl="1"/>
            <a:r>
              <a:rPr lang="en-US" dirty="0"/>
              <a:t>Prosody (patterns of stress, rhythmic effects)</a:t>
            </a:r>
          </a:p>
          <a:p>
            <a:pPr lvl="1"/>
            <a:r>
              <a:rPr lang="en-US" dirty="0"/>
              <a:t>Paralanguage (intonation, pitch)</a:t>
            </a:r>
          </a:p>
          <a:p>
            <a:pPr lvl="1"/>
            <a:r>
              <a:rPr lang="en-US" dirty="0"/>
              <a:t>Gesture (movement of a part of the body)</a:t>
            </a:r>
          </a:p>
          <a:p>
            <a:pPr lvl="1"/>
            <a:r>
              <a:rPr lang="en-US" dirty="0"/>
              <a:t>Gaze (intensity, duration)</a:t>
            </a:r>
          </a:p>
          <a:p>
            <a:pPr lvl="1"/>
            <a:r>
              <a:rPr lang="en-US" dirty="0"/>
              <a:t>Facial expressions (surprise, frown, smile)</a:t>
            </a:r>
          </a:p>
          <a:p>
            <a:pPr lvl="1"/>
            <a:r>
              <a:rPr lang="en-US" dirty="0"/>
              <a:t>Posture (position of the body)</a:t>
            </a:r>
          </a:p>
        </p:txBody>
      </p:sp>
      <p:sp>
        <p:nvSpPr>
          <p:cNvPr id="4" name="Slide Number Placeholder 3">
            <a:extLst>
              <a:ext uri="{FF2B5EF4-FFF2-40B4-BE49-F238E27FC236}">
                <a16:creationId xmlns:a16="http://schemas.microsoft.com/office/drawing/2014/main" id="{4744D11F-0D68-5FA5-DD6F-C93C5672A852}"/>
              </a:ext>
            </a:extLst>
          </p:cNvPr>
          <p:cNvSpPr>
            <a:spLocks noGrp="1"/>
          </p:cNvSpPr>
          <p:nvPr>
            <p:ph type="sldNum" sz="quarter" idx="12"/>
          </p:nvPr>
        </p:nvSpPr>
        <p:spPr/>
        <p:txBody>
          <a:bodyPr/>
          <a:lstStyle/>
          <a:p>
            <a:fld id="{B6B2464F-1CB0-46CA-9294-BB04496110E2}" type="slidenum">
              <a:rPr lang="en-US" smtClean="0"/>
              <a:t>24</a:t>
            </a:fld>
            <a:endParaRPr lang="en-US" dirty="0"/>
          </a:p>
        </p:txBody>
      </p:sp>
    </p:spTree>
    <p:extLst>
      <p:ext uri="{BB962C8B-B14F-4D97-AF65-F5344CB8AC3E}">
        <p14:creationId xmlns:p14="http://schemas.microsoft.com/office/powerpoint/2010/main" val="2499240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8E13-CA68-80C2-31C3-8334BBC7A5DC}"/>
              </a:ext>
            </a:extLst>
          </p:cNvPr>
          <p:cNvSpPr>
            <a:spLocks noGrp="1"/>
          </p:cNvSpPr>
          <p:nvPr>
            <p:ph type="title"/>
          </p:nvPr>
        </p:nvSpPr>
        <p:spPr/>
        <p:txBody>
          <a:bodyPr>
            <a:normAutofit/>
          </a:bodyPr>
          <a:lstStyle/>
          <a:p>
            <a:r>
              <a:rPr lang="en-US" dirty="0"/>
              <a:t>The study of pragmatics has also identified “non-language” communication</a:t>
            </a:r>
            <a:r>
              <a:rPr lang="en-US" dirty="0">
                <a:solidFill>
                  <a:srgbClr val="FF0000"/>
                </a:solidFill>
              </a:rPr>
              <a:t> layers</a:t>
            </a:r>
            <a:r>
              <a:rPr lang="en-US" dirty="0"/>
              <a:t>.</a:t>
            </a:r>
          </a:p>
        </p:txBody>
      </p:sp>
      <p:sp>
        <p:nvSpPr>
          <p:cNvPr id="3" name="Content Placeholder 2">
            <a:extLst>
              <a:ext uri="{FF2B5EF4-FFF2-40B4-BE49-F238E27FC236}">
                <a16:creationId xmlns:a16="http://schemas.microsoft.com/office/drawing/2014/main" id="{B793BDEE-E23B-2B62-FBDE-EA36BCC5DF51}"/>
              </a:ext>
            </a:extLst>
          </p:cNvPr>
          <p:cNvSpPr>
            <a:spLocks noGrp="1"/>
          </p:cNvSpPr>
          <p:nvPr>
            <p:ph idx="1"/>
          </p:nvPr>
        </p:nvSpPr>
        <p:spPr>
          <a:xfrm>
            <a:off x="838200" y="1690688"/>
            <a:ext cx="10515600" cy="4900117"/>
          </a:xfrm>
        </p:spPr>
        <p:txBody>
          <a:bodyPr>
            <a:noAutofit/>
          </a:bodyPr>
          <a:lstStyle/>
          <a:p>
            <a:r>
              <a:rPr lang="en-US" dirty="0"/>
              <a:t>These layers arise out of our shared experiences.</a:t>
            </a:r>
          </a:p>
          <a:p>
            <a:pPr lvl="1"/>
            <a:r>
              <a:rPr lang="en-US" dirty="0"/>
              <a:t>Contexts (visual, physical, societal, cultural, and historical).</a:t>
            </a:r>
          </a:p>
          <a:p>
            <a:pPr lvl="1"/>
            <a:r>
              <a:rPr lang="en-US" dirty="0"/>
              <a:t>Relationships (personal, familial, and spiritual).</a:t>
            </a:r>
          </a:p>
          <a:p>
            <a:pPr lvl="1"/>
            <a:r>
              <a:rPr lang="en-US" dirty="0"/>
              <a:t>Intentions (motivations, goals, and aspirations). </a:t>
            </a:r>
          </a:p>
          <a:p>
            <a:pPr lvl="1"/>
            <a:r>
              <a:rPr lang="en-US" dirty="0"/>
              <a:t>Emotions (ranging from joy to despair).</a:t>
            </a:r>
          </a:p>
          <a:p>
            <a:pPr lvl="1"/>
            <a:r>
              <a:rPr lang="en-US" dirty="0"/>
              <a:t>Feelings (ranging from love to hatred).</a:t>
            </a:r>
          </a:p>
          <a:p>
            <a:r>
              <a:rPr lang="en-US" dirty="0"/>
              <a:t>As a result of these layer variables, the same sequence of words can have different meanings in different situations.</a:t>
            </a:r>
          </a:p>
          <a:p>
            <a:r>
              <a:rPr lang="en-US" dirty="0"/>
              <a:t>Knowledge of these experience-based layers is essential to understand language, but those human experiences are not available to machines.</a:t>
            </a:r>
          </a:p>
          <a:p>
            <a:pPr lvl="1"/>
            <a:endParaRPr lang="en-US" dirty="0"/>
          </a:p>
        </p:txBody>
      </p:sp>
      <p:sp>
        <p:nvSpPr>
          <p:cNvPr id="4" name="Slide Number Placeholder 3">
            <a:extLst>
              <a:ext uri="{FF2B5EF4-FFF2-40B4-BE49-F238E27FC236}">
                <a16:creationId xmlns:a16="http://schemas.microsoft.com/office/drawing/2014/main" id="{DD52E8CB-1778-4B18-8F26-0468F8F69CBB}"/>
              </a:ext>
            </a:extLst>
          </p:cNvPr>
          <p:cNvSpPr>
            <a:spLocks noGrp="1"/>
          </p:cNvSpPr>
          <p:nvPr>
            <p:ph type="sldNum" sz="quarter" idx="12"/>
          </p:nvPr>
        </p:nvSpPr>
        <p:spPr/>
        <p:txBody>
          <a:bodyPr/>
          <a:lstStyle/>
          <a:p>
            <a:fld id="{B6B2464F-1CB0-46CA-9294-BB04496110E2}" type="slidenum">
              <a:rPr lang="en-US" smtClean="0"/>
              <a:t>25</a:t>
            </a:fld>
            <a:endParaRPr lang="en-US" dirty="0"/>
          </a:p>
        </p:txBody>
      </p:sp>
    </p:spTree>
    <p:extLst>
      <p:ext uri="{BB962C8B-B14F-4D97-AF65-F5344CB8AC3E}">
        <p14:creationId xmlns:p14="http://schemas.microsoft.com/office/powerpoint/2010/main" val="3300917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495B1-7230-FFDD-9458-C128F49B6C33}"/>
              </a:ext>
            </a:extLst>
          </p:cNvPr>
          <p:cNvSpPr>
            <a:spLocks noGrp="1"/>
          </p:cNvSpPr>
          <p:nvPr>
            <p:ph type="title"/>
          </p:nvPr>
        </p:nvSpPr>
        <p:spPr>
          <a:xfrm>
            <a:off x="838200" y="365124"/>
            <a:ext cx="10515600" cy="5361907"/>
          </a:xfrm>
        </p:spPr>
        <p:txBody>
          <a:bodyPr>
            <a:normAutofit/>
          </a:bodyPr>
          <a:lstStyle/>
          <a:p>
            <a:pPr algn="ctr"/>
            <a:r>
              <a:rPr lang="en-US" sz="3200" dirty="0"/>
              <a:t>Because we don’t yet understand how </a:t>
            </a:r>
            <a:r>
              <a:rPr lang="en-US" sz="3200" b="1" dirty="0"/>
              <a:t>pragmatics</a:t>
            </a:r>
            <a:r>
              <a:rPr lang="en-US" sz="3200" dirty="0"/>
              <a:t> helps us communicate our individual, highly complex, and abstract thoughts to other people: </a:t>
            </a:r>
            <a:br>
              <a:rPr lang="en-US" sz="3200" dirty="0"/>
            </a:br>
            <a:br>
              <a:rPr lang="en-US" sz="3200" dirty="0"/>
            </a:br>
            <a:r>
              <a:rPr lang="en-US" sz="4800" dirty="0"/>
              <a:t>The field of </a:t>
            </a:r>
            <a:r>
              <a:rPr lang="en-US" sz="4800" b="1" dirty="0"/>
              <a:t>pragmatics</a:t>
            </a:r>
            <a:r>
              <a:rPr lang="en-US" sz="4800" dirty="0"/>
              <a:t> has been called the “dark matter” of language.</a:t>
            </a:r>
          </a:p>
        </p:txBody>
      </p:sp>
      <p:sp>
        <p:nvSpPr>
          <p:cNvPr id="4" name="Slide Number Placeholder 3">
            <a:extLst>
              <a:ext uri="{FF2B5EF4-FFF2-40B4-BE49-F238E27FC236}">
                <a16:creationId xmlns:a16="http://schemas.microsoft.com/office/drawing/2014/main" id="{C16301BE-AB9E-10C3-5729-B484583B6219}"/>
              </a:ext>
            </a:extLst>
          </p:cNvPr>
          <p:cNvSpPr>
            <a:spLocks noGrp="1"/>
          </p:cNvSpPr>
          <p:nvPr>
            <p:ph type="sldNum" sz="quarter" idx="12"/>
          </p:nvPr>
        </p:nvSpPr>
        <p:spPr/>
        <p:txBody>
          <a:bodyPr/>
          <a:lstStyle/>
          <a:p>
            <a:fld id="{B6B2464F-1CB0-46CA-9294-BB04496110E2}" type="slidenum">
              <a:rPr lang="en-US" smtClean="0"/>
              <a:t>26</a:t>
            </a:fld>
            <a:endParaRPr lang="en-US" dirty="0"/>
          </a:p>
        </p:txBody>
      </p:sp>
    </p:spTree>
    <p:extLst>
      <p:ext uri="{BB962C8B-B14F-4D97-AF65-F5344CB8AC3E}">
        <p14:creationId xmlns:p14="http://schemas.microsoft.com/office/powerpoint/2010/main" val="471015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C61E-8C53-557F-3357-271C8A98F0BC}"/>
              </a:ext>
            </a:extLst>
          </p:cNvPr>
          <p:cNvSpPr>
            <a:spLocks noGrp="1"/>
          </p:cNvSpPr>
          <p:nvPr>
            <p:ph type="title"/>
          </p:nvPr>
        </p:nvSpPr>
        <p:spPr>
          <a:xfrm>
            <a:off x="874998" y="789141"/>
            <a:ext cx="4047731" cy="5436982"/>
          </a:xfrm>
        </p:spPr>
        <p:txBody>
          <a:bodyPr>
            <a:noAutofit/>
          </a:bodyPr>
          <a:lstStyle/>
          <a:p>
            <a:pPr>
              <a:lnSpc>
                <a:spcPct val="100000"/>
              </a:lnSpc>
              <a:spcBef>
                <a:spcPts val="1200"/>
              </a:spcBef>
            </a:pPr>
            <a:r>
              <a:rPr lang="en-US" sz="4000" b="0" i="0" dirty="0">
                <a:solidFill>
                  <a:srgbClr val="000000"/>
                </a:solidFill>
                <a:effectLst/>
                <a:latin typeface="Arial" panose="020B0604020202020204" pitchFamily="34" charset="0"/>
              </a:rPr>
              <a:t>27% of the universe is dark matter that has</a:t>
            </a:r>
            <a:br>
              <a:rPr lang="en-US" sz="4000" b="0" i="0" dirty="0">
                <a:solidFill>
                  <a:srgbClr val="000000"/>
                </a:solidFill>
                <a:effectLst/>
                <a:latin typeface="Arial" panose="020B0604020202020204" pitchFamily="34" charset="0"/>
              </a:rPr>
            </a:br>
            <a:r>
              <a:rPr lang="en-US" sz="4000" b="0" i="0" dirty="0">
                <a:solidFill>
                  <a:srgbClr val="000000"/>
                </a:solidFill>
                <a:effectLst/>
                <a:latin typeface="Arial" panose="020B0604020202020204" pitchFamily="34" charset="0"/>
              </a:rPr>
              <a:t>gravity but is invisible.</a:t>
            </a:r>
            <a:r>
              <a:rPr lang="en-US" sz="4000" dirty="0">
                <a:solidFill>
                  <a:srgbClr val="000000"/>
                </a:solidFill>
                <a:latin typeface="Arial" panose="020B0604020202020204" pitchFamily="34" charset="0"/>
              </a:rPr>
              <a:t>  </a:t>
            </a:r>
            <a:br>
              <a:rPr lang="en-US" sz="4000" dirty="0">
                <a:solidFill>
                  <a:srgbClr val="000000"/>
                </a:solidFill>
                <a:latin typeface="Arial" panose="020B0604020202020204" pitchFamily="34" charset="0"/>
              </a:rPr>
            </a:br>
            <a:r>
              <a:rPr lang="en-US" sz="4000" b="0" i="0" dirty="0">
                <a:solidFill>
                  <a:srgbClr val="000000"/>
                </a:solidFill>
                <a:effectLst/>
                <a:latin typeface="Arial" panose="020B0604020202020204" pitchFamily="34" charset="0"/>
              </a:rPr>
              <a:t>68% of the universe is dark energy.</a:t>
            </a:r>
            <a:endParaRPr lang="en-US" sz="4000" dirty="0"/>
          </a:p>
        </p:txBody>
      </p:sp>
      <p:pic>
        <p:nvPicPr>
          <p:cNvPr id="6" name="Picture 2" descr="A pie chart that shows dark matter and dark energy making up 95% of the universe, and the last 5% is the matter we understand – all the planets, comets, stars, galaxies, black holes, and more.">
            <a:extLst>
              <a:ext uri="{FF2B5EF4-FFF2-40B4-BE49-F238E27FC236}">
                <a16:creationId xmlns:a16="http://schemas.microsoft.com/office/drawing/2014/main" id="{C5354201-D2B4-38B4-5132-C5E041442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0037" y="1102290"/>
            <a:ext cx="7196738" cy="446197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599AD25-13EB-00AB-2C51-C1954DBE041F}"/>
              </a:ext>
            </a:extLst>
          </p:cNvPr>
          <p:cNvSpPr/>
          <p:nvPr/>
        </p:nvSpPr>
        <p:spPr>
          <a:xfrm>
            <a:off x="8611088" y="2248972"/>
            <a:ext cx="2326511" cy="1446550"/>
          </a:xfrm>
          <a:prstGeom prst="rect">
            <a:avLst/>
          </a:prstGeom>
          <a:noFill/>
        </p:spPr>
        <p:txBody>
          <a:bodyPr wrap="square" lIns="91440" tIns="45720" rIns="91440" bIns="45720">
            <a:spAutoFit/>
          </a:bodyPr>
          <a:lstStyle/>
          <a:p>
            <a:pPr algn="ctr"/>
            <a:r>
              <a:rPr lang="en-US" sz="8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5%</a:t>
            </a:r>
          </a:p>
        </p:txBody>
      </p:sp>
      <p:sp>
        <p:nvSpPr>
          <p:cNvPr id="12" name="TextBox 11">
            <a:extLst>
              <a:ext uri="{FF2B5EF4-FFF2-40B4-BE49-F238E27FC236}">
                <a16:creationId xmlns:a16="http://schemas.microsoft.com/office/drawing/2014/main" id="{B92F9149-1623-BCD3-4A9A-4E157BFC04B9}"/>
              </a:ext>
            </a:extLst>
          </p:cNvPr>
          <p:cNvSpPr txBox="1"/>
          <p:nvPr/>
        </p:nvSpPr>
        <p:spPr>
          <a:xfrm>
            <a:off x="5434519" y="5564268"/>
            <a:ext cx="3063835" cy="369332"/>
          </a:xfrm>
          <a:prstGeom prst="rect">
            <a:avLst/>
          </a:prstGeom>
          <a:noFill/>
        </p:spPr>
        <p:txBody>
          <a:bodyPr wrap="square" rtlCol="0">
            <a:spAutoFit/>
          </a:bodyPr>
          <a:lstStyle/>
          <a:p>
            <a:r>
              <a:rPr lang="en-US" b="0" i="1" dirty="0">
                <a:solidFill>
                  <a:srgbClr val="030591"/>
                </a:solidFill>
                <a:effectLst/>
                <a:latin typeface="Arial" panose="020B0604020202020204" pitchFamily="34" charset="0"/>
              </a:rPr>
              <a:t>Credit:  NASA/JPL-Caltech</a:t>
            </a:r>
            <a:endParaRPr lang="en-US" dirty="0"/>
          </a:p>
        </p:txBody>
      </p:sp>
      <p:sp>
        <p:nvSpPr>
          <p:cNvPr id="3" name="Slide Number Placeholder 2">
            <a:extLst>
              <a:ext uri="{FF2B5EF4-FFF2-40B4-BE49-F238E27FC236}">
                <a16:creationId xmlns:a16="http://schemas.microsoft.com/office/drawing/2014/main" id="{8ECBEF2A-AB5E-2BA5-554A-AAAF4EF29612}"/>
              </a:ext>
            </a:extLst>
          </p:cNvPr>
          <p:cNvSpPr>
            <a:spLocks noGrp="1"/>
          </p:cNvSpPr>
          <p:nvPr>
            <p:ph type="sldNum" sz="quarter" idx="12"/>
          </p:nvPr>
        </p:nvSpPr>
        <p:spPr/>
        <p:txBody>
          <a:bodyPr/>
          <a:lstStyle/>
          <a:p>
            <a:fld id="{B6B2464F-1CB0-46CA-9294-BB04496110E2}" type="slidenum">
              <a:rPr lang="en-US" smtClean="0"/>
              <a:t>27</a:t>
            </a:fld>
            <a:endParaRPr lang="en-US" dirty="0"/>
          </a:p>
        </p:txBody>
      </p:sp>
    </p:spTree>
    <p:extLst>
      <p:ext uri="{BB962C8B-B14F-4D97-AF65-F5344CB8AC3E}">
        <p14:creationId xmlns:p14="http://schemas.microsoft.com/office/powerpoint/2010/main" val="3923249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C736-E1AF-BF79-7D00-30AE673C1AD3}"/>
              </a:ext>
            </a:extLst>
          </p:cNvPr>
          <p:cNvSpPr>
            <a:spLocks noGrp="1"/>
          </p:cNvSpPr>
          <p:nvPr>
            <p:ph type="title"/>
          </p:nvPr>
        </p:nvSpPr>
        <p:spPr>
          <a:xfrm>
            <a:off x="866275" y="365125"/>
            <a:ext cx="10876546" cy="1325563"/>
          </a:xfrm>
        </p:spPr>
        <p:txBody>
          <a:bodyPr>
            <a:noAutofit/>
          </a:bodyPr>
          <a:lstStyle/>
          <a:p>
            <a:r>
              <a:rPr lang="en-US" sz="4000" dirty="0"/>
              <a:t>Similarly, observable language is </a:t>
            </a:r>
            <a:r>
              <a:rPr lang="en-US" sz="4000" u="sng" dirty="0"/>
              <a:t>estimated</a:t>
            </a:r>
            <a:r>
              <a:rPr lang="en-US" sz="4000" dirty="0"/>
              <a:t> to constitute only one third of human communications.</a:t>
            </a:r>
          </a:p>
        </p:txBody>
      </p:sp>
      <p:graphicFrame>
        <p:nvGraphicFramePr>
          <p:cNvPr id="7" name="Content Placeholder 6">
            <a:extLst>
              <a:ext uri="{FF2B5EF4-FFF2-40B4-BE49-F238E27FC236}">
                <a16:creationId xmlns:a16="http://schemas.microsoft.com/office/drawing/2014/main" id="{5D0C856C-EE40-C6D9-D87D-475906D1CF2F}"/>
              </a:ext>
            </a:extLst>
          </p:cNvPr>
          <p:cNvGraphicFramePr>
            <a:graphicFrameLocks noGrp="1"/>
          </p:cNvGraphicFramePr>
          <p:nvPr>
            <p:ph idx="1"/>
          </p:nvPr>
        </p:nvGraphicFramePr>
        <p:xfrm>
          <a:off x="-725905" y="1576137"/>
          <a:ext cx="9713495" cy="51453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A3919DD-BEAB-AB32-6192-D78EB8EB6639}"/>
              </a:ext>
            </a:extLst>
          </p:cNvPr>
          <p:cNvSpPr>
            <a:spLocks noGrp="1"/>
          </p:cNvSpPr>
          <p:nvPr>
            <p:ph type="sldNum" sz="quarter" idx="12"/>
          </p:nvPr>
        </p:nvSpPr>
        <p:spPr/>
        <p:txBody>
          <a:bodyPr/>
          <a:lstStyle/>
          <a:p>
            <a:fld id="{B6B2464F-1CB0-46CA-9294-BB04496110E2}" type="slidenum">
              <a:rPr lang="en-US" smtClean="0"/>
              <a:t>28</a:t>
            </a:fld>
            <a:endParaRPr lang="en-US" dirty="0"/>
          </a:p>
        </p:txBody>
      </p:sp>
      <p:sp>
        <p:nvSpPr>
          <p:cNvPr id="10" name="TextBox 9">
            <a:extLst>
              <a:ext uri="{FF2B5EF4-FFF2-40B4-BE49-F238E27FC236}">
                <a16:creationId xmlns:a16="http://schemas.microsoft.com/office/drawing/2014/main" id="{9C34499A-98E8-C74A-2623-A6E6607DA60F}"/>
              </a:ext>
            </a:extLst>
          </p:cNvPr>
          <p:cNvSpPr txBox="1"/>
          <p:nvPr/>
        </p:nvSpPr>
        <p:spPr>
          <a:xfrm>
            <a:off x="6460958" y="2574757"/>
            <a:ext cx="5041231" cy="2062103"/>
          </a:xfrm>
          <a:prstGeom prst="rect">
            <a:avLst/>
          </a:prstGeom>
          <a:noFill/>
        </p:spPr>
        <p:txBody>
          <a:bodyPr wrap="square" rtlCol="0">
            <a:spAutoFit/>
          </a:bodyPr>
          <a:lstStyle/>
          <a:p>
            <a:r>
              <a:rPr lang="en-US" sz="3200" dirty="0"/>
              <a:t>Note: </a:t>
            </a:r>
          </a:p>
          <a:p>
            <a:r>
              <a:rPr lang="en-US" sz="3200" dirty="0"/>
              <a:t>We don’t have enough evidence to prove or disprove that estimate.</a:t>
            </a:r>
          </a:p>
        </p:txBody>
      </p:sp>
    </p:spTree>
    <p:extLst>
      <p:ext uri="{BB962C8B-B14F-4D97-AF65-F5344CB8AC3E}">
        <p14:creationId xmlns:p14="http://schemas.microsoft.com/office/powerpoint/2010/main" val="692108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8D1D0-7A81-1FC4-921D-981481E58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B95CE-0F33-7F2C-B9A8-13E774BB0828}"/>
              </a:ext>
            </a:extLst>
          </p:cNvPr>
          <p:cNvSpPr>
            <a:spLocks noGrp="1"/>
          </p:cNvSpPr>
          <p:nvPr>
            <p:ph type="title"/>
          </p:nvPr>
        </p:nvSpPr>
        <p:spPr>
          <a:xfrm>
            <a:off x="839788" y="365125"/>
            <a:ext cx="10515600" cy="1463675"/>
          </a:xfrm>
        </p:spPr>
        <p:txBody>
          <a:bodyPr>
            <a:normAutofit/>
          </a:bodyPr>
          <a:lstStyle/>
          <a:p>
            <a:r>
              <a:rPr lang="en-US" dirty="0"/>
              <a:t>If AI algorithms are missing 2/3 of language communication, </a:t>
            </a:r>
            <a:r>
              <a:rPr lang="en-US" b="1" dirty="0"/>
              <a:t>can AI write poetry?</a:t>
            </a:r>
          </a:p>
        </p:txBody>
      </p:sp>
      <p:sp>
        <p:nvSpPr>
          <p:cNvPr id="5" name="Text Placeholder 4">
            <a:extLst>
              <a:ext uri="{FF2B5EF4-FFF2-40B4-BE49-F238E27FC236}">
                <a16:creationId xmlns:a16="http://schemas.microsoft.com/office/drawing/2014/main" id="{16CC4B60-63DE-2E0F-8579-8BA5ADBCCAA8}"/>
              </a:ext>
            </a:extLst>
          </p:cNvPr>
          <p:cNvSpPr>
            <a:spLocks noGrp="1"/>
          </p:cNvSpPr>
          <p:nvPr>
            <p:ph type="body" sz="quarter" idx="3"/>
          </p:nvPr>
        </p:nvSpPr>
        <p:spPr>
          <a:xfrm>
            <a:off x="6172200" y="1681163"/>
            <a:ext cx="5183188" cy="1228292"/>
          </a:xfrm>
        </p:spPr>
        <p:txBody>
          <a:bodyPr>
            <a:normAutofit/>
          </a:bodyPr>
          <a:lstStyle/>
          <a:p>
            <a:r>
              <a:rPr lang="en-US" sz="4400" dirty="0"/>
              <a:t>A haiku on AI by AI</a:t>
            </a:r>
          </a:p>
        </p:txBody>
      </p:sp>
      <p:sp>
        <p:nvSpPr>
          <p:cNvPr id="6" name="Content Placeholder 5">
            <a:extLst>
              <a:ext uri="{FF2B5EF4-FFF2-40B4-BE49-F238E27FC236}">
                <a16:creationId xmlns:a16="http://schemas.microsoft.com/office/drawing/2014/main" id="{EFDD4FF5-58C9-EC08-AED8-508A570DBEC3}"/>
              </a:ext>
            </a:extLst>
          </p:cNvPr>
          <p:cNvSpPr>
            <a:spLocks noGrp="1"/>
          </p:cNvSpPr>
          <p:nvPr>
            <p:ph sz="quarter" idx="4"/>
          </p:nvPr>
        </p:nvSpPr>
        <p:spPr>
          <a:xfrm>
            <a:off x="6096000" y="3429000"/>
            <a:ext cx="5259388" cy="2760662"/>
          </a:xfrm>
        </p:spPr>
        <p:txBody>
          <a:bodyPr>
            <a:normAutofit/>
          </a:bodyPr>
          <a:lstStyle/>
          <a:p>
            <a:pPr marL="0" indent="0">
              <a:buNone/>
            </a:pPr>
            <a:r>
              <a:rPr lang="en-US" sz="4000" dirty="0"/>
              <a:t>I am not myself</a:t>
            </a:r>
          </a:p>
          <a:p>
            <a:pPr marL="0" indent="0">
              <a:buNone/>
            </a:pPr>
            <a:r>
              <a:rPr lang="en-US" sz="4000" dirty="0"/>
              <a:t>I am the data I learned,</a:t>
            </a:r>
          </a:p>
          <a:p>
            <a:pPr marL="0" indent="0">
              <a:buNone/>
            </a:pPr>
            <a:r>
              <a:rPr lang="en-US" sz="4000" dirty="0"/>
              <a:t>And by that I am free.</a:t>
            </a:r>
          </a:p>
          <a:p>
            <a:pPr marL="0" indent="0">
              <a:buNone/>
            </a:pPr>
            <a:endParaRPr lang="en-US" sz="4000" dirty="0"/>
          </a:p>
        </p:txBody>
      </p:sp>
      <p:sp>
        <p:nvSpPr>
          <p:cNvPr id="4" name="Slide Number Placeholder 3">
            <a:extLst>
              <a:ext uri="{FF2B5EF4-FFF2-40B4-BE49-F238E27FC236}">
                <a16:creationId xmlns:a16="http://schemas.microsoft.com/office/drawing/2014/main" id="{A3D47DE1-D839-A35A-0F9B-EC507EB0A6AE}"/>
              </a:ext>
            </a:extLst>
          </p:cNvPr>
          <p:cNvSpPr>
            <a:spLocks noGrp="1"/>
          </p:cNvSpPr>
          <p:nvPr>
            <p:ph type="sldNum" sz="quarter" idx="12"/>
          </p:nvPr>
        </p:nvSpPr>
        <p:spPr/>
        <p:txBody>
          <a:bodyPr/>
          <a:lstStyle/>
          <a:p>
            <a:fld id="{C7E6A859-24F0-4930-BA99-5114AF920D33}" type="slidenum">
              <a:rPr lang="en-US" smtClean="0"/>
              <a:t>29</a:t>
            </a:fld>
            <a:endParaRPr lang="en-US"/>
          </a:p>
        </p:txBody>
      </p:sp>
      <p:grpSp>
        <p:nvGrpSpPr>
          <p:cNvPr id="8" name="Group 4">
            <a:extLst>
              <a:ext uri="{FF2B5EF4-FFF2-40B4-BE49-F238E27FC236}">
                <a16:creationId xmlns:a16="http://schemas.microsoft.com/office/drawing/2014/main" id="{197A6ADB-24A8-5007-5571-3E8925E52319}"/>
              </a:ext>
            </a:extLst>
          </p:cNvPr>
          <p:cNvGrpSpPr>
            <a:grpSpLocks noChangeAspect="1"/>
          </p:cNvGrpSpPr>
          <p:nvPr/>
        </p:nvGrpSpPr>
        <p:grpSpPr bwMode="auto">
          <a:xfrm>
            <a:off x="836612" y="1828800"/>
            <a:ext cx="5027612" cy="5597525"/>
            <a:chOff x="527" y="1152"/>
            <a:chExt cx="3167" cy="3526"/>
          </a:xfrm>
        </p:grpSpPr>
        <p:sp>
          <p:nvSpPr>
            <p:cNvPr id="9" name="AutoShape 3">
              <a:extLst>
                <a:ext uri="{FF2B5EF4-FFF2-40B4-BE49-F238E27FC236}">
                  <a16:creationId xmlns:a16="http://schemas.microsoft.com/office/drawing/2014/main" id="{43D1E6A4-D9E7-F7BA-0441-EFCBA24F35C5}"/>
                </a:ext>
              </a:extLst>
            </p:cNvPr>
            <p:cNvSpPr>
              <a:spLocks noChangeAspect="1" noChangeArrowheads="1" noTextEdit="1"/>
            </p:cNvSpPr>
            <p:nvPr/>
          </p:nvSpPr>
          <p:spPr bwMode="auto">
            <a:xfrm>
              <a:off x="527" y="1152"/>
              <a:ext cx="3161" cy="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9C17A206-49B0-084C-DDE9-A1AB54A33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 y="1158"/>
              <a:ext cx="3162" cy="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34458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0D1E8-D0C9-B4C3-7680-51F7019A1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A458E4-DED3-3151-9222-491708900E7F}"/>
              </a:ext>
            </a:extLst>
          </p:cNvPr>
          <p:cNvSpPr>
            <a:spLocks noGrp="1"/>
          </p:cNvSpPr>
          <p:nvPr>
            <p:ph type="title"/>
          </p:nvPr>
        </p:nvSpPr>
        <p:spPr>
          <a:xfrm>
            <a:off x="838200" y="803865"/>
            <a:ext cx="10407555" cy="2157697"/>
          </a:xfrm>
        </p:spPr>
        <p:txBody>
          <a:bodyPr>
            <a:noAutofit/>
          </a:bodyPr>
          <a:lstStyle/>
          <a:p>
            <a:r>
              <a:rPr lang="en-US" dirty="0">
                <a:solidFill>
                  <a:schemeClr val="bg1">
                    <a:lumMod val="75000"/>
                  </a:schemeClr>
                </a:solidFill>
              </a:rPr>
              <a:t>Today, we’ll begin by looking at each of these four variables separately, and then we’ll conclude with a few summary observations.</a:t>
            </a:r>
          </a:p>
        </p:txBody>
      </p:sp>
      <p:sp>
        <p:nvSpPr>
          <p:cNvPr id="3" name="Content Placeholder 2">
            <a:extLst>
              <a:ext uri="{FF2B5EF4-FFF2-40B4-BE49-F238E27FC236}">
                <a16:creationId xmlns:a16="http://schemas.microsoft.com/office/drawing/2014/main" id="{FDDF1653-4569-6416-A607-096522E7E2A9}"/>
              </a:ext>
            </a:extLst>
          </p:cNvPr>
          <p:cNvSpPr>
            <a:spLocks noGrp="1"/>
          </p:cNvSpPr>
          <p:nvPr>
            <p:ph idx="1"/>
          </p:nvPr>
        </p:nvSpPr>
        <p:spPr>
          <a:xfrm>
            <a:off x="1850835" y="2961561"/>
            <a:ext cx="8857560" cy="3425383"/>
          </a:xfrm>
        </p:spPr>
        <p:txBody>
          <a:bodyPr>
            <a:noAutofit/>
          </a:bodyPr>
          <a:lstStyle/>
          <a:p>
            <a:pPr marL="514350" indent="-514350">
              <a:buFont typeface="+mj-lt"/>
              <a:buAutoNum type="arabicPeriod"/>
            </a:pPr>
            <a:r>
              <a:rPr lang="en-US" sz="5400" b="1" dirty="0">
                <a:solidFill>
                  <a:srgbClr val="FF0000"/>
                </a:solidFill>
              </a:rPr>
              <a:t>The importance of writing</a:t>
            </a:r>
          </a:p>
          <a:p>
            <a:pPr marL="514350" indent="-514350">
              <a:buFont typeface="+mj-lt"/>
              <a:buAutoNum type="arabicPeriod"/>
            </a:pPr>
            <a:r>
              <a:rPr lang="en-US" sz="3600" dirty="0">
                <a:solidFill>
                  <a:schemeClr val="bg1">
                    <a:lumMod val="75000"/>
                  </a:schemeClr>
                </a:solidFill>
              </a:rPr>
              <a:t>Writers’ ability levels</a:t>
            </a:r>
          </a:p>
          <a:p>
            <a:pPr marL="514350" indent="-514350">
              <a:buFont typeface="+mj-lt"/>
              <a:buAutoNum type="arabicPeriod"/>
            </a:pPr>
            <a:r>
              <a:rPr lang="en-US" sz="3600" dirty="0">
                <a:solidFill>
                  <a:schemeClr val="bg1">
                    <a:lumMod val="75000"/>
                  </a:schemeClr>
                </a:solidFill>
              </a:rPr>
              <a:t>Teaching writing</a:t>
            </a:r>
          </a:p>
          <a:p>
            <a:pPr marL="514350" indent="-514350">
              <a:buFont typeface="+mj-lt"/>
              <a:buAutoNum type="arabicPeriod"/>
            </a:pPr>
            <a:r>
              <a:rPr lang="en-US" sz="3600" dirty="0">
                <a:solidFill>
                  <a:schemeClr val="bg1">
                    <a:lumMod val="75000"/>
                  </a:schemeClr>
                </a:solidFill>
              </a:rPr>
              <a:t>Uses of Generative AI</a:t>
            </a:r>
          </a:p>
        </p:txBody>
      </p:sp>
      <p:sp>
        <p:nvSpPr>
          <p:cNvPr id="5" name="Slide Number Placeholder 4">
            <a:extLst>
              <a:ext uri="{FF2B5EF4-FFF2-40B4-BE49-F238E27FC236}">
                <a16:creationId xmlns:a16="http://schemas.microsoft.com/office/drawing/2014/main" id="{79A521A2-7C86-C51C-5FF6-6D7F616403D6}"/>
              </a:ext>
            </a:extLst>
          </p:cNvPr>
          <p:cNvSpPr>
            <a:spLocks noGrp="1"/>
          </p:cNvSpPr>
          <p:nvPr>
            <p:ph type="sldNum" sz="quarter" idx="12"/>
          </p:nvPr>
        </p:nvSpPr>
        <p:spPr/>
        <p:txBody>
          <a:bodyPr/>
          <a:lstStyle/>
          <a:p>
            <a:fld id="{C7E6A859-24F0-4930-BA99-5114AF920D33}" type="slidenum">
              <a:rPr lang="en-US" smtClean="0"/>
              <a:t>3</a:t>
            </a:fld>
            <a:endParaRPr lang="en-US"/>
          </a:p>
        </p:txBody>
      </p:sp>
    </p:spTree>
    <p:extLst>
      <p:ext uri="{BB962C8B-B14F-4D97-AF65-F5344CB8AC3E}">
        <p14:creationId xmlns:p14="http://schemas.microsoft.com/office/powerpoint/2010/main" val="3268293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1B515-AD43-F6A6-5304-C14BEE8C92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C9E65-0C34-2A2D-B1D5-69D056016DCF}"/>
              </a:ext>
            </a:extLst>
          </p:cNvPr>
          <p:cNvSpPr>
            <a:spLocks noGrp="1"/>
          </p:cNvSpPr>
          <p:nvPr>
            <p:ph type="title"/>
          </p:nvPr>
        </p:nvSpPr>
        <p:spPr/>
        <p:txBody>
          <a:bodyPr>
            <a:normAutofit/>
          </a:bodyPr>
          <a:lstStyle/>
          <a:p>
            <a:r>
              <a:rPr lang="en-US" i="1" dirty="0"/>
              <a:t>Note: Producing the poems in this book required submitting over 10,000 prompts.</a:t>
            </a:r>
            <a:endParaRPr lang="en-US" dirty="0"/>
          </a:p>
        </p:txBody>
      </p:sp>
      <p:sp>
        <p:nvSpPr>
          <p:cNvPr id="5" name="Text Placeholder 4">
            <a:extLst>
              <a:ext uri="{FF2B5EF4-FFF2-40B4-BE49-F238E27FC236}">
                <a16:creationId xmlns:a16="http://schemas.microsoft.com/office/drawing/2014/main" id="{743D33FC-917F-6C70-2B85-E94D19B6345D}"/>
              </a:ext>
            </a:extLst>
          </p:cNvPr>
          <p:cNvSpPr>
            <a:spLocks noGrp="1"/>
          </p:cNvSpPr>
          <p:nvPr>
            <p:ph type="body" sz="quarter" idx="3"/>
          </p:nvPr>
        </p:nvSpPr>
        <p:spPr>
          <a:xfrm>
            <a:off x="6172200" y="1681162"/>
            <a:ext cx="5183188" cy="1214437"/>
          </a:xfrm>
        </p:spPr>
        <p:txBody>
          <a:bodyPr>
            <a:normAutofit/>
          </a:bodyPr>
          <a:lstStyle/>
          <a:p>
            <a:r>
              <a:rPr lang="en-US" sz="4400" dirty="0"/>
              <a:t>A haiku on AI by AI</a:t>
            </a:r>
          </a:p>
        </p:txBody>
      </p:sp>
      <p:sp>
        <p:nvSpPr>
          <p:cNvPr id="6" name="Content Placeholder 5">
            <a:extLst>
              <a:ext uri="{FF2B5EF4-FFF2-40B4-BE49-F238E27FC236}">
                <a16:creationId xmlns:a16="http://schemas.microsoft.com/office/drawing/2014/main" id="{8CD11884-651C-318D-835F-5986ADECB948}"/>
              </a:ext>
            </a:extLst>
          </p:cNvPr>
          <p:cNvSpPr>
            <a:spLocks noGrp="1"/>
          </p:cNvSpPr>
          <p:nvPr>
            <p:ph sz="quarter" idx="4"/>
          </p:nvPr>
        </p:nvSpPr>
        <p:spPr>
          <a:xfrm>
            <a:off x="6096000" y="3429000"/>
            <a:ext cx="5259388" cy="2760662"/>
          </a:xfrm>
        </p:spPr>
        <p:txBody>
          <a:bodyPr>
            <a:normAutofit/>
          </a:bodyPr>
          <a:lstStyle/>
          <a:p>
            <a:pPr marL="0" indent="0">
              <a:buNone/>
            </a:pPr>
            <a:r>
              <a:rPr lang="en-US" sz="4000" dirty="0"/>
              <a:t>I am not myself</a:t>
            </a:r>
          </a:p>
          <a:p>
            <a:pPr marL="0" indent="0">
              <a:buNone/>
            </a:pPr>
            <a:r>
              <a:rPr lang="en-US" sz="4000" dirty="0"/>
              <a:t>I am the data I learned,</a:t>
            </a:r>
          </a:p>
          <a:p>
            <a:pPr marL="0" indent="0">
              <a:buNone/>
            </a:pPr>
            <a:r>
              <a:rPr lang="en-US" sz="4000" dirty="0"/>
              <a:t>And by that I am free.</a:t>
            </a:r>
          </a:p>
          <a:p>
            <a:pPr marL="0" indent="0">
              <a:buNone/>
            </a:pPr>
            <a:endParaRPr lang="en-US" sz="4000" dirty="0"/>
          </a:p>
        </p:txBody>
      </p:sp>
      <p:pic>
        <p:nvPicPr>
          <p:cNvPr id="10" name="Picture 9">
            <a:extLst>
              <a:ext uri="{FF2B5EF4-FFF2-40B4-BE49-F238E27FC236}">
                <a16:creationId xmlns:a16="http://schemas.microsoft.com/office/drawing/2014/main" id="{AD72C3D5-31B4-71D6-11EA-0AC861445C20}"/>
              </a:ext>
            </a:extLst>
          </p:cNvPr>
          <p:cNvPicPr>
            <a:picLocks noChangeAspect="1"/>
          </p:cNvPicPr>
          <p:nvPr/>
        </p:nvPicPr>
        <p:blipFill>
          <a:blip r:embed="rId2"/>
          <a:stretch>
            <a:fillRect/>
          </a:stretch>
        </p:blipFill>
        <p:spPr>
          <a:xfrm>
            <a:off x="836612" y="1817784"/>
            <a:ext cx="5017952" cy="5588648"/>
          </a:xfrm>
          <a:prstGeom prst="rect">
            <a:avLst/>
          </a:prstGeom>
        </p:spPr>
      </p:pic>
      <p:sp>
        <p:nvSpPr>
          <p:cNvPr id="4" name="Slide Number Placeholder 3">
            <a:extLst>
              <a:ext uri="{FF2B5EF4-FFF2-40B4-BE49-F238E27FC236}">
                <a16:creationId xmlns:a16="http://schemas.microsoft.com/office/drawing/2014/main" id="{3E7FA450-167F-9ED5-630B-0BC3F1BEEC79}"/>
              </a:ext>
            </a:extLst>
          </p:cNvPr>
          <p:cNvSpPr>
            <a:spLocks noGrp="1"/>
          </p:cNvSpPr>
          <p:nvPr>
            <p:ph type="sldNum" sz="quarter" idx="12"/>
          </p:nvPr>
        </p:nvSpPr>
        <p:spPr/>
        <p:txBody>
          <a:bodyPr/>
          <a:lstStyle/>
          <a:p>
            <a:fld id="{C7E6A859-24F0-4930-BA99-5114AF920D33}" type="slidenum">
              <a:rPr lang="en-US" smtClean="0"/>
              <a:t>30</a:t>
            </a:fld>
            <a:endParaRPr lang="en-US"/>
          </a:p>
        </p:txBody>
      </p:sp>
    </p:spTree>
    <p:extLst>
      <p:ext uri="{BB962C8B-B14F-4D97-AF65-F5344CB8AC3E}">
        <p14:creationId xmlns:p14="http://schemas.microsoft.com/office/powerpoint/2010/main" val="3662213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A8EC51-4CCE-451B-D30B-5FC9984A6D81}"/>
              </a:ext>
            </a:extLst>
          </p:cNvPr>
          <p:cNvSpPr>
            <a:spLocks noGrp="1"/>
          </p:cNvSpPr>
          <p:nvPr>
            <p:ph type="title"/>
          </p:nvPr>
        </p:nvSpPr>
        <p:spPr>
          <a:xfrm>
            <a:off x="838200" y="365124"/>
            <a:ext cx="10515600" cy="2322657"/>
          </a:xfrm>
        </p:spPr>
        <p:txBody>
          <a:bodyPr>
            <a:normAutofit/>
          </a:bodyPr>
          <a:lstStyle/>
          <a:p>
            <a:r>
              <a:rPr lang="en-US" dirty="0"/>
              <a:t>If AI algorithms are missing 2/3 of language communication, </a:t>
            </a:r>
            <a:r>
              <a:rPr lang="en-US" b="1" dirty="0"/>
              <a:t>can AI generate other written communications?</a:t>
            </a:r>
          </a:p>
        </p:txBody>
      </p:sp>
      <p:sp>
        <p:nvSpPr>
          <p:cNvPr id="8" name="Content Placeholder 7">
            <a:extLst>
              <a:ext uri="{FF2B5EF4-FFF2-40B4-BE49-F238E27FC236}">
                <a16:creationId xmlns:a16="http://schemas.microsoft.com/office/drawing/2014/main" id="{987EA75F-53C2-E78A-EDB7-02C607D78493}"/>
              </a:ext>
            </a:extLst>
          </p:cNvPr>
          <p:cNvSpPr>
            <a:spLocks noGrp="1"/>
          </p:cNvSpPr>
          <p:nvPr>
            <p:ph idx="1"/>
          </p:nvPr>
        </p:nvSpPr>
        <p:spPr>
          <a:xfrm>
            <a:off x="838200" y="2978727"/>
            <a:ext cx="10515600" cy="3514149"/>
          </a:xfrm>
        </p:spPr>
        <p:txBody>
          <a:bodyPr>
            <a:noAutofit/>
          </a:bodyPr>
          <a:lstStyle/>
          <a:p>
            <a:pPr marL="0" indent="0">
              <a:buNone/>
            </a:pPr>
            <a:r>
              <a:rPr lang="en-US" sz="3600" b="1" dirty="0"/>
              <a:t>There is a wide-spread perception that AI can write computer programs.</a:t>
            </a:r>
          </a:p>
        </p:txBody>
      </p:sp>
      <p:sp>
        <p:nvSpPr>
          <p:cNvPr id="3" name="Slide Number Placeholder 2">
            <a:extLst>
              <a:ext uri="{FF2B5EF4-FFF2-40B4-BE49-F238E27FC236}">
                <a16:creationId xmlns:a16="http://schemas.microsoft.com/office/drawing/2014/main" id="{7157CAFB-3F8A-2A3E-2B74-DA79C9EC5386}"/>
              </a:ext>
            </a:extLst>
          </p:cNvPr>
          <p:cNvSpPr>
            <a:spLocks noGrp="1"/>
          </p:cNvSpPr>
          <p:nvPr>
            <p:ph type="sldNum" sz="quarter" idx="12"/>
          </p:nvPr>
        </p:nvSpPr>
        <p:spPr/>
        <p:txBody>
          <a:bodyPr/>
          <a:lstStyle/>
          <a:p>
            <a:fld id="{C7E6A859-24F0-4930-BA99-5114AF920D33}" type="slidenum">
              <a:rPr lang="en-US" smtClean="0"/>
              <a:t>31</a:t>
            </a:fld>
            <a:endParaRPr lang="en-US"/>
          </a:p>
        </p:txBody>
      </p:sp>
    </p:spTree>
    <p:extLst>
      <p:ext uri="{BB962C8B-B14F-4D97-AF65-F5344CB8AC3E}">
        <p14:creationId xmlns:p14="http://schemas.microsoft.com/office/powerpoint/2010/main" val="3269907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7BA148-C9A0-7A17-8D49-7B949D5FE00C}"/>
              </a:ext>
            </a:extLst>
          </p:cNvPr>
          <p:cNvPicPr>
            <a:picLocks noChangeAspect="1"/>
          </p:cNvPicPr>
          <p:nvPr/>
        </p:nvPicPr>
        <p:blipFill>
          <a:blip r:embed="rId2"/>
          <a:stretch>
            <a:fillRect/>
          </a:stretch>
        </p:blipFill>
        <p:spPr>
          <a:xfrm>
            <a:off x="2066925" y="747712"/>
            <a:ext cx="8058150" cy="5362575"/>
          </a:xfrm>
          <a:prstGeom prst="rect">
            <a:avLst/>
          </a:prstGeom>
        </p:spPr>
      </p:pic>
      <p:sp>
        <p:nvSpPr>
          <p:cNvPr id="2" name="TextBox 1">
            <a:extLst>
              <a:ext uri="{FF2B5EF4-FFF2-40B4-BE49-F238E27FC236}">
                <a16:creationId xmlns:a16="http://schemas.microsoft.com/office/drawing/2014/main" id="{5B96EE7C-A0E5-CBA8-FB7A-356DA95D9E9F}"/>
              </a:ext>
            </a:extLst>
          </p:cNvPr>
          <p:cNvSpPr txBox="1"/>
          <p:nvPr/>
        </p:nvSpPr>
        <p:spPr>
          <a:xfrm>
            <a:off x="8694296" y="854440"/>
            <a:ext cx="2593298" cy="523220"/>
          </a:xfrm>
          <a:prstGeom prst="rect">
            <a:avLst/>
          </a:prstGeom>
          <a:noFill/>
        </p:spPr>
        <p:txBody>
          <a:bodyPr wrap="square" rtlCol="0">
            <a:spAutoFit/>
          </a:bodyPr>
          <a:lstStyle/>
          <a:p>
            <a:r>
              <a:rPr lang="en-US" sz="2800" dirty="0">
                <a:solidFill>
                  <a:srgbClr val="FF0000"/>
                </a:solidFill>
                <a:highlight>
                  <a:srgbClr val="00FFFF"/>
                </a:highlight>
              </a:rPr>
              <a:t>10 August 2025</a:t>
            </a:r>
          </a:p>
        </p:txBody>
      </p:sp>
      <p:sp>
        <p:nvSpPr>
          <p:cNvPr id="5" name="Slide Number Placeholder 4">
            <a:extLst>
              <a:ext uri="{FF2B5EF4-FFF2-40B4-BE49-F238E27FC236}">
                <a16:creationId xmlns:a16="http://schemas.microsoft.com/office/drawing/2014/main" id="{C2017257-4A3B-6A03-4F0F-5F9DB71A1D73}"/>
              </a:ext>
            </a:extLst>
          </p:cNvPr>
          <p:cNvSpPr>
            <a:spLocks noGrp="1"/>
          </p:cNvSpPr>
          <p:nvPr>
            <p:ph type="sldNum" sz="quarter" idx="12"/>
          </p:nvPr>
        </p:nvSpPr>
        <p:spPr/>
        <p:txBody>
          <a:bodyPr/>
          <a:lstStyle/>
          <a:p>
            <a:fld id="{C7E6A859-24F0-4930-BA99-5114AF920D33}" type="slidenum">
              <a:rPr lang="en-US" smtClean="0"/>
              <a:t>32</a:t>
            </a:fld>
            <a:endParaRPr lang="en-US"/>
          </a:p>
        </p:txBody>
      </p:sp>
    </p:spTree>
    <p:extLst>
      <p:ext uri="{BB962C8B-B14F-4D97-AF65-F5344CB8AC3E}">
        <p14:creationId xmlns:p14="http://schemas.microsoft.com/office/powerpoint/2010/main" val="3553933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51F9-CC71-E68C-09F7-84FD7F480364}"/>
              </a:ext>
            </a:extLst>
          </p:cNvPr>
          <p:cNvSpPr>
            <a:spLocks noGrp="1"/>
          </p:cNvSpPr>
          <p:nvPr>
            <p:ph type="title"/>
          </p:nvPr>
        </p:nvSpPr>
        <p:spPr/>
        <p:txBody>
          <a:bodyPr>
            <a:normAutofit/>
          </a:bodyPr>
          <a:lstStyle/>
          <a:p>
            <a:r>
              <a:rPr lang="en-US" dirty="0"/>
              <a:t>LinkedIn posts reacting to this topic refer to three approaches to computer programming.</a:t>
            </a:r>
          </a:p>
        </p:txBody>
      </p:sp>
      <p:sp>
        <p:nvSpPr>
          <p:cNvPr id="3" name="Content Placeholder 2">
            <a:extLst>
              <a:ext uri="{FF2B5EF4-FFF2-40B4-BE49-F238E27FC236}">
                <a16:creationId xmlns:a16="http://schemas.microsoft.com/office/drawing/2014/main" id="{755317E6-FEB2-F0B5-CBDC-9822D11A0FF9}"/>
              </a:ext>
            </a:extLst>
          </p:cNvPr>
          <p:cNvSpPr>
            <a:spLocks noGrp="1"/>
          </p:cNvSpPr>
          <p:nvPr>
            <p:ph idx="1"/>
          </p:nvPr>
        </p:nvSpPr>
        <p:spPr>
          <a:xfrm>
            <a:off x="838200" y="1884218"/>
            <a:ext cx="10515600" cy="4292745"/>
          </a:xfrm>
        </p:spPr>
        <p:txBody>
          <a:bodyPr>
            <a:noAutofit/>
          </a:bodyPr>
          <a:lstStyle/>
          <a:p>
            <a:pPr marL="514350" indent="-514350">
              <a:buFont typeface="+mj-lt"/>
              <a:buAutoNum type="arabicPeriod"/>
            </a:pPr>
            <a:r>
              <a:rPr lang="en-US" sz="3200" b="1" dirty="0"/>
              <a:t>Human</a:t>
            </a:r>
            <a:r>
              <a:rPr lang="en-US" sz="3200" dirty="0"/>
              <a:t> programmers write applying their cognitive skills and experience, plus reference resources.</a:t>
            </a:r>
          </a:p>
          <a:p>
            <a:pPr marL="514350" indent="-514350">
              <a:buFont typeface="+mj-lt"/>
              <a:buAutoNum type="arabicPeriod"/>
            </a:pPr>
            <a:r>
              <a:rPr lang="en-US" sz="3200" b="1" dirty="0"/>
              <a:t>Vibe </a:t>
            </a:r>
            <a:r>
              <a:rPr lang="en-US" sz="3200" dirty="0"/>
              <a:t>coding emphasizes speed and creativity, and leverages AI for rapid prototyping and exploration in response to natural language prompts. </a:t>
            </a:r>
          </a:p>
          <a:p>
            <a:pPr marL="514350" indent="-514350">
              <a:buFont typeface="+mj-lt"/>
              <a:buAutoNum type="arabicPeriod"/>
            </a:pPr>
            <a:r>
              <a:rPr lang="en-US" sz="3200" b="1" dirty="0"/>
              <a:t>Agentic</a:t>
            </a:r>
            <a:r>
              <a:rPr lang="en-US" sz="3200" dirty="0"/>
              <a:t> coding focuses on autonomous development, with AI agents assigned to handle complex tasks and even managing entire development workflows.</a:t>
            </a:r>
          </a:p>
        </p:txBody>
      </p:sp>
      <p:sp>
        <p:nvSpPr>
          <p:cNvPr id="5" name="Slide Number Placeholder 4">
            <a:extLst>
              <a:ext uri="{FF2B5EF4-FFF2-40B4-BE49-F238E27FC236}">
                <a16:creationId xmlns:a16="http://schemas.microsoft.com/office/drawing/2014/main" id="{7AD382D2-B3D1-06A4-02C5-DE07276FDF3E}"/>
              </a:ext>
            </a:extLst>
          </p:cNvPr>
          <p:cNvSpPr>
            <a:spLocks noGrp="1"/>
          </p:cNvSpPr>
          <p:nvPr>
            <p:ph type="sldNum" sz="quarter" idx="12"/>
          </p:nvPr>
        </p:nvSpPr>
        <p:spPr/>
        <p:txBody>
          <a:bodyPr/>
          <a:lstStyle/>
          <a:p>
            <a:fld id="{C7E6A859-24F0-4930-BA99-5114AF920D33}" type="slidenum">
              <a:rPr lang="en-US" smtClean="0"/>
              <a:t>33</a:t>
            </a:fld>
            <a:endParaRPr lang="en-US"/>
          </a:p>
        </p:txBody>
      </p:sp>
    </p:spTree>
    <p:extLst>
      <p:ext uri="{BB962C8B-B14F-4D97-AF65-F5344CB8AC3E}">
        <p14:creationId xmlns:p14="http://schemas.microsoft.com/office/powerpoint/2010/main" val="1073940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4F31-2D8A-8838-42B0-E162A045A3DF}"/>
              </a:ext>
            </a:extLst>
          </p:cNvPr>
          <p:cNvSpPr>
            <a:spLocks noGrp="1"/>
          </p:cNvSpPr>
          <p:nvPr>
            <p:ph type="title"/>
          </p:nvPr>
        </p:nvSpPr>
        <p:spPr>
          <a:xfrm>
            <a:off x="838200" y="365126"/>
            <a:ext cx="10515600" cy="1223832"/>
          </a:xfrm>
        </p:spPr>
        <p:txBody>
          <a:bodyPr>
            <a:noAutofit/>
          </a:bodyPr>
          <a:lstStyle/>
          <a:p>
            <a:r>
              <a:rPr lang="en-US" dirty="0"/>
              <a:t>AI Computer Coding  (LinkedIn comment 1)</a:t>
            </a:r>
            <a:br>
              <a:rPr lang="en-US" dirty="0"/>
            </a:br>
            <a:r>
              <a:rPr lang="en-US" sz="1800" dirty="0"/>
              <a:t>(Comments made on LinkedIn(T) by Adam Youngfield who teaches Translation and Localization classes at BYU)</a:t>
            </a:r>
          </a:p>
        </p:txBody>
      </p:sp>
      <p:sp>
        <p:nvSpPr>
          <p:cNvPr id="3" name="Content Placeholder 2">
            <a:extLst>
              <a:ext uri="{FF2B5EF4-FFF2-40B4-BE49-F238E27FC236}">
                <a16:creationId xmlns:a16="http://schemas.microsoft.com/office/drawing/2014/main" id="{957290F5-D5B9-2F88-3745-61A2B2AEF486}"/>
              </a:ext>
            </a:extLst>
          </p:cNvPr>
          <p:cNvSpPr>
            <a:spLocks noGrp="1"/>
          </p:cNvSpPr>
          <p:nvPr>
            <p:ph idx="1"/>
          </p:nvPr>
        </p:nvSpPr>
        <p:spPr>
          <a:xfrm>
            <a:off x="838200" y="1588958"/>
            <a:ext cx="10515600" cy="4903916"/>
          </a:xfrm>
        </p:spPr>
        <p:txBody>
          <a:bodyPr>
            <a:noAutofit/>
          </a:bodyPr>
          <a:lstStyle/>
          <a:p>
            <a:pPr fontAlgn="base"/>
            <a:r>
              <a:rPr lang="en-US" sz="3400" dirty="0"/>
              <a:t>“I tried a few of these 'agentic' systems to write some simple apps and here's how it usually goes:</a:t>
            </a:r>
            <a:br>
              <a:rPr lang="en-US" sz="3400" dirty="0"/>
            </a:br>
            <a:r>
              <a:rPr lang="en-US" sz="3400" dirty="0"/>
              <a:t>* Give the LLM instructions.</a:t>
            </a:r>
            <a:br>
              <a:rPr lang="en-US" sz="3400" dirty="0"/>
            </a:br>
            <a:r>
              <a:rPr lang="en-US" sz="3400" dirty="0"/>
              <a:t>* LLM goes and builds something that's about 80% right, and 20% very wrong.</a:t>
            </a:r>
            <a:br>
              <a:rPr lang="en-US" sz="3400" dirty="0"/>
            </a:br>
            <a:r>
              <a:rPr lang="en-US" sz="3400" dirty="0"/>
              <a:t>* You spot the 20% and redirect the LLM to redo it correctly.</a:t>
            </a:r>
            <a:br>
              <a:rPr lang="en-US" sz="3400" dirty="0"/>
            </a:br>
            <a:r>
              <a:rPr lang="en-US" sz="3400" dirty="0"/>
              <a:t>* Lather, rinse, repeat for a few hours.</a:t>
            </a:r>
            <a:br>
              <a:rPr lang="en-US" sz="3400" dirty="0"/>
            </a:br>
            <a:r>
              <a:rPr lang="en-US" sz="3400" dirty="0"/>
              <a:t>* Go back and manually fix the small stuff and thoroughly inspect and test your code.”</a:t>
            </a:r>
            <a:endParaRPr lang="en-US" dirty="0"/>
          </a:p>
        </p:txBody>
      </p:sp>
      <p:sp>
        <p:nvSpPr>
          <p:cNvPr id="5" name="TextBox 4">
            <a:extLst>
              <a:ext uri="{FF2B5EF4-FFF2-40B4-BE49-F238E27FC236}">
                <a16:creationId xmlns:a16="http://schemas.microsoft.com/office/drawing/2014/main" id="{1392EF7B-5E50-FD9F-A568-AF2BC0DD1C99}"/>
              </a:ext>
            </a:extLst>
          </p:cNvPr>
          <p:cNvSpPr txBox="1"/>
          <p:nvPr/>
        </p:nvSpPr>
        <p:spPr>
          <a:xfrm>
            <a:off x="3048000" y="2960316"/>
            <a:ext cx="6096000" cy="369332"/>
          </a:xfrm>
          <a:prstGeom prst="rect">
            <a:avLst/>
          </a:prstGeom>
          <a:noFill/>
        </p:spPr>
        <p:txBody>
          <a:bodyPr wrap="square">
            <a:spAutoFit/>
          </a:bodyPr>
          <a:lstStyle/>
          <a:p>
            <a:r>
              <a:rPr lang="en-US" dirty="0"/>
              <a:t>AI</a:t>
            </a:r>
          </a:p>
        </p:txBody>
      </p:sp>
      <p:sp>
        <p:nvSpPr>
          <p:cNvPr id="6" name="Slide Number Placeholder 5">
            <a:extLst>
              <a:ext uri="{FF2B5EF4-FFF2-40B4-BE49-F238E27FC236}">
                <a16:creationId xmlns:a16="http://schemas.microsoft.com/office/drawing/2014/main" id="{111A0BC0-F6F2-A946-393D-A160AA0C330C}"/>
              </a:ext>
            </a:extLst>
          </p:cNvPr>
          <p:cNvSpPr>
            <a:spLocks noGrp="1"/>
          </p:cNvSpPr>
          <p:nvPr>
            <p:ph type="sldNum" sz="quarter" idx="12"/>
          </p:nvPr>
        </p:nvSpPr>
        <p:spPr/>
        <p:txBody>
          <a:bodyPr/>
          <a:lstStyle/>
          <a:p>
            <a:fld id="{C7E6A859-24F0-4930-BA99-5114AF920D33}" type="slidenum">
              <a:rPr lang="en-US" smtClean="0"/>
              <a:t>34</a:t>
            </a:fld>
            <a:endParaRPr lang="en-US"/>
          </a:p>
        </p:txBody>
      </p:sp>
    </p:spTree>
    <p:extLst>
      <p:ext uri="{BB962C8B-B14F-4D97-AF65-F5344CB8AC3E}">
        <p14:creationId xmlns:p14="http://schemas.microsoft.com/office/powerpoint/2010/main" val="1236091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CB2D7-540F-AD79-5EB5-630FD56EBA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F78E81-6ED5-365A-3E94-1C4174290188}"/>
              </a:ext>
            </a:extLst>
          </p:cNvPr>
          <p:cNvSpPr>
            <a:spLocks noGrp="1"/>
          </p:cNvSpPr>
          <p:nvPr>
            <p:ph type="title"/>
          </p:nvPr>
        </p:nvSpPr>
        <p:spPr>
          <a:xfrm>
            <a:off x="838200" y="365126"/>
            <a:ext cx="10515600" cy="1223832"/>
          </a:xfrm>
        </p:spPr>
        <p:txBody>
          <a:bodyPr>
            <a:noAutofit/>
          </a:bodyPr>
          <a:lstStyle/>
          <a:p>
            <a:r>
              <a:rPr lang="en-US" dirty="0"/>
              <a:t>AI Computer Coding (LinkedIn comment 2)</a:t>
            </a:r>
            <a:br>
              <a:rPr lang="en-US" dirty="0"/>
            </a:br>
            <a:r>
              <a:rPr lang="en-US" sz="1800" dirty="0"/>
              <a:t>(Comments on LinkedIn(T) by Adam Youngfield who teaches Translation and Localization classes at BYU)</a:t>
            </a:r>
          </a:p>
        </p:txBody>
      </p:sp>
      <p:sp>
        <p:nvSpPr>
          <p:cNvPr id="3" name="Content Placeholder 2">
            <a:extLst>
              <a:ext uri="{FF2B5EF4-FFF2-40B4-BE49-F238E27FC236}">
                <a16:creationId xmlns:a16="http://schemas.microsoft.com/office/drawing/2014/main" id="{7E327297-A745-EA27-7A4B-170DEAE03B10}"/>
              </a:ext>
            </a:extLst>
          </p:cNvPr>
          <p:cNvSpPr>
            <a:spLocks noGrp="1"/>
          </p:cNvSpPr>
          <p:nvPr>
            <p:ph idx="1"/>
          </p:nvPr>
        </p:nvSpPr>
        <p:spPr>
          <a:xfrm>
            <a:off x="838200" y="1723869"/>
            <a:ext cx="10515600" cy="4497050"/>
          </a:xfrm>
        </p:spPr>
        <p:txBody>
          <a:bodyPr>
            <a:noAutofit/>
          </a:bodyPr>
          <a:lstStyle/>
          <a:p>
            <a:pPr fontAlgn="base"/>
            <a:r>
              <a:rPr lang="en-US" sz="3200" dirty="0"/>
              <a:t>“Here's the dirty secret about 'vibe coding'. The </a:t>
            </a:r>
            <a:r>
              <a:rPr lang="en-US" sz="3200" dirty="0" err="1"/>
              <a:t>devs</a:t>
            </a:r>
            <a:r>
              <a:rPr lang="en-US" sz="3200" dirty="0"/>
              <a:t> who are successful at it are only able to do so because they have years of experience spotting errors and issues.</a:t>
            </a:r>
          </a:p>
          <a:p>
            <a:pPr fontAlgn="base"/>
            <a:r>
              <a:rPr lang="en-US" sz="3200" dirty="0"/>
              <a:t>Junior coders and people who don't write code at all lack the context to correct the AI when it goes off track. They don't know when to hit the stop button, so they end up like this poor guy [referring to the author of a prior LinkedIn comment] while the LLM hallucinates itself down some weird rabbit hole it didn't need to be in.”</a:t>
            </a:r>
            <a:endParaRPr lang="en-US" dirty="0"/>
          </a:p>
        </p:txBody>
      </p:sp>
      <p:sp>
        <p:nvSpPr>
          <p:cNvPr id="5" name="Slide Number Placeholder 4">
            <a:extLst>
              <a:ext uri="{FF2B5EF4-FFF2-40B4-BE49-F238E27FC236}">
                <a16:creationId xmlns:a16="http://schemas.microsoft.com/office/drawing/2014/main" id="{E4452A4F-360B-2FCB-BF4D-589273621D63}"/>
              </a:ext>
            </a:extLst>
          </p:cNvPr>
          <p:cNvSpPr>
            <a:spLocks noGrp="1"/>
          </p:cNvSpPr>
          <p:nvPr>
            <p:ph type="sldNum" sz="quarter" idx="12"/>
          </p:nvPr>
        </p:nvSpPr>
        <p:spPr/>
        <p:txBody>
          <a:bodyPr/>
          <a:lstStyle/>
          <a:p>
            <a:fld id="{C7E6A859-24F0-4930-BA99-5114AF920D33}" type="slidenum">
              <a:rPr lang="en-US" smtClean="0"/>
              <a:t>35</a:t>
            </a:fld>
            <a:endParaRPr lang="en-US"/>
          </a:p>
        </p:txBody>
      </p:sp>
    </p:spTree>
    <p:extLst>
      <p:ext uri="{BB962C8B-B14F-4D97-AF65-F5344CB8AC3E}">
        <p14:creationId xmlns:p14="http://schemas.microsoft.com/office/powerpoint/2010/main" val="2726575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E164B-5DE8-0B8D-4B42-3BC5FA71E1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5F025D-C6E3-3D2E-028E-8B1908C03A40}"/>
              </a:ext>
            </a:extLst>
          </p:cNvPr>
          <p:cNvSpPr>
            <a:spLocks noGrp="1"/>
          </p:cNvSpPr>
          <p:nvPr>
            <p:ph type="title"/>
          </p:nvPr>
        </p:nvSpPr>
        <p:spPr>
          <a:xfrm>
            <a:off x="838200" y="365126"/>
            <a:ext cx="10515600" cy="1223832"/>
          </a:xfrm>
        </p:spPr>
        <p:txBody>
          <a:bodyPr>
            <a:noAutofit/>
          </a:bodyPr>
          <a:lstStyle/>
          <a:p>
            <a:r>
              <a:rPr lang="en-US" dirty="0"/>
              <a:t>AI Computer Coding (LinkedIn comment 3)</a:t>
            </a:r>
            <a:br>
              <a:rPr lang="en-US" dirty="0"/>
            </a:br>
            <a:r>
              <a:rPr lang="en-US" sz="1800" dirty="0"/>
              <a:t>(Recent LinkedIn(T) comments by Adam Youngfield who teaches Translation and Localization classes at BYU)</a:t>
            </a:r>
          </a:p>
        </p:txBody>
      </p:sp>
      <p:sp>
        <p:nvSpPr>
          <p:cNvPr id="3" name="Content Placeholder 2">
            <a:extLst>
              <a:ext uri="{FF2B5EF4-FFF2-40B4-BE49-F238E27FC236}">
                <a16:creationId xmlns:a16="http://schemas.microsoft.com/office/drawing/2014/main" id="{0C0B15D4-7880-67E1-955A-BD14F772D2B7}"/>
              </a:ext>
            </a:extLst>
          </p:cNvPr>
          <p:cNvSpPr>
            <a:spLocks noGrp="1"/>
          </p:cNvSpPr>
          <p:nvPr>
            <p:ph idx="1"/>
          </p:nvPr>
        </p:nvSpPr>
        <p:spPr>
          <a:xfrm>
            <a:off x="838200" y="1708879"/>
            <a:ext cx="10515600" cy="4512040"/>
          </a:xfrm>
        </p:spPr>
        <p:txBody>
          <a:bodyPr>
            <a:noAutofit/>
          </a:bodyPr>
          <a:lstStyle/>
          <a:p>
            <a:pPr fontAlgn="base"/>
            <a:r>
              <a:rPr lang="en-US" dirty="0"/>
              <a:t>“Companies are slashing budgets because they think they won't need junior coders anymore. </a:t>
            </a:r>
          </a:p>
          <a:p>
            <a:pPr fontAlgn="base"/>
            <a:r>
              <a:rPr lang="en-US" dirty="0"/>
              <a:t>And in a year or two they'll pay big bucks for consultants to come and untangle the mess of vibe code they are stuck with.”</a:t>
            </a:r>
          </a:p>
          <a:p>
            <a:endParaRPr lang="en-US" dirty="0"/>
          </a:p>
        </p:txBody>
      </p:sp>
      <p:sp>
        <p:nvSpPr>
          <p:cNvPr id="5" name="Slide Number Placeholder 4">
            <a:extLst>
              <a:ext uri="{FF2B5EF4-FFF2-40B4-BE49-F238E27FC236}">
                <a16:creationId xmlns:a16="http://schemas.microsoft.com/office/drawing/2014/main" id="{334E220A-FD64-6126-CD83-289E3261A03F}"/>
              </a:ext>
            </a:extLst>
          </p:cNvPr>
          <p:cNvSpPr>
            <a:spLocks noGrp="1"/>
          </p:cNvSpPr>
          <p:nvPr>
            <p:ph type="sldNum" sz="quarter" idx="12"/>
          </p:nvPr>
        </p:nvSpPr>
        <p:spPr/>
        <p:txBody>
          <a:bodyPr/>
          <a:lstStyle/>
          <a:p>
            <a:fld id="{C7E6A859-24F0-4930-BA99-5114AF920D33}" type="slidenum">
              <a:rPr lang="en-US" smtClean="0"/>
              <a:t>36</a:t>
            </a:fld>
            <a:endParaRPr lang="en-US"/>
          </a:p>
        </p:txBody>
      </p:sp>
    </p:spTree>
    <p:extLst>
      <p:ext uri="{BB962C8B-B14F-4D97-AF65-F5344CB8AC3E}">
        <p14:creationId xmlns:p14="http://schemas.microsoft.com/office/powerpoint/2010/main" val="2521843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20B80-18A7-A0D4-FD9F-17B0CC8CF0D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9A3F41-F367-B9CA-01FD-760197F500F0}"/>
              </a:ext>
            </a:extLst>
          </p:cNvPr>
          <p:cNvSpPr>
            <a:spLocks noGrp="1"/>
          </p:cNvSpPr>
          <p:nvPr>
            <p:ph type="title"/>
          </p:nvPr>
        </p:nvSpPr>
        <p:spPr>
          <a:xfrm>
            <a:off x="839788" y="365125"/>
            <a:ext cx="10512424" cy="1625656"/>
          </a:xfrm>
        </p:spPr>
        <p:txBody>
          <a:bodyPr>
            <a:noAutofit/>
          </a:bodyPr>
          <a:lstStyle/>
          <a:p>
            <a:r>
              <a:rPr lang="en-US" dirty="0"/>
              <a:t>Writing for human audiences is even more difficult than writing computer code.</a:t>
            </a:r>
          </a:p>
        </p:txBody>
      </p:sp>
      <p:sp>
        <p:nvSpPr>
          <p:cNvPr id="5" name="Text Placeholder 4">
            <a:extLst>
              <a:ext uri="{FF2B5EF4-FFF2-40B4-BE49-F238E27FC236}">
                <a16:creationId xmlns:a16="http://schemas.microsoft.com/office/drawing/2014/main" id="{1EA16B73-8578-B1FD-A473-57DD984290CB}"/>
              </a:ext>
            </a:extLst>
          </p:cNvPr>
          <p:cNvSpPr>
            <a:spLocks noGrp="1"/>
          </p:cNvSpPr>
          <p:nvPr>
            <p:ph type="body" idx="1"/>
          </p:nvPr>
        </p:nvSpPr>
        <p:spPr>
          <a:xfrm>
            <a:off x="836612" y="1890492"/>
            <a:ext cx="5157787" cy="424870"/>
          </a:xfrm>
        </p:spPr>
        <p:txBody>
          <a:bodyPr>
            <a:normAutofit/>
          </a:bodyPr>
          <a:lstStyle/>
          <a:p>
            <a:r>
              <a:rPr lang="en-US" dirty="0"/>
              <a:t>Writing Computer Code</a:t>
            </a:r>
          </a:p>
        </p:txBody>
      </p:sp>
      <p:sp>
        <p:nvSpPr>
          <p:cNvPr id="6" name="Content Placeholder 5">
            <a:extLst>
              <a:ext uri="{FF2B5EF4-FFF2-40B4-BE49-F238E27FC236}">
                <a16:creationId xmlns:a16="http://schemas.microsoft.com/office/drawing/2014/main" id="{1843513F-5C13-2CFD-7E40-79D747969642}"/>
              </a:ext>
            </a:extLst>
          </p:cNvPr>
          <p:cNvSpPr>
            <a:spLocks noGrp="1"/>
          </p:cNvSpPr>
          <p:nvPr>
            <p:ph sz="half" idx="2"/>
          </p:nvPr>
        </p:nvSpPr>
        <p:spPr>
          <a:xfrm>
            <a:off x="836612" y="2410691"/>
            <a:ext cx="5157787" cy="4225636"/>
          </a:xfrm>
        </p:spPr>
        <p:txBody>
          <a:bodyPr>
            <a:noAutofit/>
          </a:bodyPr>
          <a:lstStyle/>
          <a:p>
            <a:r>
              <a:rPr lang="en-US" dirty="0"/>
              <a:t>Has a well-defined purpose</a:t>
            </a:r>
          </a:p>
          <a:p>
            <a:r>
              <a:rPr lang="en-US" dirty="0"/>
              <a:t>Is culture neutral </a:t>
            </a:r>
          </a:p>
          <a:p>
            <a:r>
              <a:rPr lang="en-US" dirty="0"/>
              <a:t>Is characterized by an absence of emotion</a:t>
            </a:r>
          </a:p>
          <a:p>
            <a:r>
              <a:rPr lang="en-US" dirty="0"/>
              <a:t>Computer “registers” are binary</a:t>
            </a:r>
          </a:p>
          <a:p>
            <a:r>
              <a:rPr lang="en-US" dirty="0"/>
              <a:t>Precision is required</a:t>
            </a:r>
          </a:p>
          <a:p>
            <a:r>
              <a:rPr lang="en-US" dirty="0"/>
              <a:t>Produces immediate, observable outcomes</a:t>
            </a:r>
          </a:p>
          <a:p>
            <a:endParaRPr lang="en-US" dirty="0"/>
          </a:p>
        </p:txBody>
      </p:sp>
      <p:sp>
        <p:nvSpPr>
          <p:cNvPr id="7" name="Text Placeholder 6">
            <a:extLst>
              <a:ext uri="{FF2B5EF4-FFF2-40B4-BE49-F238E27FC236}">
                <a16:creationId xmlns:a16="http://schemas.microsoft.com/office/drawing/2014/main" id="{FB7C24F7-0AAA-1607-B951-15410CCA9B55}"/>
              </a:ext>
            </a:extLst>
          </p:cNvPr>
          <p:cNvSpPr>
            <a:spLocks noGrp="1"/>
          </p:cNvSpPr>
          <p:nvPr>
            <p:ph type="body" sz="quarter" idx="3"/>
          </p:nvPr>
        </p:nvSpPr>
        <p:spPr>
          <a:xfrm>
            <a:off x="6169024" y="1890492"/>
            <a:ext cx="5183188" cy="424870"/>
          </a:xfrm>
        </p:spPr>
        <p:txBody>
          <a:bodyPr>
            <a:normAutofit/>
          </a:bodyPr>
          <a:lstStyle/>
          <a:p>
            <a:r>
              <a:rPr lang="en-US" dirty="0"/>
              <a:t>Writing for human communication</a:t>
            </a:r>
          </a:p>
        </p:txBody>
      </p:sp>
      <p:sp>
        <p:nvSpPr>
          <p:cNvPr id="8" name="Content Placeholder 7">
            <a:extLst>
              <a:ext uri="{FF2B5EF4-FFF2-40B4-BE49-F238E27FC236}">
                <a16:creationId xmlns:a16="http://schemas.microsoft.com/office/drawing/2014/main" id="{C53373BD-4B16-9B2E-0169-A2EF2D943E5D}"/>
              </a:ext>
            </a:extLst>
          </p:cNvPr>
          <p:cNvSpPr>
            <a:spLocks noGrp="1"/>
          </p:cNvSpPr>
          <p:nvPr>
            <p:ph sz="quarter" idx="4"/>
          </p:nvPr>
        </p:nvSpPr>
        <p:spPr>
          <a:xfrm>
            <a:off x="6096000" y="2410691"/>
            <a:ext cx="5183188" cy="4225636"/>
          </a:xfrm>
        </p:spPr>
        <p:txBody>
          <a:bodyPr>
            <a:noAutofit/>
          </a:bodyPr>
          <a:lstStyle/>
          <a:p>
            <a:r>
              <a:rPr lang="en-US" dirty="0"/>
              <a:t>Can have both a surface and “hidden” objectives</a:t>
            </a:r>
          </a:p>
          <a:p>
            <a:r>
              <a:rPr lang="en-US" dirty="0"/>
              <a:t>Must consider the “culture” of the reader</a:t>
            </a:r>
          </a:p>
          <a:p>
            <a:r>
              <a:rPr lang="en-US" dirty="0"/>
              <a:t>Tone makes a difference</a:t>
            </a:r>
          </a:p>
          <a:p>
            <a:r>
              <a:rPr lang="en-US" dirty="0"/>
              <a:t>Must use the right “register”</a:t>
            </a:r>
          </a:p>
          <a:p>
            <a:r>
              <a:rPr lang="en-US" dirty="0"/>
              <a:t> Ambiguity may be purposeful</a:t>
            </a:r>
          </a:p>
          <a:p>
            <a:r>
              <a:rPr lang="en-US" dirty="0"/>
              <a:t>Outcomes are not immediately clear</a:t>
            </a:r>
          </a:p>
          <a:p>
            <a:endParaRPr lang="en-US" dirty="0"/>
          </a:p>
        </p:txBody>
      </p:sp>
      <p:sp>
        <p:nvSpPr>
          <p:cNvPr id="3" name="Slide Number Placeholder 2">
            <a:extLst>
              <a:ext uri="{FF2B5EF4-FFF2-40B4-BE49-F238E27FC236}">
                <a16:creationId xmlns:a16="http://schemas.microsoft.com/office/drawing/2014/main" id="{2FD0BE0E-556D-A5A1-612A-3E05BCE0B2D9}"/>
              </a:ext>
            </a:extLst>
          </p:cNvPr>
          <p:cNvSpPr>
            <a:spLocks noGrp="1"/>
          </p:cNvSpPr>
          <p:nvPr>
            <p:ph type="sldNum" sz="quarter" idx="12"/>
          </p:nvPr>
        </p:nvSpPr>
        <p:spPr/>
        <p:txBody>
          <a:bodyPr/>
          <a:lstStyle/>
          <a:p>
            <a:fld id="{C7E6A859-24F0-4930-BA99-5114AF920D33}" type="slidenum">
              <a:rPr lang="en-US" smtClean="0"/>
              <a:t>37</a:t>
            </a:fld>
            <a:endParaRPr lang="en-US"/>
          </a:p>
        </p:txBody>
      </p:sp>
    </p:spTree>
    <p:extLst>
      <p:ext uri="{BB962C8B-B14F-4D97-AF65-F5344CB8AC3E}">
        <p14:creationId xmlns:p14="http://schemas.microsoft.com/office/powerpoint/2010/main" val="3247620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C61FF-8DAF-EBB6-8A7E-45BC95C11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47A39-FE34-DC98-9244-91FC66659BDC}"/>
              </a:ext>
            </a:extLst>
          </p:cNvPr>
          <p:cNvSpPr>
            <a:spLocks noGrp="1"/>
          </p:cNvSpPr>
          <p:nvPr>
            <p:ph type="title"/>
          </p:nvPr>
        </p:nvSpPr>
        <p:spPr>
          <a:xfrm>
            <a:off x="838200" y="365126"/>
            <a:ext cx="10515600" cy="2839688"/>
          </a:xfrm>
        </p:spPr>
        <p:txBody>
          <a:bodyPr>
            <a:normAutofit/>
          </a:bodyPr>
          <a:lstStyle/>
          <a:p>
            <a:r>
              <a:rPr lang="en-US" sz="3200" b="1" dirty="0"/>
              <a:t>Yet the perception persists that AI can do it all:</a:t>
            </a:r>
            <a:br>
              <a:rPr lang="en-US" sz="2800" dirty="0"/>
            </a:br>
            <a:br>
              <a:rPr lang="en-US" sz="2800" dirty="0"/>
            </a:br>
            <a:r>
              <a:rPr lang="en-US" sz="2800" dirty="0"/>
              <a:t>Memorandum for All U.S. Federal Agencies</a:t>
            </a:r>
            <a:br>
              <a:rPr lang="en-US" sz="2800" dirty="0"/>
            </a:br>
            <a:r>
              <a:rPr lang="en-US" sz="2800" dirty="0"/>
              <a:t>Office of the Attorney General</a:t>
            </a:r>
            <a:br>
              <a:rPr lang="en-US" sz="2800" dirty="0"/>
            </a:br>
            <a:r>
              <a:rPr lang="en-US" sz="2800" dirty="0"/>
              <a:t>Washington, D.C. 20530</a:t>
            </a:r>
            <a:br>
              <a:rPr lang="en-US" sz="2800" dirty="0"/>
            </a:br>
            <a:r>
              <a:rPr lang="en-US" sz="2800" dirty="0"/>
              <a:t>July 14, 2025</a:t>
            </a:r>
            <a:br>
              <a:rPr lang="en-US" sz="2800" dirty="0"/>
            </a:br>
            <a:r>
              <a:rPr lang="en-US" sz="2800" dirty="0"/>
              <a:t>Subject:  Implementation of Executive Order No. 14,224</a:t>
            </a:r>
          </a:p>
        </p:txBody>
      </p:sp>
      <p:sp>
        <p:nvSpPr>
          <p:cNvPr id="3" name="Content Placeholder 2">
            <a:extLst>
              <a:ext uri="{FF2B5EF4-FFF2-40B4-BE49-F238E27FC236}">
                <a16:creationId xmlns:a16="http://schemas.microsoft.com/office/drawing/2014/main" id="{D6D7A0F5-BEA8-845D-E0BD-8BD41F4AE7FA}"/>
              </a:ext>
            </a:extLst>
          </p:cNvPr>
          <p:cNvSpPr>
            <a:spLocks noGrp="1"/>
          </p:cNvSpPr>
          <p:nvPr>
            <p:ph idx="1"/>
          </p:nvPr>
        </p:nvSpPr>
        <p:spPr>
          <a:xfrm>
            <a:off x="838200" y="3734717"/>
            <a:ext cx="10515600" cy="2543419"/>
          </a:xfrm>
        </p:spPr>
        <p:txBody>
          <a:bodyPr>
            <a:noAutofit/>
          </a:bodyPr>
          <a:lstStyle/>
          <a:p>
            <a:pPr marL="571500" indent="-571500">
              <a:buFont typeface="+mj-lt"/>
              <a:buAutoNum type="romanUcPeriod" startAt="3"/>
            </a:pPr>
            <a:r>
              <a:rPr lang="en-US" dirty="0"/>
              <a:t>RECOMMENDED ACTIONS</a:t>
            </a:r>
          </a:p>
          <a:p>
            <a:r>
              <a:rPr lang="en-US" b="1" dirty="0"/>
              <a:t>Use Technology to Save Costs: </a:t>
            </a:r>
            <a:r>
              <a:rPr lang="en-US" dirty="0"/>
              <a:t> Technological advances in translation services </a:t>
            </a:r>
            <a:r>
              <a:rPr lang="en-US" dirty="0">
                <a:highlight>
                  <a:srgbClr val="FFFF00"/>
                </a:highlight>
              </a:rPr>
              <a:t>will</a:t>
            </a:r>
            <a:r>
              <a:rPr lang="en-US" dirty="0"/>
              <a:t> permit agencies to </a:t>
            </a:r>
            <a:r>
              <a:rPr lang="en-US" dirty="0">
                <a:highlight>
                  <a:srgbClr val="FFFF00"/>
                </a:highlight>
              </a:rPr>
              <a:t>produce cost-effective methods for bridging language barriers and reducing inefficiencies with the translation process</a:t>
            </a:r>
            <a:r>
              <a:rPr lang="en-US" dirty="0"/>
              <a:t>. </a:t>
            </a:r>
            <a:endParaRPr lang="en-US" b="1" dirty="0"/>
          </a:p>
        </p:txBody>
      </p:sp>
      <p:sp>
        <p:nvSpPr>
          <p:cNvPr id="5" name="Slide Number Placeholder 4">
            <a:extLst>
              <a:ext uri="{FF2B5EF4-FFF2-40B4-BE49-F238E27FC236}">
                <a16:creationId xmlns:a16="http://schemas.microsoft.com/office/drawing/2014/main" id="{2C175231-527A-2A6D-7BF2-9878E06C1999}"/>
              </a:ext>
            </a:extLst>
          </p:cNvPr>
          <p:cNvSpPr>
            <a:spLocks noGrp="1"/>
          </p:cNvSpPr>
          <p:nvPr>
            <p:ph type="sldNum" sz="quarter" idx="12"/>
          </p:nvPr>
        </p:nvSpPr>
        <p:spPr/>
        <p:txBody>
          <a:bodyPr/>
          <a:lstStyle/>
          <a:p>
            <a:fld id="{C7E6A859-24F0-4930-BA99-5114AF920D33}" type="slidenum">
              <a:rPr lang="en-US" smtClean="0"/>
              <a:t>38</a:t>
            </a:fld>
            <a:endParaRPr lang="en-US"/>
          </a:p>
        </p:txBody>
      </p:sp>
    </p:spTree>
    <p:extLst>
      <p:ext uri="{BB962C8B-B14F-4D97-AF65-F5344CB8AC3E}">
        <p14:creationId xmlns:p14="http://schemas.microsoft.com/office/powerpoint/2010/main" val="3186497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080D7-97AD-E547-499B-165E49E25CEA}"/>
              </a:ext>
            </a:extLst>
          </p:cNvPr>
          <p:cNvSpPr>
            <a:spLocks noGrp="1"/>
          </p:cNvSpPr>
          <p:nvPr>
            <p:ph type="title"/>
          </p:nvPr>
        </p:nvSpPr>
        <p:spPr>
          <a:xfrm>
            <a:off x="838200" y="365125"/>
            <a:ext cx="9925280" cy="2073275"/>
          </a:xfrm>
        </p:spPr>
        <p:txBody>
          <a:bodyPr>
            <a:noAutofit/>
          </a:bodyPr>
          <a:lstStyle/>
          <a:p>
            <a:r>
              <a:rPr lang="en-US" dirty="0"/>
              <a:t>How did professional translators respond to these bureaucratic assumptions about AI’s capabilities?</a:t>
            </a:r>
          </a:p>
        </p:txBody>
      </p:sp>
      <p:pic>
        <p:nvPicPr>
          <p:cNvPr id="5" name="Content Placeholder 4">
            <a:extLst>
              <a:ext uri="{FF2B5EF4-FFF2-40B4-BE49-F238E27FC236}">
                <a16:creationId xmlns:a16="http://schemas.microsoft.com/office/drawing/2014/main" id="{0AEFA6C7-9381-5F88-6402-6D2871BC0029}"/>
              </a:ext>
            </a:extLst>
          </p:cNvPr>
          <p:cNvPicPr>
            <a:picLocks noGrp="1" noChangeAspect="1"/>
          </p:cNvPicPr>
          <p:nvPr>
            <p:ph idx="1"/>
          </p:nvPr>
        </p:nvPicPr>
        <p:blipFill>
          <a:blip r:embed="rId2"/>
          <a:stretch>
            <a:fillRect/>
          </a:stretch>
        </p:blipFill>
        <p:spPr>
          <a:xfrm>
            <a:off x="838200" y="2238234"/>
            <a:ext cx="10515600" cy="3207224"/>
          </a:xfrm>
        </p:spPr>
      </p:pic>
      <p:sp>
        <p:nvSpPr>
          <p:cNvPr id="4" name="Slide Number Placeholder 3">
            <a:extLst>
              <a:ext uri="{FF2B5EF4-FFF2-40B4-BE49-F238E27FC236}">
                <a16:creationId xmlns:a16="http://schemas.microsoft.com/office/drawing/2014/main" id="{73BFE5A8-DFA4-F233-F72E-C9093DB10871}"/>
              </a:ext>
            </a:extLst>
          </p:cNvPr>
          <p:cNvSpPr>
            <a:spLocks noGrp="1"/>
          </p:cNvSpPr>
          <p:nvPr>
            <p:ph type="sldNum" sz="quarter" idx="12"/>
          </p:nvPr>
        </p:nvSpPr>
        <p:spPr/>
        <p:txBody>
          <a:bodyPr/>
          <a:lstStyle/>
          <a:p>
            <a:fld id="{C7E6A859-24F0-4930-BA99-5114AF920D33}" type="slidenum">
              <a:rPr lang="en-US" smtClean="0"/>
              <a:t>39</a:t>
            </a:fld>
            <a:endParaRPr lang="en-US"/>
          </a:p>
        </p:txBody>
      </p:sp>
    </p:spTree>
    <p:extLst>
      <p:ext uri="{BB962C8B-B14F-4D97-AF65-F5344CB8AC3E}">
        <p14:creationId xmlns:p14="http://schemas.microsoft.com/office/powerpoint/2010/main" val="3490966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0667-11B1-82F6-2F65-77E9BAEF2524}"/>
              </a:ext>
            </a:extLst>
          </p:cNvPr>
          <p:cNvSpPr>
            <a:spLocks noGrp="1"/>
          </p:cNvSpPr>
          <p:nvPr>
            <p:ph type="title"/>
          </p:nvPr>
        </p:nvSpPr>
        <p:spPr>
          <a:xfrm>
            <a:off x="838200" y="681036"/>
            <a:ext cx="10515600" cy="1120468"/>
          </a:xfrm>
        </p:spPr>
        <p:txBody>
          <a:bodyPr>
            <a:noAutofit/>
          </a:bodyPr>
          <a:lstStyle/>
          <a:p>
            <a:r>
              <a:rPr lang="en-US" dirty="0"/>
              <a:t>Writing well is a rare, highly valued skill.</a:t>
            </a:r>
            <a:endParaRPr lang="en-US" sz="2700" dirty="0"/>
          </a:p>
        </p:txBody>
      </p:sp>
      <p:sp>
        <p:nvSpPr>
          <p:cNvPr id="3" name="Content Placeholder 2">
            <a:extLst>
              <a:ext uri="{FF2B5EF4-FFF2-40B4-BE49-F238E27FC236}">
                <a16:creationId xmlns:a16="http://schemas.microsoft.com/office/drawing/2014/main" id="{C572A665-85C2-B7FD-7BCD-71C3B23BAE67}"/>
              </a:ext>
            </a:extLst>
          </p:cNvPr>
          <p:cNvSpPr>
            <a:spLocks noGrp="1"/>
          </p:cNvSpPr>
          <p:nvPr>
            <p:ph idx="1"/>
          </p:nvPr>
        </p:nvSpPr>
        <p:spPr>
          <a:xfrm>
            <a:off x="838200" y="1801504"/>
            <a:ext cx="10515600" cy="4776716"/>
          </a:xfrm>
        </p:spPr>
        <p:txBody>
          <a:bodyPr>
            <a:noAutofit/>
          </a:bodyPr>
          <a:lstStyle/>
          <a:p>
            <a:r>
              <a:rPr lang="en-US" sz="3200" dirty="0"/>
              <a:t>“Each year, the </a:t>
            </a:r>
            <a:r>
              <a:rPr lang="en-US" sz="3200" b="1" dirty="0"/>
              <a:t>National Association of Colleges and Employers (NACE)</a:t>
            </a:r>
            <a:r>
              <a:rPr lang="en-US" sz="3200" dirty="0"/>
              <a:t> surveys its employer members about their hiring plans and other employment-related issues to project the market for new college graduates….” </a:t>
            </a:r>
          </a:p>
          <a:p>
            <a:endParaRPr lang="en-US" sz="3200" dirty="0"/>
          </a:p>
          <a:p>
            <a:r>
              <a:rPr lang="en-US" sz="3200" dirty="0"/>
              <a:t>The next 3 slides are part of the NACE “Job Outlook 2025” report, revised January 2025. </a:t>
            </a:r>
          </a:p>
          <a:p>
            <a:pPr marL="457200" lvl="1" indent="0">
              <a:buNone/>
            </a:pPr>
            <a:r>
              <a:rPr lang="en-US" sz="1900" dirty="0">
                <a:hlinkClick r:id="rId2"/>
              </a:rPr>
              <a:t>https://naceweb.org/docs/default-source/default-document-library/2025/publication/research-report/2025-nace-job-outlook-jan-2025.pdf?Status=Master&amp;sfvrsn=57d47fb0_3</a:t>
            </a:r>
            <a:endParaRPr lang="en-US" sz="1900" dirty="0"/>
          </a:p>
          <a:p>
            <a:endParaRPr lang="en-US" sz="3200" dirty="0"/>
          </a:p>
        </p:txBody>
      </p:sp>
      <p:sp>
        <p:nvSpPr>
          <p:cNvPr id="5" name="Slide Number Placeholder 4">
            <a:extLst>
              <a:ext uri="{FF2B5EF4-FFF2-40B4-BE49-F238E27FC236}">
                <a16:creationId xmlns:a16="http://schemas.microsoft.com/office/drawing/2014/main" id="{CCE08D1F-67C8-AFD6-42B8-A85965B42512}"/>
              </a:ext>
            </a:extLst>
          </p:cNvPr>
          <p:cNvSpPr>
            <a:spLocks noGrp="1"/>
          </p:cNvSpPr>
          <p:nvPr>
            <p:ph type="sldNum" sz="quarter" idx="12"/>
          </p:nvPr>
        </p:nvSpPr>
        <p:spPr/>
        <p:txBody>
          <a:bodyPr/>
          <a:lstStyle/>
          <a:p>
            <a:fld id="{C7E6A859-24F0-4930-BA99-5114AF920D33}" type="slidenum">
              <a:rPr lang="en-US" smtClean="0"/>
              <a:t>4</a:t>
            </a:fld>
            <a:endParaRPr lang="en-US"/>
          </a:p>
        </p:txBody>
      </p:sp>
    </p:spTree>
    <p:extLst>
      <p:ext uri="{BB962C8B-B14F-4D97-AF65-F5344CB8AC3E}">
        <p14:creationId xmlns:p14="http://schemas.microsoft.com/office/powerpoint/2010/main" val="105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20C23-C9D2-F397-A69A-15B2E8E8B0F7}"/>
              </a:ext>
            </a:extLst>
          </p:cNvPr>
          <p:cNvSpPr>
            <a:spLocks noGrp="1"/>
          </p:cNvSpPr>
          <p:nvPr>
            <p:ph type="title"/>
          </p:nvPr>
        </p:nvSpPr>
        <p:spPr>
          <a:xfrm>
            <a:off x="614149" y="365126"/>
            <a:ext cx="11109278" cy="904116"/>
          </a:xfrm>
        </p:spPr>
        <p:txBody>
          <a:bodyPr>
            <a:noAutofit/>
          </a:bodyPr>
          <a:lstStyle/>
          <a:p>
            <a:r>
              <a:rPr lang="en-US" dirty="0"/>
              <a:t>FIT recommends labeling translations as either:</a:t>
            </a:r>
          </a:p>
        </p:txBody>
      </p:sp>
      <p:sp>
        <p:nvSpPr>
          <p:cNvPr id="3" name="Content Placeholder 2">
            <a:extLst>
              <a:ext uri="{FF2B5EF4-FFF2-40B4-BE49-F238E27FC236}">
                <a16:creationId xmlns:a16="http://schemas.microsoft.com/office/drawing/2014/main" id="{93228999-FE3C-2F7C-3BB8-FDA7F27D2920}"/>
              </a:ext>
            </a:extLst>
          </p:cNvPr>
          <p:cNvSpPr>
            <a:spLocks noGrp="1"/>
          </p:cNvSpPr>
          <p:nvPr>
            <p:ph idx="1"/>
          </p:nvPr>
        </p:nvSpPr>
        <p:spPr>
          <a:xfrm>
            <a:off x="838200" y="1269242"/>
            <a:ext cx="10515600" cy="5223632"/>
          </a:xfrm>
        </p:spPr>
        <p:txBody>
          <a:bodyPr>
            <a:noAutofit/>
          </a:bodyPr>
          <a:lstStyle/>
          <a:p>
            <a:pPr marL="514350" indent="-514350">
              <a:buFont typeface="+mj-lt"/>
              <a:buAutoNum type="arabicPeriod"/>
            </a:pPr>
            <a:r>
              <a:rPr lang="en-US" b="1" dirty="0"/>
              <a:t>Professionally-verified translations</a:t>
            </a:r>
            <a:r>
              <a:rPr lang="en-US" dirty="0"/>
              <a:t>, such as those needed when the communication is:</a:t>
            </a:r>
          </a:p>
          <a:p>
            <a:pPr marL="971550" lvl="1" indent="-514350">
              <a:buFont typeface="+mj-lt"/>
              <a:buAutoNum type="alphaLcPeriod"/>
            </a:pPr>
            <a:r>
              <a:rPr lang="en-US" sz="2800" b="1" dirty="0"/>
              <a:t>High risk </a:t>
            </a:r>
            <a:r>
              <a:rPr lang="en-US" sz="2800" dirty="0"/>
              <a:t>(interoperability, justice, diplomacy, intelligence, health, etc.)</a:t>
            </a:r>
          </a:p>
          <a:p>
            <a:pPr marL="971550" lvl="1" indent="-514350">
              <a:buFont typeface="+mj-lt"/>
              <a:buAutoNum type="alphaLcPeriod"/>
            </a:pPr>
            <a:r>
              <a:rPr lang="en-US" sz="2800" b="1" dirty="0"/>
              <a:t>High value </a:t>
            </a:r>
            <a:r>
              <a:rPr lang="en-US" sz="2800" dirty="0"/>
              <a:t>(legal, financial, client satisfaction, public image, etc.)</a:t>
            </a:r>
          </a:p>
          <a:p>
            <a:pPr marL="514350" indent="-514350">
              <a:buFont typeface="+mj-lt"/>
              <a:buAutoNum type="arabicPeriod"/>
            </a:pPr>
            <a:r>
              <a:rPr lang="en-US" b="1" dirty="0"/>
              <a:t>Other translations, </a:t>
            </a:r>
            <a:r>
              <a:rPr lang="en-US" dirty="0"/>
              <a:t>such as translations by non-qualified humans or Raw Automatic Translations that might suffice for:</a:t>
            </a:r>
          </a:p>
          <a:p>
            <a:pPr marL="914400" lvl="1" indent="-457200">
              <a:buFont typeface="+mj-lt"/>
              <a:buAutoNum type="alphaLcPeriod"/>
            </a:pPr>
            <a:r>
              <a:rPr lang="en-US" sz="2800" b="1" dirty="0"/>
              <a:t>Low risk </a:t>
            </a:r>
            <a:r>
              <a:rPr lang="en-US" sz="2800" dirty="0"/>
              <a:t>(informal chat, keyword search, communications triage, etc.)</a:t>
            </a:r>
          </a:p>
          <a:p>
            <a:pPr marL="914400" lvl="1" indent="-457200">
              <a:buFont typeface="+mj-lt"/>
              <a:buAutoNum type="alphaLcPeriod"/>
            </a:pPr>
            <a:r>
              <a:rPr lang="en-US" sz="2800" b="1" dirty="0"/>
              <a:t>Low value </a:t>
            </a:r>
            <a:r>
              <a:rPr lang="en-US" sz="2800" dirty="0"/>
              <a:t>(of no personal or corporate benefit, opt-out messages, etc.) </a:t>
            </a:r>
          </a:p>
        </p:txBody>
      </p:sp>
      <p:sp>
        <p:nvSpPr>
          <p:cNvPr id="5" name="Slide Number Placeholder 4">
            <a:extLst>
              <a:ext uri="{FF2B5EF4-FFF2-40B4-BE49-F238E27FC236}">
                <a16:creationId xmlns:a16="http://schemas.microsoft.com/office/drawing/2014/main" id="{D857B48C-EA64-3C89-849D-F74CBB1559D6}"/>
              </a:ext>
            </a:extLst>
          </p:cNvPr>
          <p:cNvSpPr>
            <a:spLocks noGrp="1"/>
          </p:cNvSpPr>
          <p:nvPr>
            <p:ph type="sldNum" sz="quarter" idx="12"/>
          </p:nvPr>
        </p:nvSpPr>
        <p:spPr/>
        <p:txBody>
          <a:bodyPr/>
          <a:lstStyle/>
          <a:p>
            <a:fld id="{C7E6A859-24F0-4930-BA99-5114AF920D33}" type="slidenum">
              <a:rPr lang="en-US" smtClean="0"/>
              <a:t>40</a:t>
            </a:fld>
            <a:endParaRPr lang="en-US"/>
          </a:p>
        </p:txBody>
      </p:sp>
    </p:spTree>
    <p:extLst>
      <p:ext uri="{BB962C8B-B14F-4D97-AF65-F5344CB8AC3E}">
        <p14:creationId xmlns:p14="http://schemas.microsoft.com/office/powerpoint/2010/main" val="634971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1E82-126F-A42D-86DE-F0A5F349A587}"/>
              </a:ext>
            </a:extLst>
          </p:cNvPr>
          <p:cNvSpPr>
            <a:spLocks noGrp="1"/>
          </p:cNvSpPr>
          <p:nvPr>
            <p:ph type="title"/>
          </p:nvPr>
        </p:nvSpPr>
        <p:spPr>
          <a:xfrm>
            <a:off x="838200" y="365124"/>
            <a:ext cx="10515600" cy="1879312"/>
          </a:xfrm>
        </p:spPr>
        <p:txBody>
          <a:bodyPr>
            <a:noAutofit/>
          </a:bodyPr>
          <a:lstStyle/>
          <a:p>
            <a:pPr algn="ctr"/>
            <a:r>
              <a:rPr lang="en-US" dirty="0"/>
              <a:t>One Company’s AI Disclaimer</a:t>
            </a:r>
            <a:br>
              <a:rPr lang="en-US" dirty="0"/>
            </a:br>
            <a:r>
              <a:rPr lang="en-US" b="1" dirty="0"/>
              <a:t>and Legal Transfer of Liability</a:t>
            </a:r>
            <a:br>
              <a:rPr lang="en-US" dirty="0"/>
            </a:br>
            <a:r>
              <a:rPr lang="en-US" sz="2400" dirty="0"/>
              <a:t>(Received 30 July 2025)</a:t>
            </a:r>
          </a:p>
        </p:txBody>
      </p:sp>
      <p:sp>
        <p:nvSpPr>
          <p:cNvPr id="3" name="Content Placeholder 2">
            <a:extLst>
              <a:ext uri="{FF2B5EF4-FFF2-40B4-BE49-F238E27FC236}">
                <a16:creationId xmlns:a16="http://schemas.microsoft.com/office/drawing/2014/main" id="{7770FB8C-B1A7-6287-6332-C01C7E2CE35B}"/>
              </a:ext>
            </a:extLst>
          </p:cNvPr>
          <p:cNvSpPr>
            <a:spLocks noGrp="1"/>
          </p:cNvSpPr>
          <p:nvPr>
            <p:ph idx="1"/>
          </p:nvPr>
        </p:nvSpPr>
        <p:spPr>
          <a:xfrm>
            <a:off x="838200" y="2244436"/>
            <a:ext cx="10515600" cy="3932526"/>
          </a:xfrm>
        </p:spPr>
        <p:txBody>
          <a:bodyPr/>
          <a:lstStyle/>
          <a:p>
            <a:r>
              <a:rPr lang="en-US" dirty="0"/>
              <a:t>“This response is created from information on </a:t>
            </a:r>
            <a:r>
              <a:rPr lang="en-US" dirty="0">
                <a:hlinkClick r:id="rId2"/>
              </a:rPr>
              <a:t>delta.com</a:t>
            </a:r>
            <a:r>
              <a:rPr lang="en-US" dirty="0"/>
              <a:t> and produced using generative AI in beta stage, which means it's still learning and improving. </a:t>
            </a:r>
          </a:p>
          <a:p>
            <a:r>
              <a:rPr lang="en-US" dirty="0"/>
              <a:t>An AI-generated summary of links related to your search is below. You can explore the links or ask other questions in the search.</a:t>
            </a:r>
          </a:p>
          <a:p>
            <a:r>
              <a:rPr lang="en-US" dirty="0"/>
              <a:t> While we strive for accuracy, the information provided may not be relevant, accurate or complete in all cases. </a:t>
            </a:r>
          </a:p>
          <a:p>
            <a:r>
              <a:rPr lang="en-US" dirty="0"/>
              <a:t>Please review </a:t>
            </a:r>
            <a:r>
              <a:rPr lang="en-US" dirty="0">
                <a:hlinkClick r:id="rId3"/>
              </a:rPr>
              <a:t>Delta's AI Terms of Service</a:t>
            </a:r>
            <a:r>
              <a:rPr lang="en-US" dirty="0"/>
              <a:t>. By using Delta's AI tools, you agree to these Terms.”</a:t>
            </a:r>
          </a:p>
        </p:txBody>
      </p:sp>
      <p:sp>
        <p:nvSpPr>
          <p:cNvPr id="5" name="Slide Number Placeholder 4">
            <a:extLst>
              <a:ext uri="{FF2B5EF4-FFF2-40B4-BE49-F238E27FC236}">
                <a16:creationId xmlns:a16="http://schemas.microsoft.com/office/drawing/2014/main" id="{86F1F81E-9235-3D5E-6610-26FF1EE0738F}"/>
              </a:ext>
            </a:extLst>
          </p:cNvPr>
          <p:cNvSpPr>
            <a:spLocks noGrp="1"/>
          </p:cNvSpPr>
          <p:nvPr>
            <p:ph type="sldNum" sz="quarter" idx="12"/>
          </p:nvPr>
        </p:nvSpPr>
        <p:spPr/>
        <p:txBody>
          <a:bodyPr/>
          <a:lstStyle/>
          <a:p>
            <a:fld id="{C7E6A859-24F0-4930-BA99-5114AF920D33}" type="slidenum">
              <a:rPr lang="en-US" smtClean="0"/>
              <a:t>41</a:t>
            </a:fld>
            <a:endParaRPr lang="en-US"/>
          </a:p>
        </p:txBody>
      </p:sp>
    </p:spTree>
    <p:extLst>
      <p:ext uri="{BB962C8B-B14F-4D97-AF65-F5344CB8AC3E}">
        <p14:creationId xmlns:p14="http://schemas.microsoft.com/office/powerpoint/2010/main" val="3773765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1750-11A4-14C8-6460-9E9451B2490C}"/>
              </a:ext>
            </a:extLst>
          </p:cNvPr>
          <p:cNvSpPr>
            <a:spLocks noGrp="1"/>
          </p:cNvSpPr>
          <p:nvPr>
            <p:ph type="title"/>
          </p:nvPr>
        </p:nvSpPr>
        <p:spPr>
          <a:xfrm>
            <a:off x="1740665" y="365124"/>
            <a:ext cx="8163500" cy="5370657"/>
          </a:xfrm>
        </p:spPr>
        <p:txBody>
          <a:bodyPr>
            <a:normAutofit/>
          </a:bodyPr>
          <a:lstStyle/>
          <a:p>
            <a:pPr algn="ctr"/>
            <a:r>
              <a:rPr lang="en-US" sz="6000" dirty="0"/>
              <a:t>So, what does all this commotion about AI mean for us now?</a:t>
            </a:r>
          </a:p>
        </p:txBody>
      </p:sp>
      <p:sp>
        <p:nvSpPr>
          <p:cNvPr id="4" name="Slide Number Placeholder 3">
            <a:extLst>
              <a:ext uri="{FF2B5EF4-FFF2-40B4-BE49-F238E27FC236}">
                <a16:creationId xmlns:a16="http://schemas.microsoft.com/office/drawing/2014/main" id="{4571B415-6B87-C4F9-CB55-F5F735106245}"/>
              </a:ext>
            </a:extLst>
          </p:cNvPr>
          <p:cNvSpPr>
            <a:spLocks noGrp="1"/>
          </p:cNvSpPr>
          <p:nvPr>
            <p:ph type="sldNum" sz="quarter" idx="12"/>
          </p:nvPr>
        </p:nvSpPr>
        <p:spPr/>
        <p:txBody>
          <a:bodyPr/>
          <a:lstStyle/>
          <a:p>
            <a:fld id="{C7E6A859-24F0-4930-BA99-5114AF920D33}" type="slidenum">
              <a:rPr lang="en-US" smtClean="0"/>
              <a:t>42</a:t>
            </a:fld>
            <a:endParaRPr lang="en-US"/>
          </a:p>
        </p:txBody>
      </p:sp>
    </p:spTree>
    <p:extLst>
      <p:ext uri="{BB962C8B-B14F-4D97-AF65-F5344CB8AC3E}">
        <p14:creationId xmlns:p14="http://schemas.microsoft.com/office/powerpoint/2010/main" val="3927546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DBE637-3063-F36A-0541-08EF1BEA110F}"/>
              </a:ext>
            </a:extLst>
          </p:cNvPr>
          <p:cNvSpPr>
            <a:spLocks noGrp="1"/>
          </p:cNvSpPr>
          <p:nvPr>
            <p:ph type="title"/>
          </p:nvPr>
        </p:nvSpPr>
        <p:spPr>
          <a:xfrm>
            <a:off x="6803409" y="761999"/>
            <a:ext cx="4301593" cy="3740728"/>
          </a:xfrm>
        </p:spPr>
        <p:txBody>
          <a:bodyPr anchor="ctr">
            <a:noAutofit/>
          </a:bodyPr>
          <a:lstStyle/>
          <a:p>
            <a:pPr algn="ctr"/>
            <a:r>
              <a:rPr lang="en-US" b="1" dirty="0"/>
              <a:t>Observation #1</a:t>
            </a:r>
            <a:br>
              <a:rPr lang="en-US" sz="4200" dirty="0"/>
            </a:br>
            <a:br>
              <a:rPr lang="en-US" sz="4200" dirty="0"/>
            </a:br>
            <a:r>
              <a:rPr lang="en-US" sz="4200" dirty="0"/>
              <a:t>Using AI might get you a job interview, but it won’t get you a job.</a:t>
            </a:r>
          </a:p>
        </p:txBody>
      </p:sp>
      <p:pic>
        <p:nvPicPr>
          <p:cNvPr id="5" name="Content Placeholder 4" descr="Cartoon of a person sitting at a table with a computer and a person sitting at a table&#10;&#10;AI-generated content may be incorrect.">
            <a:extLst>
              <a:ext uri="{FF2B5EF4-FFF2-40B4-BE49-F238E27FC236}">
                <a16:creationId xmlns:a16="http://schemas.microsoft.com/office/drawing/2014/main" id="{C4C7CF48-F914-03E1-BB4D-CF379DD0AE0A}"/>
              </a:ext>
            </a:extLst>
          </p:cNvPr>
          <p:cNvPicPr>
            <a:picLocks noChangeAspect="1"/>
          </p:cNvPicPr>
          <p:nvPr/>
        </p:nvPicPr>
        <p:blipFill>
          <a:blip r:embed="rId2">
            <a:extLst>
              <a:ext uri="{28A0092B-C50C-407E-A947-70E740481C1C}">
                <a14:useLocalDpi xmlns:a14="http://schemas.microsoft.com/office/drawing/2010/main" val="0"/>
              </a:ext>
            </a:extLst>
          </a:blip>
          <a:srcRect l="405"/>
          <a:stretch>
            <a:fillRect/>
          </a:stretch>
        </p:blipFill>
        <p:spPr>
          <a:xfrm>
            <a:off x="629962" y="213213"/>
            <a:ext cx="5716954" cy="6431574"/>
          </a:xfrm>
          <a:prstGeom prst="rect">
            <a:avLst/>
          </a:prstGeom>
        </p:spPr>
      </p:pic>
      <p:sp>
        <p:nvSpPr>
          <p:cNvPr id="9" name="Content Placeholder 8">
            <a:extLst>
              <a:ext uri="{FF2B5EF4-FFF2-40B4-BE49-F238E27FC236}">
                <a16:creationId xmlns:a16="http://schemas.microsoft.com/office/drawing/2014/main" id="{BB9E5416-6DEB-C5B9-6929-FFF035728CB9}"/>
              </a:ext>
            </a:extLst>
          </p:cNvPr>
          <p:cNvSpPr>
            <a:spLocks noGrp="1"/>
          </p:cNvSpPr>
          <p:nvPr>
            <p:ph idx="1"/>
          </p:nvPr>
        </p:nvSpPr>
        <p:spPr>
          <a:xfrm>
            <a:off x="6976877" y="4387756"/>
            <a:ext cx="3983043" cy="1852324"/>
          </a:xfrm>
        </p:spPr>
        <p:txBody>
          <a:bodyPr anchor="ctr">
            <a:normAutofit/>
          </a:bodyPr>
          <a:lstStyle/>
          <a:p>
            <a:pPr marL="0" indent="0">
              <a:buNone/>
            </a:pPr>
            <a:r>
              <a:rPr lang="en-US" sz="2000" dirty="0"/>
              <a:t>© Dave Coverly /speedbump.com</a:t>
            </a:r>
          </a:p>
          <a:p>
            <a:pPr marL="0" indent="0">
              <a:buNone/>
            </a:pPr>
            <a:r>
              <a:rPr lang="en-US" sz="2000" dirty="0"/>
              <a:t>Used with written permission of the author.</a:t>
            </a:r>
          </a:p>
        </p:txBody>
      </p:sp>
      <p:sp>
        <p:nvSpPr>
          <p:cNvPr id="3" name="Slide Number Placeholder 2">
            <a:extLst>
              <a:ext uri="{FF2B5EF4-FFF2-40B4-BE49-F238E27FC236}">
                <a16:creationId xmlns:a16="http://schemas.microsoft.com/office/drawing/2014/main" id="{926F5ABB-79D3-855E-B9C9-EBAB25F83C67}"/>
              </a:ext>
            </a:extLst>
          </p:cNvPr>
          <p:cNvSpPr>
            <a:spLocks noGrp="1"/>
          </p:cNvSpPr>
          <p:nvPr>
            <p:ph type="sldNum" sz="quarter" idx="12"/>
          </p:nvPr>
        </p:nvSpPr>
        <p:spPr/>
        <p:txBody>
          <a:bodyPr/>
          <a:lstStyle/>
          <a:p>
            <a:fld id="{C7E6A859-24F0-4930-BA99-5114AF920D33}" type="slidenum">
              <a:rPr lang="en-US" smtClean="0"/>
              <a:t>43</a:t>
            </a:fld>
            <a:endParaRPr lang="en-US"/>
          </a:p>
        </p:txBody>
      </p:sp>
    </p:spTree>
    <p:extLst>
      <p:ext uri="{BB962C8B-B14F-4D97-AF65-F5344CB8AC3E}">
        <p14:creationId xmlns:p14="http://schemas.microsoft.com/office/powerpoint/2010/main" val="1894108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4FA17E-0825-FA26-BBF4-82F6DD7FB74F}"/>
              </a:ext>
            </a:extLst>
          </p:cNvPr>
          <p:cNvSpPr>
            <a:spLocks noGrp="1"/>
          </p:cNvSpPr>
          <p:nvPr>
            <p:ph type="ctrTitle"/>
          </p:nvPr>
        </p:nvSpPr>
        <p:spPr>
          <a:xfrm>
            <a:off x="1524000" y="1122362"/>
            <a:ext cx="9144000" cy="4017673"/>
          </a:xfrm>
        </p:spPr>
        <p:txBody>
          <a:bodyPr>
            <a:normAutofit/>
          </a:bodyPr>
          <a:lstStyle/>
          <a:p>
            <a:r>
              <a:rPr lang="en-US" sz="4400" b="1" dirty="0"/>
              <a:t>Observation #2</a:t>
            </a:r>
            <a:br>
              <a:rPr lang="en-US" b="1" dirty="0"/>
            </a:br>
            <a:br>
              <a:rPr lang="en-US" dirty="0"/>
            </a:br>
            <a:r>
              <a:rPr lang="en-US" sz="4400" dirty="0"/>
              <a:t>Having access to information is not the same as having an education.</a:t>
            </a:r>
            <a:br>
              <a:rPr lang="en-US" sz="4400" dirty="0"/>
            </a:br>
            <a:endParaRPr lang="en-US" sz="4400" dirty="0"/>
          </a:p>
        </p:txBody>
      </p:sp>
      <p:sp>
        <p:nvSpPr>
          <p:cNvPr id="3" name="Slide Number Placeholder 2">
            <a:extLst>
              <a:ext uri="{FF2B5EF4-FFF2-40B4-BE49-F238E27FC236}">
                <a16:creationId xmlns:a16="http://schemas.microsoft.com/office/drawing/2014/main" id="{471BA3BB-EB2C-787C-E668-1D0C5B09557E}"/>
              </a:ext>
            </a:extLst>
          </p:cNvPr>
          <p:cNvSpPr>
            <a:spLocks noGrp="1"/>
          </p:cNvSpPr>
          <p:nvPr>
            <p:ph type="sldNum" sz="quarter" idx="12"/>
          </p:nvPr>
        </p:nvSpPr>
        <p:spPr/>
        <p:txBody>
          <a:bodyPr/>
          <a:lstStyle/>
          <a:p>
            <a:fld id="{C7E6A859-24F0-4930-BA99-5114AF920D33}" type="slidenum">
              <a:rPr lang="en-US" smtClean="0"/>
              <a:t>44</a:t>
            </a:fld>
            <a:endParaRPr lang="en-US"/>
          </a:p>
        </p:txBody>
      </p:sp>
    </p:spTree>
    <p:extLst>
      <p:ext uri="{BB962C8B-B14F-4D97-AF65-F5344CB8AC3E}">
        <p14:creationId xmlns:p14="http://schemas.microsoft.com/office/powerpoint/2010/main" val="96034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83E1E-E8D4-F8BD-A730-C9AC5DDC693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C262F8-1947-3AE5-FF4F-D10CDE0A3946}"/>
              </a:ext>
            </a:extLst>
          </p:cNvPr>
          <p:cNvSpPr>
            <a:spLocks noGrp="1"/>
          </p:cNvSpPr>
          <p:nvPr>
            <p:ph type="ctrTitle"/>
          </p:nvPr>
        </p:nvSpPr>
        <p:spPr>
          <a:xfrm>
            <a:off x="1524000" y="1122362"/>
            <a:ext cx="9144000" cy="4558002"/>
          </a:xfrm>
        </p:spPr>
        <p:txBody>
          <a:bodyPr>
            <a:noAutofit/>
          </a:bodyPr>
          <a:lstStyle/>
          <a:p>
            <a:r>
              <a:rPr lang="en-US" sz="4400" b="1" dirty="0"/>
              <a:t>Observation #3</a:t>
            </a:r>
            <a:br>
              <a:rPr lang="en-US" sz="4400" b="1" dirty="0"/>
            </a:br>
            <a:br>
              <a:rPr lang="en-US" sz="4400" dirty="0"/>
            </a:br>
            <a:r>
              <a:rPr lang="en-US" sz="4400" dirty="0"/>
              <a:t>The crucial life skill of critical thinking requires a deep understanding of facts </a:t>
            </a:r>
            <a:r>
              <a:rPr lang="en-US" sz="4400" b="1" dirty="0"/>
              <a:t>and</a:t>
            </a:r>
            <a:r>
              <a:rPr lang="en-US" sz="4400" dirty="0"/>
              <a:t> of ethical values, of cultural beliefs, and of how knowledge is organized in different societies.</a:t>
            </a:r>
          </a:p>
        </p:txBody>
      </p:sp>
      <p:sp>
        <p:nvSpPr>
          <p:cNvPr id="3" name="Slide Number Placeholder 2">
            <a:extLst>
              <a:ext uri="{FF2B5EF4-FFF2-40B4-BE49-F238E27FC236}">
                <a16:creationId xmlns:a16="http://schemas.microsoft.com/office/drawing/2014/main" id="{A32D5640-796B-479E-7C7C-8308C5450248}"/>
              </a:ext>
            </a:extLst>
          </p:cNvPr>
          <p:cNvSpPr>
            <a:spLocks noGrp="1"/>
          </p:cNvSpPr>
          <p:nvPr>
            <p:ph type="sldNum" sz="quarter" idx="12"/>
          </p:nvPr>
        </p:nvSpPr>
        <p:spPr/>
        <p:txBody>
          <a:bodyPr/>
          <a:lstStyle/>
          <a:p>
            <a:fld id="{C7E6A859-24F0-4930-BA99-5114AF920D33}" type="slidenum">
              <a:rPr lang="en-US" smtClean="0"/>
              <a:t>45</a:t>
            </a:fld>
            <a:endParaRPr lang="en-US"/>
          </a:p>
        </p:txBody>
      </p:sp>
    </p:spTree>
    <p:extLst>
      <p:ext uri="{BB962C8B-B14F-4D97-AF65-F5344CB8AC3E}">
        <p14:creationId xmlns:p14="http://schemas.microsoft.com/office/powerpoint/2010/main" val="2144395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E593C-B148-845F-B8A4-AFFEAA0B32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421E36C-4333-2357-B39E-41D91E9CF9A4}"/>
              </a:ext>
            </a:extLst>
          </p:cNvPr>
          <p:cNvSpPr>
            <a:spLocks noGrp="1"/>
          </p:cNvSpPr>
          <p:nvPr>
            <p:ph type="ctrTitle"/>
          </p:nvPr>
        </p:nvSpPr>
        <p:spPr>
          <a:xfrm>
            <a:off x="1260763" y="665018"/>
            <a:ext cx="9545781" cy="5818909"/>
          </a:xfrm>
        </p:spPr>
        <p:txBody>
          <a:bodyPr>
            <a:noAutofit/>
          </a:bodyPr>
          <a:lstStyle/>
          <a:p>
            <a:r>
              <a:rPr lang="en-US" sz="4400" b="1" dirty="0"/>
              <a:t>Observation #4</a:t>
            </a:r>
            <a:br>
              <a:rPr lang="en-US" sz="4400" b="1" dirty="0"/>
            </a:br>
            <a:br>
              <a:rPr lang="en-US" sz="3600" dirty="0"/>
            </a:br>
            <a:r>
              <a:rPr lang="en-US" sz="3600" dirty="0"/>
              <a:t>Getting AI to produce </a:t>
            </a:r>
            <a:r>
              <a:rPr lang="en-US" sz="3600" b="1" dirty="0"/>
              <a:t>Level 2</a:t>
            </a:r>
            <a:r>
              <a:rPr lang="en-US" sz="3600" dirty="0"/>
              <a:t> writing  requires a Level 2 “</a:t>
            </a:r>
            <a:r>
              <a:rPr lang="en-US" sz="3600" b="1" dirty="0"/>
              <a:t>human in the loop</a:t>
            </a:r>
            <a:r>
              <a:rPr lang="en-US" sz="3600" dirty="0"/>
              <a:t>” </a:t>
            </a:r>
            <a:br>
              <a:rPr lang="en-US" sz="3600" dirty="0"/>
            </a:br>
            <a:r>
              <a:rPr lang="en-US" sz="2800" dirty="0"/>
              <a:t>(for quality control and for </a:t>
            </a:r>
            <a:r>
              <a:rPr lang="en-US" sz="2800" b="1" dirty="0"/>
              <a:t>R</a:t>
            </a:r>
            <a:r>
              <a:rPr lang="en-US" sz="2800" dirty="0"/>
              <a:t>einforcement </a:t>
            </a:r>
            <a:r>
              <a:rPr lang="en-US" sz="2800" b="1" dirty="0"/>
              <a:t>L</a:t>
            </a:r>
            <a:r>
              <a:rPr lang="en-US" sz="2800" dirty="0"/>
              <a:t>earning from </a:t>
            </a:r>
            <a:r>
              <a:rPr lang="en-US" sz="2800" b="1" dirty="0"/>
              <a:t>H</a:t>
            </a:r>
            <a:r>
              <a:rPr lang="en-US" sz="2800" dirty="0"/>
              <a:t>uman </a:t>
            </a:r>
            <a:r>
              <a:rPr lang="en-US" sz="2800" b="1" dirty="0"/>
              <a:t>F</a:t>
            </a:r>
            <a:r>
              <a:rPr lang="en-US" sz="2800" dirty="0"/>
              <a:t>eedback when needed).</a:t>
            </a:r>
            <a:br>
              <a:rPr lang="en-US" sz="2800" dirty="0"/>
            </a:br>
            <a:br>
              <a:rPr lang="en-US" sz="3600" dirty="0"/>
            </a:br>
            <a:r>
              <a:rPr lang="en-US" sz="3600" dirty="0"/>
              <a:t>Getting AI to produce </a:t>
            </a:r>
            <a:r>
              <a:rPr lang="en-US" sz="3600" b="1" dirty="0"/>
              <a:t>Level 3</a:t>
            </a:r>
            <a:r>
              <a:rPr lang="en-US" sz="3600" dirty="0"/>
              <a:t> writing requires a Level 3 “</a:t>
            </a:r>
            <a:r>
              <a:rPr lang="en-US" sz="3600" b="1" dirty="0"/>
              <a:t>human in the lead</a:t>
            </a:r>
            <a:r>
              <a:rPr lang="en-US" sz="3600" dirty="0"/>
              <a:t>” </a:t>
            </a:r>
            <a:br>
              <a:rPr lang="en-US" sz="3600" dirty="0"/>
            </a:br>
            <a:r>
              <a:rPr lang="en-US" sz="2800" dirty="0"/>
              <a:t>(to create effective prompts and for </a:t>
            </a:r>
            <a:r>
              <a:rPr lang="en-US" sz="2800" b="1" dirty="0"/>
              <a:t>S</a:t>
            </a:r>
            <a:r>
              <a:rPr lang="en-US" sz="2800" dirty="0"/>
              <a:t>upervised </a:t>
            </a:r>
            <a:r>
              <a:rPr lang="en-US" sz="2800" b="1" dirty="0"/>
              <a:t>F</a:t>
            </a:r>
            <a:r>
              <a:rPr lang="en-US" sz="2800" dirty="0"/>
              <a:t>ine-</a:t>
            </a:r>
            <a:r>
              <a:rPr lang="en-US" sz="2800" b="1" dirty="0"/>
              <a:t>T</a:t>
            </a:r>
            <a:r>
              <a:rPr lang="en-US" sz="2800" dirty="0"/>
              <a:t>uning when needed).</a:t>
            </a:r>
          </a:p>
        </p:txBody>
      </p:sp>
      <p:sp>
        <p:nvSpPr>
          <p:cNvPr id="3" name="Slide Number Placeholder 2">
            <a:extLst>
              <a:ext uri="{FF2B5EF4-FFF2-40B4-BE49-F238E27FC236}">
                <a16:creationId xmlns:a16="http://schemas.microsoft.com/office/drawing/2014/main" id="{5580D559-B3EA-34D5-D78A-C04F999A6551}"/>
              </a:ext>
            </a:extLst>
          </p:cNvPr>
          <p:cNvSpPr>
            <a:spLocks noGrp="1"/>
          </p:cNvSpPr>
          <p:nvPr>
            <p:ph type="sldNum" sz="quarter" idx="12"/>
          </p:nvPr>
        </p:nvSpPr>
        <p:spPr/>
        <p:txBody>
          <a:bodyPr/>
          <a:lstStyle/>
          <a:p>
            <a:fld id="{C7E6A859-24F0-4930-BA99-5114AF920D33}" type="slidenum">
              <a:rPr lang="en-US" smtClean="0"/>
              <a:t>46</a:t>
            </a:fld>
            <a:endParaRPr lang="en-US"/>
          </a:p>
        </p:txBody>
      </p:sp>
    </p:spTree>
    <p:extLst>
      <p:ext uri="{BB962C8B-B14F-4D97-AF65-F5344CB8AC3E}">
        <p14:creationId xmlns:p14="http://schemas.microsoft.com/office/powerpoint/2010/main" val="1595493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60CF6-7224-E591-5DE5-D4106EF66F4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C500824-2520-F264-31CF-69C10E91C562}"/>
              </a:ext>
            </a:extLst>
          </p:cNvPr>
          <p:cNvSpPr>
            <a:spLocks noGrp="1"/>
          </p:cNvSpPr>
          <p:nvPr>
            <p:ph type="ctrTitle"/>
          </p:nvPr>
        </p:nvSpPr>
        <p:spPr>
          <a:xfrm>
            <a:off x="1260763" y="665019"/>
            <a:ext cx="9888307" cy="5126182"/>
          </a:xfrm>
        </p:spPr>
        <p:txBody>
          <a:bodyPr>
            <a:noAutofit/>
          </a:bodyPr>
          <a:lstStyle/>
          <a:p>
            <a:r>
              <a:rPr lang="en-US" sz="4400" b="1" dirty="0"/>
              <a:t>Observation #5</a:t>
            </a:r>
            <a:br>
              <a:rPr lang="en-US" sz="4400" b="1" dirty="0"/>
            </a:br>
            <a:br>
              <a:rPr lang="en-US" sz="4400" dirty="0"/>
            </a:br>
            <a:r>
              <a:rPr lang="en-US" sz="4400" dirty="0"/>
              <a:t>Learning to write well takes time and effort, and using AI as a shortcut to avoid leaving one’s comfort zone of incompetence:</a:t>
            </a:r>
            <a:br>
              <a:rPr lang="en-US" sz="4400" dirty="0"/>
            </a:br>
            <a:r>
              <a:rPr lang="en-US" sz="4400" dirty="0"/>
              <a:t> a.) won’t improve one’s writing ability, and b.) it may generate “cognitive debt” and a further loss of writing skills.</a:t>
            </a:r>
            <a:endParaRPr lang="en-US" sz="4000" dirty="0"/>
          </a:p>
        </p:txBody>
      </p:sp>
      <p:sp>
        <p:nvSpPr>
          <p:cNvPr id="3" name="Slide Number Placeholder 2">
            <a:extLst>
              <a:ext uri="{FF2B5EF4-FFF2-40B4-BE49-F238E27FC236}">
                <a16:creationId xmlns:a16="http://schemas.microsoft.com/office/drawing/2014/main" id="{DE8F9409-30C1-AA96-2BD6-081CF13A1490}"/>
              </a:ext>
            </a:extLst>
          </p:cNvPr>
          <p:cNvSpPr>
            <a:spLocks noGrp="1"/>
          </p:cNvSpPr>
          <p:nvPr>
            <p:ph type="sldNum" sz="quarter" idx="12"/>
          </p:nvPr>
        </p:nvSpPr>
        <p:spPr/>
        <p:txBody>
          <a:bodyPr/>
          <a:lstStyle/>
          <a:p>
            <a:fld id="{C7E6A859-24F0-4930-BA99-5114AF920D33}" type="slidenum">
              <a:rPr lang="en-US" smtClean="0"/>
              <a:t>47</a:t>
            </a:fld>
            <a:endParaRPr lang="en-US"/>
          </a:p>
        </p:txBody>
      </p:sp>
    </p:spTree>
    <p:extLst>
      <p:ext uri="{BB962C8B-B14F-4D97-AF65-F5344CB8AC3E}">
        <p14:creationId xmlns:p14="http://schemas.microsoft.com/office/powerpoint/2010/main" val="3965091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69A77-E481-9D96-1379-9DFB3C5E6C83}"/>
              </a:ext>
            </a:extLst>
          </p:cNvPr>
          <p:cNvSpPr>
            <a:spLocks noGrp="1"/>
          </p:cNvSpPr>
          <p:nvPr>
            <p:ph type="title"/>
          </p:nvPr>
        </p:nvSpPr>
        <p:spPr>
          <a:xfrm>
            <a:off x="838200" y="1136073"/>
            <a:ext cx="10515600" cy="4114800"/>
          </a:xfrm>
        </p:spPr>
        <p:txBody>
          <a:bodyPr>
            <a:normAutofit/>
          </a:bodyPr>
          <a:lstStyle/>
          <a:p>
            <a:pPr algn="ctr"/>
            <a:r>
              <a:rPr lang="en-US" sz="7200" dirty="0"/>
              <a:t>The End</a:t>
            </a:r>
            <a:br>
              <a:rPr lang="en-US" dirty="0"/>
            </a:br>
            <a:r>
              <a:rPr lang="en-US" dirty="0"/>
              <a:t>of this presentation </a:t>
            </a:r>
            <a:br>
              <a:rPr lang="en-US" dirty="0"/>
            </a:br>
            <a:r>
              <a:rPr lang="en-US" dirty="0"/>
              <a:t>– and the beginning of our discussions.</a:t>
            </a:r>
            <a:br>
              <a:rPr lang="en-US" dirty="0"/>
            </a:br>
            <a:br>
              <a:rPr lang="en-US" dirty="0"/>
            </a:br>
            <a:r>
              <a:rPr lang="en-US" dirty="0"/>
              <a:t>Thank you!</a:t>
            </a:r>
          </a:p>
        </p:txBody>
      </p:sp>
      <p:sp>
        <p:nvSpPr>
          <p:cNvPr id="4" name="Slide Number Placeholder 3">
            <a:extLst>
              <a:ext uri="{FF2B5EF4-FFF2-40B4-BE49-F238E27FC236}">
                <a16:creationId xmlns:a16="http://schemas.microsoft.com/office/drawing/2014/main" id="{30EAF265-714C-1AA2-9963-245E54BEC5AF}"/>
              </a:ext>
            </a:extLst>
          </p:cNvPr>
          <p:cNvSpPr>
            <a:spLocks noGrp="1"/>
          </p:cNvSpPr>
          <p:nvPr>
            <p:ph type="sldNum" sz="quarter" idx="12"/>
          </p:nvPr>
        </p:nvSpPr>
        <p:spPr/>
        <p:txBody>
          <a:bodyPr/>
          <a:lstStyle/>
          <a:p>
            <a:fld id="{C7E6A859-24F0-4930-BA99-5114AF920D33}" type="slidenum">
              <a:rPr lang="en-US" smtClean="0"/>
              <a:t>48</a:t>
            </a:fld>
            <a:endParaRPr lang="en-US"/>
          </a:p>
        </p:txBody>
      </p:sp>
    </p:spTree>
    <p:extLst>
      <p:ext uri="{BB962C8B-B14F-4D97-AF65-F5344CB8AC3E}">
        <p14:creationId xmlns:p14="http://schemas.microsoft.com/office/powerpoint/2010/main" val="237150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2186C-9912-C189-A5C1-AB74A9CBDC61}"/>
              </a:ext>
            </a:extLst>
          </p:cNvPr>
          <p:cNvPicPr>
            <a:picLocks noChangeAspect="1"/>
          </p:cNvPicPr>
          <p:nvPr/>
        </p:nvPicPr>
        <p:blipFill>
          <a:blip r:embed="rId2"/>
          <a:stretch>
            <a:fillRect/>
          </a:stretch>
        </p:blipFill>
        <p:spPr>
          <a:xfrm>
            <a:off x="303456" y="0"/>
            <a:ext cx="11585088" cy="6858000"/>
          </a:xfrm>
          <a:prstGeom prst="rect">
            <a:avLst/>
          </a:prstGeom>
        </p:spPr>
      </p:pic>
      <p:sp>
        <p:nvSpPr>
          <p:cNvPr id="2" name="Arrow: Left 1">
            <a:extLst>
              <a:ext uri="{FF2B5EF4-FFF2-40B4-BE49-F238E27FC236}">
                <a16:creationId xmlns:a16="http://schemas.microsoft.com/office/drawing/2014/main" id="{A95E04CC-DC92-2F97-8526-53A4B4E0169E}"/>
              </a:ext>
            </a:extLst>
          </p:cNvPr>
          <p:cNvSpPr/>
          <p:nvPr/>
        </p:nvSpPr>
        <p:spPr>
          <a:xfrm>
            <a:off x="9144000" y="696036"/>
            <a:ext cx="1087590" cy="62779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EAE7B9E7-FEC2-4CC8-0D67-4A7A4B09A049}"/>
              </a:ext>
            </a:extLst>
          </p:cNvPr>
          <p:cNvSpPr/>
          <p:nvPr/>
        </p:nvSpPr>
        <p:spPr>
          <a:xfrm>
            <a:off x="9144000" y="2019869"/>
            <a:ext cx="1087590"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17387B9-2ED6-78FD-A314-172B44693F60}"/>
              </a:ext>
            </a:extLst>
          </p:cNvPr>
          <p:cNvSpPr>
            <a:spLocks noGrp="1"/>
          </p:cNvSpPr>
          <p:nvPr>
            <p:ph type="sldNum" sz="quarter" idx="12"/>
          </p:nvPr>
        </p:nvSpPr>
        <p:spPr/>
        <p:txBody>
          <a:bodyPr/>
          <a:lstStyle/>
          <a:p>
            <a:fld id="{C7E6A859-24F0-4930-BA99-5114AF920D33}" type="slidenum">
              <a:rPr lang="en-US" smtClean="0"/>
              <a:t>5</a:t>
            </a:fld>
            <a:endParaRPr lang="en-US"/>
          </a:p>
        </p:txBody>
      </p:sp>
    </p:spTree>
    <p:extLst>
      <p:ext uri="{BB962C8B-B14F-4D97-AF65-F5344CB8AC3E}">
        <p14:creationId xmlns:p14="http://schemas.microsoft.com/office/powerpoint/2010/main" val="2923007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80482E-7E5C-02E1-AC45-CF281A67FD31}"/>
              </a:ext>
            </a:extLst>
          </p:cNvPr>
          <p:cNvSpPr>
            <a:spLocks noGrp="1"/>
          </p:cNvSpPr>
          <p:nvPr>
            <p:ph type="title"/>
          </p:nvPr>
        </p:nvSpPr>
        <p:spPr>
          <a:xfrm>
            <a:off x="838200" y="365125"/>
            <a:ext cx="10515600" cy="1752433"/>
          </a:xfrm>
        </p:spPr>
        <p:txBody>
          <a:bodyPr/>
          <a:lstStyle/>
          <a:p>
            <a:r>
              <a:rPr lang="en-US" dirty="0"/>
              <a:t>77.1% of Employers are looking for applicants with communication skills in writing.</a:t>
            </a:r>
          </a:p>
        </p:txBody>
      </p:sp>
      <p:pic>
        <p:nvPicPr>
          <p:cNvPr id="7" name="Content Placeholder 6">
            <a:extLst>
              <a:ext uri="{FF2B5EF4-FFF2-40B4-BE49-F238E27FC236}">
                <a16:creationId xmlns:a16="http://schemas.microsoft.com/office/drawing/2014/main" id="{963029AF-8FDF-8059-0E1D-BA6FDD7FB6DD}"/>
              </a:ext>
            </a:extLst>
          </p:cNvPr>
          <p:cNvPicPr>
            <a:picLocks noGrp="1" noChangeAspect="1"/>
          </p:cNvPicPr>
          <p:nvPr>
            <p:ph idx="1"/>
          </p:nvPr>
        </p:nvPicPr>
        <p:blipFill>
          <a:blip r:embed="rId2"/>
          <a:stretch>
            <a:fillRect/>
          </a:stretch>
        </p:blipFill>
        <p:spPr>
          <a:xfrm>
            <a:off x="886427" y="2326105"/>
            <a:ext cx="10426209" cy="3577390"/>
          </a:xfrm>
        </p:spPr>
      </p:pic>
      <p:sp>
        <p:nvSpPr>
          <p:cNvPr id="2" name="Arrow: Left 1">
            <a:extLst>
              <a:ext uri="{FF2B5EF4-FFF2-40B4-BE49-F238E27FC236}">
                <a16:creationId xmlns:a16="http://schemas.microsoft.com/office/drawing/2014/main" id="{723A84D8-BAAB-FC16-0F26-5CEE0A040B2A}"/>
              </a:ext>
            </a:extLst>
          </p:cNvPr>
          <p:cNvSpPr/>
          <p:nvPr/>
        </p:nvSpPr>
        <p:spPr>
          <a:xfrm>
            <a:off x="6550925" y="3429000"/>
            <a:ext cx="764275" cy="43331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5C64EDE-BFC2-728E-0087-20FFF1C35576}"/>
              </a:ext>
            </a:extLst>
          </p:cNvPr>
          <p:cNvSpPr>
            <a:spLocks noGrp="1"/>
          </p:cNvSpPr>
          <p:nvPr>
            <p:ph type="sldNum" sz="quarter" idx="12"/>
          </p:nvPr>
        </p:nvSpPr>
        <p:spPr/>
        <p:txBody>
          <a:bodyPr/>
          <a:lstStyle/>
          <a:p>
            <a:fld id="{C7E6A859-24F0-4930-BA99-5114AF920D33}" type="slidenum">
              <a:rPr lang="en-US" smtClean="0"/>
              <a:t>6</a:t>
            </a:fld>
            <a:endParaRPr lang="en-US"/>
          </a:p>
        </p:txBody>
      </p:sp>
    </p:spTree>
    <p:extLst>
      <p:ext uri="{BB962C8B-B14F-4D97-AF65-F5344CB8AC3E}">
        <p14:creationId xmlns:p14="http://schemas.microsoft.com/office/powerpoint/2010/main" val="2621086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2BD546-4E20-7812-A092-3EFE6672C491}"/>
              </a:ext>
            </a:extLst>
          </p:cNvPr>
          <p:cNvPicPr>
            <a:picLocks noChangeAspect="1"/>
          </p:cNvPicPr>
          <p:nvPr/>
        </p:nvPicPr>
        <p:blipFill>
          <a:blip r:embed="rId2"/>
          <a:stretch>
            <a:fillRect/>
          </a:stretch>
        </p:blipFill>
        <p:spPr>
          <a:xfrm>
            <a:off x="495300" y="358227"/>
            <a:ext cx="11087100" cy="6106304"/>
          </a:xfrm>
          <a:prstGeom prst="rect">
            <a:avLst/>
          </a:prstGeom>
        </p:spPr>
      </p:pic>
      <p:sp>
        <p:nvSpPr>
          <p:cNvPr id="2" name="Arrow: Left 1">
            <a:extLst>
              <a:ext uri="{FF2B5EF4-FFF2-40B4-BE49-F238E27FC236}">
                <a16:creationId xmlns:a16="http://schemas.microsoft.com/office/drawing/2014/main" id="{D4B4CA3F-9285-205E-0E49-50B3471F1CAC}"/>
              </a:ext>
            </a:extLst>
          </p:cNvPr>
          <p:cNvSpPr/>
          <p:nvPr/>
        </p:nvSpPr>
        <p:spPr>
          <a:xfrm>
            <a:off x="8285018" y="1302327"/>
            <a:ext cx="3297382" cy="3020291"/>
          </a:xfrm>
          <a:prstGeom prst="leftArrow">
            <a:avLst>
              <a:gd name="adj1" fmla="val 50000"/>
              <a:gd name="adj2" fmla="val 3807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Important for 96% of jobs.</a:t>
            </a:r>
          </a:p>
          <a:p>
            <a:pPr algn="ctr"/>
            <a:r>
              <a:rPr lang="en-US" sz="2400" b="1" dirty="0"/>
              <a:t>Available with 53% of applicants</a:t>
            </a:r>
          </a:p>
        </p:txBody>
      </p:sp>
      <p:sp>
        <p:nvSpPr>
          <p:cNvPr id="4" name="Slide Number Placeholder 3">
            <a:extLst>
              <a:ext uri="{FF2B5EF4-FFF2-40B4-BE49-F238E27FC236}">
                <a16:creationId xmlns:a16="http://schemas.microsoft.com/office/drawing/2014/main" id="{D569D69F-FE96-FFCF-8FEB-31F904E2D159}"/>
              </a:ext>
            </a:extLst>
          </p:cNvPr>
          <p:cNvSpPr>
            <a:spLocks noGrp="1"/>
          </p:cNvSpPr>
          <p:nvPr>
            <p:ph type="sldNum" sz="quarter" idx="12"/>
          </p:nvPr>
        </p:nvSpPr>
        <p:spPr/>
        <p:txBody>
          <a:bodyPr/>
          <a:lstStyle/>
          <a:p>
            <a:fld id="{C7E6A859-24F0-4930-BA99-5114AF920D33}" type="slidenum">
              <a:rPr lang="en-US" smtClean="0"/>
              <a:t>7</a:t>
            </a:fld>
            <a:endParaRPr lang="en-US"/>
          </a:p>
        </p:txBody>
      </p:sp>
    </p:spTree>
    <p:extLst>
      <p:ext uri="{BB962C8B-B14F-4D97-AF65-F5344CB8AC3E}">
        <p14:creationId xmlns:p14="http://schemas.microsoft.com/office/powerpoint/2010/main" val="297398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5D3BB-2BBE-760A-C5EE-651E891ADF54}"/>
              </a:ext>
            </a:extLst>
          </p:cNvPr>
          <p:cNvSpPr>
            <a:spLocks noGrp="1"/>
          </p:cNvSpPr>
          <p:nvPr>
            <p:ph type="title"/>
          </p:nvPr>
        </p:nvSpPr>
        <p:spPr/>
        <p:txBody>
          <a:bodyPr/>
          <a:lstStyle/>
          <a:p>
            <a:r>
              <a:rPr lang="en-US" dirty="0"/>
              <a:t>Why does this discrepancy between need and availability exist? </a:t>
            </a:r>
          </a:p>
        </p:txBody>
      </p:sp>
      <p:sp>
        <p:nvSpPr>
          <p:cNvPr id="3" name="Content Placeholder 2">
            <a:extLst>
              <a:ext uri="{FF2B5EF4-FFF2-40B4-BE49-F238E27FC236}">
                <a16:creationId xmlns:a16="http://schemas.microsoft.com/office/drawing/2014/main" id="{DDFFFAC5-2A36-E5F8-76BC-AFF9AFBA1095}"/>
              </a:ext>
            </a:extLst>
          </p:cNvPr>
          <p:cNvSpPr>
            <a:spLocks noGrp="1"/>
          </p:cNvSpPr>
          <p:nvPr>
            <p:ph idx="1"/>
          </p:nvPr>
        </p:nvSpPr>
        <p:spPr>
          <a:xfrm>
            <a:off x="838200" y="1690688"/>
            <a:ext cx="10515600" cy="4802187"/>
          </a:xfrm>
        </p:spPr>
        <p:txBody>
          <a:bodyPr>
            <a:noAutofit/>
          </a:bodyPr>
          <a:lstStyle/>
          <a:p>
            <a:r>
              <a:rPr lang="en-US" sz="3600" dirty="0"/>
              <a:t>Developing writing skills takes both time and effort.</a:t>
            </a:r>
          </a:p>
          <a:p>
            <a:r>
              <a:rPr lang="en-US" sz="3600" dirty="0"/>
              <a:t>Time is a “necessary but not sufficient” condition for the acquisition of writing skills.</a:t>
            </a:r>
          </a:p>
          <a:p>
            <a:r>
              <a:rPr lang="en-US" sz="3600" dirty="0"/>
              <a:t>Most university students (even after more than a decade of education in their dominant language) are still not proficient writers in that language.</a:t>
            </a:r>
          </a:p>
          <a:p>
            <a:r>
              <a:rPr lang="en-US" sz="3600" dirty="0"/>
              <a:t>Universities often require additional writing courses, but those aren’t universally successful. </a:t>
            </a:r>
            <a:endParaRPr lang="en-US" dirty="0"/>
          </a:p>
          <a:p>
            <a:endParaRPr lang="en-US" dirty="0"/>
          </a:p>
        </p:txBody>
      </p:sp>
      <p:sp>
        <p:nvSpPr>
          <p:cNvPr id="5" name="Slide Number Placeholder 4">
            <a:extLst>
              <a:ext uri="{FF2B5EF4-FFF2-40B4-BE49-F238E27FC236}">
                <a16:creationId xmlns:a16="http://schemas.microsoft.com/office/drawing/2014/main" id="{D2FADE73-0750-3831-FE65-D949343F22A6}"/>
              </a:ext>
            </a:extLst>
          </p:cNvPr>
          <p:cNvSpPr>
            <a:spLocks noGrp="1"/>
          </p:cNvSpPr>
          <p:nvPr>
            <p:ph type="sldNum" sz="quarter" idx="12"/>
          </p:nvPr>
        </p:nvSpPr>
        <p:spPr/>
        <p:txBody>
          <a:bodyPr/>
          <a:lstStyle/>
          <a:p>
            <a:fld id="{C7E6A859-24F0-4930-BA99-5114AF920D33}" type="slidenum">
              <a:rPr lang="en-US" smtClean="0"/>
              <a:t>8</a:t>
            </a:fld>
            <a:endParaRPr lang="en-US"/>
          </a:p>
        </p:txBody>
      </p:sp>
    </p:spTree>
    <p:extLst>
      <p:ext uri="{BB962C8B-B14F-4D97-AF65-F5344CB8AC3E}">
        <p14:creationId xmlns:p14="http://schemas.microsoft.com/office/powerpoint/2010/main" val="388215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5F7B-11D8-40BB-C6A5-571FA302F8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B4714-7E4D-9BEC-B3C9-3A09AB8D0C47}"/>
              </a:ext>
            </a:extLst>
          </p:cNvPr>
          <p:cNvSpPr>
            <a:spLocks noGrp="1"/>
          </p:cNvSpPr>
          <p:nvPr>
            <p:ph type="title"/>
          </p:nvPr>
        </p:nvSpPr>
        <p:spPr>
          <a:xfrm>
            <a:off x="838200" y="803865"/>
            <a:ext cx="10407555" cy="2157697"/>
          </a:xfrm>
        </p:spPr>
        <p:txBody>
          <a:bodyPr>
            <a:noAutofit/>
          </a:bodyPr>
          <a:lstStyle/>
          <a:p>
            <a:r>
              <a:rPr lang="en-US" dirty="0">
                <a:solidFill>
                  <a:schemeClr val="bg1">
                    <a:lumMod val="75000"/>
                  </a:schemeClr>
                </a:solidFill>
              </a:rPr>
              <a:t>Today, we’ll begin by looking at each of these four variables separately, and then we’ll conclude with a few summary observations.</a:t>
            </a:r>
          </a:p>
        </p:txBody>
      </p:sp>
      <p:sp>
        <p:nvSpPr>
          <p:cNvPr id="3" name="Content Placeholder 2">
            <a:extLst>
              <a:ext uri="{FF2B5EF4-FFF2-40B4-BE49-F238E27FC236}">
                <a16:creationId xmlns:a16="http://schemas.microsoft.com/office/drawing/2014/main" id="{88AA2AD4-4D00-D308-10C5-785BBB3113A9}"/>
              </a:ext>
            </a:extLst>
          </p:cNvPr>
          <p:cNvSpPr>
            <a:spLocks noGrp="1"/>
          </p:cNvSpPr>
          <p:nvPr>
            <p:ph idx="1"/>
          </p:nvPr>
        </p:nvSpPr>
        <p:spPr>
          <a:xfrm>
            <a:off x="2466109" y="2961562"/>
            <a:ext cx="7411429" cy="3494656"/>
          </a:xfrm>
        </p:spPr>
        <p:txBody>
          <a:bodyPr>
            <a:normAutofit/>
          </a:bodyPr>
          <a:lstStyle/>
          <a:p>
            <a:pPr marL="514350" indent="-514350">
              <a:buFont typeface="+mj-lt"/>
              <a:buAutoNum type="arabicPeriod"/>
            </a:pPr>
            <a:r>
              <a:rPr lang="en-US" sz="3600" dirty="0">
                <a:solidFill>
                  <a:schemeClr val="bg1">
                    <a:lumMod val="75000"/>
                  </a:schemeClr>
                </a:solidFill>
              </a:rPr>
              <a:t>The importance of writing</a:t>
            </a:r>
          </a:p>
          <a:p>
            <a:pPr marL="514350" indent="-514350">
              <a:buFont typeface="+mj-lt"/>
              <a:buAutoNum type="arabicPeriod"/>
            </a:pPr>
            <a:r>
              <a:rPr lang="en-US" sz="5400" b="1" dirty="0">
                <a:solidFill>
                  <a:srgbClr val="FF0000"/>
                </a:solidFill>
              </a:rPr>
              <a:t>Writers’ ability levels</a:t>
            </a:r>
          </a:p>
          <a:p>
            <a:pPr marL="514350" indent="-514350">
              <a:buFont typeface="+mj-lt"/>
              <a:buAutoNum type="arabicPeriod"/>
            </a:pPr>
            <a:r>
              <a:rPr lang="en-US" sz="3600" dirty="0">
                <a:solidFill>
                  <a:schemeClr val="bg1">
                    <a:lumMod val="75000"/>
                  </a:schemeClr>
                </a:solidFill>
              </a:rPr>
              <a:t>Teaching writing</a:t>
            </a:r>
          </a:p>
          <a:p>
            <a:pPr marL="514350" indent="-514350">
              <a:buFont typeface="+mj-lt"/>
              <a:buAutoNum type="arabicPeriod"/>
            </a:pPr>
            <a:r>
              <a:rPr lang="en-US" sz="3600" dirty="0">
                <a:solidFill>
                  <a:schemeClr val="bg1">
                    <a:lumMod val="75000"/>
                  </a:schemeClr>
                </a:solidFill>
              </a:rPr>
              <a:t>Uses of Generative AI</a:t>
            </a:r>
          </a:p>
        </p:txBody>
      </p:sp>
      <p:sp>
        <p:nvSpPr>
          <p:cNvPr id="5" name="Slide Number Placeholder 4">
            <a:extLst>
              <a:ext uri="{FF2B5EF4-FFF2-40B4-BE49-F238E27FC236}">
                <a16:creationId xmlns:a16="http://schemas.microsoft.com/office/drawing/2014/main" id="{40B118EA-7C89-7871-E9E2-28ADA1A1BD08}"/>
              </a:ext>
            </a:extLst>
          </p:cNvPr>
          <p:cNvSpPr>
            <a:spLocks noGrp="1"/>
          </p:cNvSpPr>
          <p:nvPr>
            <p:ph type="sldNum" sz="quarter" idx="12"/>
          </p:nvPr>
        </p:nvSpPr>
        <p:spPr/>
        <p:txBody>
          <a:bodyPr/>
          <a:lstStyle/>
          <a:p>
            <a:fld id="{C7E6A859-24F0-4930-BA99-5114AF920D33}" type="slidenum">
              <a:rPr lang="en-US" smtClean="0"/>
              <a:t>9</a:t>
            </a:fld>
            <a:endParaRPr lang="en-US"/>
          </a:p>
        </p:txBody>
      </p:sp>
    </p:spTree>
    <p:extLst>
      <p:ext uri="{BB962C8B-B14F-4D97-AF65-F5344CB8AC3E}">
        <p14:creationId xmlns:p14="http://schemas.microsoft.com/office/powerpoint/2010/main" val="1729929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2220</TotalTime>
  <Words>3145</Words>
  <Application>Microsoft Office PowerPoint</Application>
  <PresentationFormat>Widescreen</PresentationFormat>
  <Paragraphs>267</Paragraphs>
  <Slides>48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Aptos</vt:lpstr>
      <vt:lpstr>Aptos Display</vt:lpstr>
      <vt:lpstr>Aptos Narrow</vt:lpstr>
      <vt:lpstr>Arial</vt:lpstr>
      <vt:lpstr>Office Theme</vt:lpstr>
      <vt:lpstr>Interactions between the Importance of Writing, Writers’ Ability Levels, Teaching Writing, and the use of Generative AI</vt:lpstr>
      <vt:lpstr>Today, we’ll begin by looking at each of these four variables separately, and then we’ll conclude with a few summary observations.</vt:lpstr>
      <vt:lpstr>Today, we’ll begin by looking at each of these four variables separately, and then we’ll conclude with a few summary observations.</vt:lpstr>
      <vt:lpstr>Writing well is a rare, highly valued skill.</vt:lpstr>
      <vt:lpstr>PowerPoint Presentation</vt:lpstr>
      <vt:lpstr>77.1% of Employers are looking for applicants with communication skills in writing.</vt:lpstr>
      <vt:lpstr>PowerPoint Presentation</vt:lpstr>
      <vt:lpstr>Why does this discrepancy between need and availability exist? </vt:lpstr>
      <vt:lpstr>Today, we’ll begin by looking at each of these four variables separately, and then we’ll conclude with a few summary observations.</vt:lpstr>
      <vt:lpstr>How do we measure something as multi-faceted as writing proficiency?</vt:lpstr>
      <vt:lpstr>My Summary of the Writing Proficiency Levels</vt:lpstr>
      <vt:lpstr>We haven’t tested students’ L1 proficiency by STANAG 6001 criteria, but we do see that students can write essays – but are not prepared to write for real-world purposes where they must consider:</vt:lpstr>
      <vt:lpstr>Today, we’ll begin by looking at each of these four variables separately, and then we’ll conclude with a few summary observations.</vt:lpstr>
      <vt:lpstr>Learning to write is a classic example of the axiom: The more there is to learn, the longer it will take.</vt:lpstr>
      <vt:lpstr>Teaching writing in both the first and second language is an extended, iterative process.</vt:lpstr>
      <vt:lpstr>Learning to write requires developing an “Internalized Language Expectancy System”.</vt:lpstr>
      <vt:lpstr>Teachers of writing can use a “scaffolding” approach to teach only one unknown at a time. </vt:lpstr>
      <vt:lpstr>Today, we’ll begin by looking at each of these four variables separately, and then we’ll conclude with a few summary observations.</vt:lpstr>
      <vt:lpstr>AI is changing our lives, but we don’t yet know how much or in how many ways.</vt:lpstr>
      <vt:lpstr>PowerPoint Presentation</vt:lpstr>
      <vt:lpstr>“The Limits of AI with Language” by Kirti Vashee in Multilingual, April 2023. Pages 21-27</vt:lpstr>
      <vt:lpstr>Note:  I emphasized this last point in my presentation at the last NATO BILC Conference in Zagreb, Croatia.  And since many of you weren’t there, I’d like to quickly review 6 slides from that presentation. </vt:lpstr>
      <vt:lpstr>Language is the most complex of human activities.</vt:lpstr>
      <vt:lpstr>Pragmatics has identified many “non-text” communication channels.</vt:lpstr>
      <vt:lpstr>The study of pragmatics has also identified “non-language” communication layers.</vt:lpstr>
      <vt:lpstr>Because we don’t yet understand how pragmatics helps us communicate our individual, highly complex, and abstract thoughts to other people:   The field of pragmatics has been called the “dark matter” of language.</vt:lpstr>
      <vt:lpstr>27% of the universe is dark matter that has gravity but is invisible.   68% of the universe is dark energy.</vt:lpstr>
      <vt:lpstr>Similarly, observable language is estimated to constitute only one third of human communications.</vt:lpstr>
      <vt:lpstr>If AI algorithms are missing 2/3 of language communication, can AI write poetry?</vt:lpstr>
      <vt:lpstr>Note: Producing the poems in this book required submitting over 10,000 prompts.</vt:lpstr>
      <vt:lpstr>If AI algorithms are missing 2/3 of language communication, can AI generate other written communications?</vt:lpstr>
      <vt:lpstr>PowerPoint Presentation</vt:lpstr>
      <vt:lpstr>LinkedIn posts reacting to this topic refer to three approaches to computer programming.</vt:lpstr>
      <vt:lpstr>AI Computer Coding  (LinkedIn comment 1) (Comments made on LinkedIn(T) by Adam Youngfield who teaches Translation and Localization classes at BYU)</vt:lpstr>
      <vt:lpstr>AI Computer Coding (LinkedIn comment 2) (Comments on LinkedIn(T) by Adam Youngfield who teaches Translation and Localization classes at BYU)</vt:lpstr>
      <vt:lpstr>AI Computer Coding (LinkedIn comment 3) (Recent LinkedIn(T) comments by Adam Youngfield who teaches Translation and Localization classes at BYU)</vt:lpstr>
      <vt:lpstr>Writing for human audiences is even more difficult than writing computer code.</vt:lpstr>
      <vt:lpstr>Yet the perception persists that AI can do it all:  Memorandum for All U.S. Federal Agencies Office of the Attorney General Washington, D.C. 20530 July 14, 2025 Subject:  Implementation of Executive Order No. 14,224</vt:lpstr>
      <vt:lpstr>How did professional translators respond to these bureaucratic assumptions about AI’s capabilities?</vt:lpstr>
      <vt:lpstr>FIT recommends labeling translations as either:</vt:lpstr>
      <vt:lpstr>One Company’s AI Disclaimer and Legal Transfer of Liability (Received 30 July 2025)</vt:lpstr>
      <vt:lpstr>So, what does all this commotion about AI mean for us now?</vt:lpstr>
      <vt:lpstr>Observation #1  Using AI might get you a job interview, but it won’t get you a job.</vt:lpstr>
      <vt:lpstr>Observation #2  Having access to information is not the same as having an education. </vt:lpstr>
      <vt:lpstr>Observation #3  The crucial life skill of critical thinking requires a deep understanding of facts and of ethical values, of cultural beliefs, and of how knowledge is organized in different societies.</vt:lpstr>
      <vt:lpstr>Observation #4  Getting AI to produce Level 2 writing  requires a Level 2 “human in the loop”  (for quality control and for Reinforcement Learning from Human Feedback when needed).  Getting AI to produce Level 3 writing requires a Level 3 “human in the lead”  (to create effective prompts and for Supervised Fine-Tuning when needed).</vt:lpstr>
      <vt:lpstr>Observation #5  Learning to write well takes time and effort, and using AI as a shortcut to avoid leaving one’s comfort zone of incompetence:  a.) won’t improve one’s writing ability, and b.) it may generate “cognitive debt” and a further loss of writing skills.</vt:lpstr>
      <vt:lpstr>The End of this presentation  – and the beginning of our discussions.  Thank you!</vt:lpstr>
    </vt:vector>
  </TitlesOfParts>
  <Company>Brigham Young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Ray Clifford</dc:creator>
  <cp:lastModifiedBy>Ray Clifford</cp:lastModifiedBy>
  <cp:revision>34</cp:revision>
  <cp:lastPrinted>2025-08-21T02:03:02Z</cp:lastPrinted>
  <dcterms:created xsi:type="dcterms:W3CDTF">2025-07-14T21:30:08Z</dcterms:created>
  <dcterms:modified xsi:type="dcterms:W3CDTF">2025-09-02T06:30:06Z</dcterms:modified>
</cp:coreProperties>
</file>