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56" r:id="rId5"/>
    <p:sldId id="293" r:id="rId6"/>
    <p:sldId id="299" r:id="rId7"/>
    <p:sldId id="292" r:id="rId8"/>
    <p:sldId id="289" r:id="rId9"/>
    <p:sldId id="291" r:id="rId10"/>
    <p:sldId id="319" r:id="rId11"/>
    <p:sldId id="298" r:id="rId12"/>
    <p:sldId id="295" r:id="rId13"/>
    <p:sldId id="296" r:id="rId14"/>
    <p:sldId id="297" r:id="rId15"/>
    <p:sldId id="277" r:id="rId16"/>
    <p:sldId id="300" r:id="rId17"/>
    <p:sldId id="278" r:id="rId18"/>
    <p:sldId id="301" r:id="rId19"/>
    <p:sldId id="303" r:id="rId20"/>
    <p:sldId id="314" r:id="rId21"/>
    <p:sldId id="312" r:id="rId22"/>
    <p:sldId id="307" r:id="rId23"/>
    <p:sldId id="308" r:id="rId24"/>
    <p:sldId id="283" r:id="rId25"/>
    <p:sldId id="316" r:id="rId26"/>
    <p:sldId id="317" r:id="rId27"/>
    <p:sldId id="310" r:id="rId28"/>
    <p:sldId id="311"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52" autoAdjust="0"/>
  </p:normalViewPr>
  <p:slideViewPr>
    <p:cSldViewPr snapToGrid="0" showGuides="1">
      <p:cViewPr varScale="1">
        <p:scale>
          <a:sx n="110" d="100"/>
          <a:sy n="110" d="100"/>
        </p:scale>
        <p:origin x="630" y="132"/>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Detected</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Sheet1!$A$2:$A$6</c:f>
              <c:strCache>
                <c:ptCount val="5"/>
                <c:pt idx="0">
                  <c:v>Sample 1</c:v>
                </c:pt>
                <c:pt idx="1">
                  <c:v>Sample 2</c:v>
                </c:pt>
                <c:pt idx="2">
                  <c:v>Sample 5</c:v>
                </c:pt>
                <c:pt idx="3">
                  <c:v>Sample 6</c:v>
                </c:pt>
                <c:pt idx="4">
                  <c:v>Sample 11</c:v>
                </c:pt>
              </c:strCache>
            </c:strRef>
          </c:cat>
          <c:val>
            <c:numRef>
              <c:f>Sheet1!$B$2:$B$6</c:f>
              <c:numCache>
                <c:formatCode>General</c:formatCode>
                <c:ptCount val="5"/>
                <c:pt idx="0">
                  <c:v>16</c:v>
                </c:pt>
                <c:pt idx="1">
                  <c:v>15</c:v>
                </c:pt>
                <c:pt idx="2">
                  <c:v>10</c:v>
                </c:pt>
                <c:pt idx="3">
                  <c:v>2</c:v>
                </c:pt>
                <c:pt idx="4">
                  <c:v>12</c:v>
                </c:pt>
              </c:numCache>
            </c:numRef>
          </c:val>
          <c:extLst xmlns:c16r2="http://schemas.microsoft.com/office/drawing/2015/06/chart">
            <c:ext xmlns:c16="http://schemas.microsoft.com/office/drawing/2014/chart" uri="{C3380CC4-5D6E-409C-BE32-E72D297353CC}">
              <c16:uniqueId val="{00000000-FA65-49B9-A6FF-6853A1FD4969}"/>
            </c:ext>
          </c:extLst>
        </c:ser>
        <c:dLbls>
          <c:dLblPos val="outEnd"/>
          <c:showLegendKey val="0"/>
          <c:showVal val="1"/>
          <c:showCatName val="0"/>
          <c:showSerName val="0"/>
          <c:showPercent val="0"/>
          <c:showBubbleSize val="0"/>
        </c:dLbls>
        <c:gapWidth val="65"/>
        <c:axId val="1219130864"/>
        <c:axId val="1219135216"/>
      </c:barChart>
      <c:catAx>
        <c:axId val="1219130864"/>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219135216"/>
        <c:crosses val="autoZero"/>
        <c:auto val="1"/>
        <c:lblAlgn val="ctr"/>
        <c:lblOffset val="100"/>
        <c:noMultiLvlLbl val="0"/>
      </c:catAx>
      <c:valAx>
        <c:axId val="121913521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219130864"/>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1197"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latin typeface="Arial Black" panose="020B0A04020102020204" pitchFamily="34" charset="0"/>
              </a:rPr>
              <a:t>Number of</a:t>
            </a:r>
            <a:r>
              <a:rPr lang="en-US" sz="1600" baseline="0" dirty="0">
                <a:latin typeface="Arial Black" panose="020B0A04020102020204" pitchFamily="34" charset="0"/>
              </a:rPr>
              <a:t> scripts DETECTED by individual rater</a:t>
            </a:r>
            <a:endParaRPr lang="en-US" sz="1600" dirty="0">
              <a:latin typeface="Arial Black" panose="020B0A040201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5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5898953379397324E-2"/>
          <c:w val="1"/>
          <c:h val="0.80017134959407887"/>
        </c:manualLayout>
      </c:layout>
      <c:pie3DChart>
        <c:varyColors val="1"/>
        <c:ser>
          <c:idx val="0"/>
          <c:order val="0"/>
          <c:tx>
            <c:strRef>
              <c:f>Sheet1!$B$1</c:f>
              <c:strCache>
                <c:ptCount val="1"/>
                <c:pt idx="0">
                  <c:v>Number</c:v>
                </c:pt>
              </c:strCache>
            </c:strRef>
          </c:tx>
          <c:dPt>
            <c:idx val="0"/>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4E-416D-A171-A09EEEEC7EDE}"/>
              </c:ext>
            </c:extLst>
          </c:dPt>
          <c:dPt>
            <c:idx val="1"/>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4E-416D-A171-A09EEEEC7EDE}"/>
              </c:ext>
            </c:extLst>
          </c:dPt>
          <c:dPt>
            <c:idx val="2"/>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B4E-416D-A171-A09EEEEC7EDE}"/>
              </c:ext>
            </c:extLst>
          </c:dPt>
          <c:dPt>
            <c:idx val="3"/>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B4E-416D-A171-A09EEEEC7EDE}"/>
              </c:ext>
            </c:extLst>
          </c:dPt>
          <c:dPt>
            <c:idx val="4"/>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EB4E-416D-A171-A09EEEEC7EDE}"/>
              </c:ext>
            </c:extLst>
          </c:dPt>
          <c:dPt>
            <c:idx val="5"/>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EB4E-416D-A171-A09EEEEC7EDE}"/>
              </c:ext>
            </c:extLst>
          </c:dPt>
          <c:dPt>
            <c:idx val="6"/>
            <c:bubble3D val="0"/>
            <c:spPr>
              <a:solidFill>
                <a:schemeClr val="accent6">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EB4E-416D-A171-A09EEEEC7EDE}"/>
              </c:ext>
            </c:extLst>
          </c:dPt>
          <c:dPt>
            <c:idx val="7"/>
            <c:bubble3D val="0"/>
            <c:spPr>
              <a:solidFill>
                <a:schemeClr val="accent5">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EB4E-416D-A171-A09EEEEC7EDE}"/>
              </c:ext>
            </c:extLst>
          </c:dPt>
          <c:dPt>
            <c:idx val="8"/>
            <c:bubble3D val="0"/>
            <c:spPr>
              <a:solidFill>
                <a:schemeClr val="accent4">
                  <a:lumMod val="80000"/>
                  <a:lumOff val="2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EB4E-416D-A171-A09EEEEC7EDE}"/>
              </c:ext>
            </c:extLst>
          </c:dPt>
          <c:dPt>
            <c:idx val="9"/>
            <c:bubble3D val="0"/>
            <c:spPr>
              <a:solidFill>
                <a:schemeClr val="accent6">
                  <a:lumMod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EB4E-416D-A171-A09EEEEC7EDE}"/>
              </c:ext>
            </c:extLst>
          </c:dPt>
          <c:dPt>
            <c:idx val="10"/>
            <c:bubble3D val="0"/>
            <c:spPr>
              <a:solidFill>
                <a:schemeClr val="accent5">
                  <a:lumMod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EB4E-416D-A171-A09EEEEC7EDE}"/>
              </c:ext>
            </c:extLst>
          </c:dPt>
          <c:dPt>
            <c:idx val="11"/>
            <c:bubble3D val="0"/>
            <c:spPr>
              <a:solidFill>
                <a:schemeClr val="accent4">
                  <a:lumMod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EB4E-416D-A171-A09EEEEC7EDE}"/>
              </c:ext>
            </c:extLst>
          </c:dPt>
          <c:dPt>
            <c:idx val="12"/>
            <c:bubble3D val="0"/>
            <c:spPr>
              <a:solidFill>
                <a:schemeClr val="accent6">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9-EB4E-416D-A171-A09EEEEC7EDE}"/>
              </c:ext>
            </c:extLst>
          </c:dPt>
          <c:dPt>
            <c:idx val="13"/>
            <c:bubble3D val="0"/>
            <c:spPr>
              <a:solidFill>
                <a:schemeClr val="accent5">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B-EB4E-416D-A171-A09EEEEC7EDE}"/>
              </c:ext>
            </c:extLst>
          </c:dPt>
          <c:dPt>
            <c:idx val="14"/>
            <c:bubble3D val="0"/>
            <c:spPr>
              <a:solidFill>
                <a:schemeClr val="accent4">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D-EB4E-416D-A171-A09EEEEC7EDE}"/>
              </c:ext>
            </c:extLst>
          </c:dPt>
          <c:dPt>
            <c:idx val="15"/>
            <c:bubble3D val="0"/>
            <c:spPr>
              <a:solidFill>
                <a:schemeClr val="accent6">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F-EB4E-416D-A171-A09EEEEC7EDE}"/>
              </c:ext>
            </c:extLst>
          </c:dPt>
          <c:dPt>
            <c:idx val="16"/>
            <c:bubble3D val="0"/>
            <c:spPr>
              <a:solidFill>
                <a:schemeClr val="accent5">
                  <a:lumMod val="5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21-EB4E-416D-A171-A09EEEEC7ED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Sheet1!$A$2:$A$18</c:f>
              <c:strCache>
                <c:ptCount val="17"/>
                <c:pt idx="0">
                  <c:v>Rater 1</c:v>
                </c:pt>
                <c:pt idx="1">
                  <c:v>Rater 2</c:v>
                </c:pt>
                <c:pt idx="2">
                  <c:v>Rater 3</c:v>
                </c:pt>
                <c:pt idx="3">
                  <c:v>Rater 4</c:v>
                </c:pt>
                <c:pt idx="4">
                  <c:v>Rater 5</c:v>
                </c:pt>
                <c:pt idx="5">
                  <c:v>Rater 6</c:v>
                </c:pt>
                <c:pt idx="6">
                  <c:v>Rater 7</c:v>
                </c:pt>
                <c:pt idx="7">
                  <c:v>Rater 8</c:v>
                </c:pt>
                <c:pt idx="8">
                  <c:v>Rater 9</c:v>
                </c:pt>
                <c:pt idx="9">
                  <c:v>Rater 10</c:v>
                </c:pt>
                <c:pt idx="10">
                  <c:v>Rater 11</c:v>
                </c:pt>
                <c:pt idx="11">
                  <c:v>Rater 12</c:v>
                </c:pt>
                <c:pt idx="12">
                  <c:v>Rater 13</c:v>
                </c:pt>
                <c:pt idx="13">
                  <c:v>Rater 14</c:v>
                </c:pt>
                <c:pt idx="14">
                  <c:v>Rater 15 </c:v>
                </c:pt>
                <c:pt idx="15">
                  <c:v>Rater 16</c:v>
                </c:pt>
                <c:pt idx="16">
                  <c:v>Rater 17</c:v>
                </c:pt>
              </c:strCache>
            </c:strRef>
          </c:cat>
          <c:val>
            <c:numRef>
              <c:f>Sheet1!$B$2:$B$18</c:f>
              <c:numCache>
                <c:formatCode>General</c:formatCode>
                <c:ptCount val="17"/>
                <c:pt idx="0">
                  <c:v>5</c:v>
                </c:pt>
                <c:pt idx="1">
                  <c:v>3</c:v>
                </c:pt>
                <c:pt idx="2">
                  <c:v>3</c:v>
                </c:pt>
                <c:pt idx="3">
                  <c:v>3</c:v>
                </c:pt>
                <c:pt idx="4">
                  <c:v>5</c:v>
                </c:pt>
                <c:pt idx="5">
                  <c:v>2</c:v>
                </c:pt>
                <c:pt idx="6">
                  <c:v>2</c:v>
                </c:pt>
                <c:pt idx="7">
                  <c:v>2</c:v>
                </c:pt>
                <c:pt idx="8">
                  <c:v>3</c:v>
                </c:pt>
                <c:pt idx="9">
                  <c:v>3</c:v>
                </c:pt>
                <c:pt idx="10">
                  <c:v>2</c:v>
                </c:pt>
                <c:pt idx="11">
                  <c:v>3</c:v>
                </c:pt>
                <c:pt idx="12">
                  <c:v>2</c:v>
                </c:pt>
                <c:pt idx="13">
                  <c:v>4</c:v>
                </c:pt>
                <c:pt idx="14">
                  <c:v>3</c:v>
                </c:pt>
                <c:pt idx="15">
                  <c:v>3</c:v>
                </c:pt>
                <c:pt idx="16">
                  <c:v>2</c:v>
                </c:pt>
              </c:numCache>
            </c:numRef>
          </c:val>
          <c:extLst xmlns:c16r2="http://schemas.microsoft.com/office/drawing/2015/06/chart">
            <c:ext xmlns:c16="http://schemas.microsoft.com/office/drawing/2014/chart" uri="{C3380CC4-5D6E-409C-BE32-E72D297353CC}">
              <c16:uniqueId val="{00000000-D781-4E08-83B6-86D1024A27F3}"/>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05416-5D88-4129-ACF6-D2979526EE1D}"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E772A0E1-96F1-488C-BE9D-D2BB2986E24A}">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i="1" dirty="0"/>
            <a:t>“Testing writing is essential for several reasons. It helps assess language proficiency, ensuring individuals can effectively communicate in written form, which is crucial in both personal and professional settings… how digital tools can enhance or challenge writing skills</a:t>
          </a:r>
          <a:r>
            <a:rPr lang="en-US" dirty="0"/>
            <a:t>“  </a:t>
          </a:r>
        </a:p>
      </dgm:t>
    </dgm:pt>
    <dgm:pt modelId="{86771DF3-C72F-4505-B62D-F7570DC0E094}" type="parTrans" cxnId="{D72967DB-47B7-4A00-AD2E-ADAE1A392AEC}">
      <dgm:prSet/>
      <dgm:spPr/>
      <dgm:t>
        <a:bodyPr/>
        <a:lstStyle/>
        <a:p>
          <a:endParaRPr lang="en-US"/>
        </a:p>
      </dgm:t>
    </dgm:pt>
    <dgm:pt modelId="{972DD0DA-9894-4F12-89DB-CEC42D92DF89}" type="sibTrans" cxnId="{D72967DB-47B7-4A00-AD2E-ADAE1A392AEC}">
      <dgm:prSet/>
      <dgm:spPr/>
      <dgm:t>
        <a:bodyPr/>
        <a:lstStyle/>
        <a:p>
          <a:endParaRPr lang="en-US"/>
        </a:p>
      </dgm:t>
    </dgm:pt>
    <dgm:pt modelId="{0829DEBC-6492-4CAF-BAE8-24965A9698D9}" type="pres">
      <dgm:prSet presAssocID="{B8605416-5D88-4129-ACF6-D2979526EE1D}" presName="linear" presStyleCnt="0">
        <dgm:presLayoutVars>
          <dgm:animLvl val="lvl"/>
          <dgm:resizeHandles val="exact"/>
        </dgm:presLayoutVars>
      </dgm:prSet>
      <dgm:spPr/>
      <dgm:t>
        <a:bodyPr/>
        <a:lstStyle/>
        <a:p>
          <a:endParaRPr lang="en-US"/>
        </a:p>
      </dgm:t>
    </dgm:pt>
    <dgm:pt modelId="{FC2435AC-8FD4-4309-9D27-77A25ABA0DD3}" type="pres">
      <dgm:prSet presAssocID="{E772A0E1-96F1-488C-BE9D-D2BB2986E24A}" presName="parentText" presStyleLbl="node1" presStyleIdx="0" presStyleCnt="1" custLinFactNeighborX="521" custLinFactNeighborY="6033">
        <dgm:presLayoutVars>
          <dgm:chMax val="0"/>
          <dgm:bulletEnabled val="1"/>
        </dgm:presLayoutVars>
      </dgm:prSet>
      <dgm:spPr/>
      <dgm:t>
        <a:bodyPr/>
        <a:lstStyle/>
        <a:p>
          <a:endParaRPr lang="en-US"/>
        </a:p>
      </dgm:t>
    </dgm:pt>
  </dgm:ptLst>
  <dgm:cxnLst>
    <dgm:cxn modelId="{29B4D626-EE59-4394-B6EE-6257D06B41F0}" type="presOf" srcId="{E772A0E1-96F1-488C-BE9D-D2BB2986E24A}" destId="{FC2435AC-8FD4-4309-9D27-77A25ABA0DD3}" srcOrd="0" destOrd="0" presId="urn:microsoft.com/office/officeart/2005/8/layout/vList2"/>
    <dgm:cxn modelId="{3A497401-734D-40A8-85BC-AED4B827842C}" type="presOf" srcId="{B8605416-5D88-4129-ACF6-D2979526EE1D}" destId="{0829DEBC-6492-4CAF-BAE8-24965A9698D9}" srcOrd="0" destOrd="0" presId="urn:microsoft.com/office/officeart/2005/8/layout/vList2"/>
    <dgm:cxn modelId="{D72967DB-47B7-4A00-AD2E-ADAE1A392AEC}" srcId="{B8605416-5D88-4129-ACF6-D2979526EE1D}" destId="{E772A0E1-96F1-488C-BE9D-D2BB2986E24A}" srcOrd="0" destOrd="0" parTransId="{86771DF3-C72F-4505-B62D-F7570DC0E094}" sibTransId="{972DD0DA-9894-4F12-89DB-CEC42D92DF89}"/>
    <dgm:cxn modelId="{1C474D9D-5B98-47E3-881E-C2839D7CA416}" type="presParOf" srcId="{0829DEBC-6492-4CAF-BAE8-24965A9698D9}" destId="{FC2435AC-8FD4-4309-9D27-77A25ABA0DD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435AC-8FD4-4309-9D27-77A25ABA0DD3}">
      <dsp:nvSpPr>
        <dsp:cNvPr id="0" name=""/>
        <dsp:cNvSpPr/>
      </dsp:nvSpPr>
      <dsp:spPr>
        <a:xfrm>
          <a:off x="0" y="48090"/>
          <a:ext cx="10972800" cy="4619159"/>
        </a:xfrm>
        <a:prstGeom prst="roundRect">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i="1" kern="1200" dirty="0"/>
            <a:t>“Testing writing is essential for several reasons. It helps assess language proficiency, ensuring individuals can effectively communicate in written form, which is crucial in both personal and professional settings… how digital tools can enhance or challenge writing skills</a:t>
          </a:r>
          <a:r>
            <a:rPr lang="en-US" sz="4200" kern="1200" dirty="0"/>
            <a:t>“  </a:t>
          </a:r>
        </a:p>
      </dsp:txBody>
      <dsp:txXfrm>
        <a:off x="225489" y="273579"/>
        <a:ext cx="10521822" cy="41681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9/17/2025</a:t>
            </a:fld>
            <a:endParaRPr lang="en-US" dirty="0"/>
          </a:p>
        </p:txBody>
      </p:sp>
      <p:sp>
        <p:nvSpPr>
          <p:cNvPr id="4" name="Footer Placeholder 3">
            <a:extLst>
              <a:ext uri="{FF2B5EF4-FFF2-40B4-BE49-F238E27FC236}">
                <a16:creationId xmlns=""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327272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42</a:t>
            </a:r>
            <a:r>
              <a:rPr lang="en-US" baseline="0" dirty="0" smtClean="0"/>
              <a:t> w</a:t>
            </a:r>
            <a:r>
              <a:rPr lang="en-US" dirty="0" smtClean="0"/>
              <a:t>orkshop</a:t>
            </a:r>
            <a:r>
              <a:rPr lang="en-US" baseline="0" dirty="0" smtClean="0"/>
              <a:t> delegates participated in the poll </a:t>
            </a:r>
            <a:endParaRPr lang="en-US" dirty="0"/>
          </a:p>
        </p:txBody>
      </p:sp>
      <p:sp>
        <p:nvSpPr>
          <p:cNvPr id="4" name="Slide Number Placeholder 3"/>
          <p:cNvSpPr>
            <a:spLocks noGrp="1"/>
          </p:cNvSpPr>
          <p:nvPr>
            <p:ph type="sldNum" sz="quarter" idx="10"/>
          </p:nvPr>
        </p:nvSpPr>
        <p:spPr/>
        <p:txBody>
          <a:bodyPr/>
          <a:lstStyle/>
          <a:p>
            <a:fld id="{BE60DC36-8EFA-4378-9855-E019C55AC472}" type="slidenum">
              <a:rPr lang="en-US" smtClean="0"/>
              <a:t>6</a:t>
            </a:fld>
            <a:endParaRPr lang="en-US" dirty="0"/>
          </a:p>
        </p:txBody>
      </p:sp>
    </p:spTree>
    <p:extLst>
      <p:ext uri="{BB962C8B-B14F-4D97-AF65-F5344CB8AC3E}">
        <p14:creationId xmlns:p14="http://schemas.microsoft.com/office/powerpoint/2010/main" val="25672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12</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14</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21</a:t>
            </a:fld>
            <a:endParaRPr lang="en-US" dirty="0"/>
          </a:p>
        </p:txBody>
      </p:sp>
    </p:spTree>
    <p:extLst>
      <p:ext uri="{BB962C8B-B14F-4D97-AF65-F5344CB8AC3E}">
        <p14:creationId xmlns:p14="http://schemas.microsoft.com/office/powerpoint/2010/main" val="206603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26</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9F007DB-4F12-4428-9C48-5120DF0704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33A3535-1708-499D-B5D2-7D8F9FD182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6" name="Footer Placeholder 5">
            <a:extLst>
              <a:ext uri="{FF2B5EF4-FFF2-40B4-BE49-F238E27FC236}">
                <a16:creationId xmlns=""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8" name="Footer Placeholder 7">
            <a:extLst>
              <a:ext uri="{FF2B5EF4-FFF2-40B4-BE49-F238E27FC236}">
                <a16:creationId xmlns=""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4" name="Footer Placeholder 3">
            <a:extLst>
              <a:ext uri="{FF2B5EF4-FFF2-40B4-BE49-F238E27FC236}">
                <a16:creationId xmlns=""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3" name="Footer Placeholder 2">
            <a:extLst>
              <a:ext uri="{FF2B5EF4-FFF2-40B4-BE49-F238E27FC236}">
                <a16:creationId xmlns=""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6" name="Footer Placeholder 5">
            <a:extLst>
              <a:ext uri="{FF2B5EF4-FFF2-40B4-BE49-F238E27FC236}">
                <a16:creationId xmlns=""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9/17/2025</a:t>
            </a:fld>
            <a:endParaRPr lang="en-US" dirty="0"/>
          </a:p>
        </p:txBody>
      </p:sp>
      <p:sp>
        <p:nvSpPr>
          <p:cNvPr id="6" name="Footer Placeholder 5">
            <a:extLst>
              <a:ext uri="{FF2B5EF4-FFF2-40B4-BE49-F238E27FC236}">
                <a16:creationId xmlns=""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9/17/2025</a:t>
            </a:fld>
            <a:endParaRPr lang="en-US" dirty="0"/>
          </a:p>
        </p:txBody>
      </p:sp>
      <p:sp>
        <p:nvSpPr>
          <p:cNvPr id="5" name="Footer Placeholder 4">
            <a:extLst>
              <a:ext uri="{FF2B5EF4-FFF2-40B4-BE49-F238E27FC236}">
                <a16:creationId xmlns=""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e.app/bil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300AEF-1595-4419-801B-6E36A33BB8CF}"/>
              </a:ext>
            </a:extLst>
          </p:cNvPr>
          <p:cNvSpPr>
            <a:spLocks noGrp="1"/>
          </p:cNvSpPr>
          <p:nvPr>
            <p:ph type="ctrTitle"/>
          </p:nvPr>
        </p:nvSpPr>
        <p:spPr>
          <a:xfrm>
            <a:off x="771524" y="2351321"/>
            <a:ext cx="11258551" cy="4154984"/>
          </a:xfrm>
        </p:spPr>
        <p:txBody>
          <a:bodyPr wrap="square" lIns="0" tIns="0" rIns="0" bIns="0" anchor="t">
            <a:spAutoFit/>
          </a:bodyPr>
          <a:lstStyle/>
          <a:p>
            <a:r>
              <a:rPr lang="en-US" b="1" dirty="0">
                <a:solidFill>
                  <a:schemeClr val="bg1"/>
                </a:solidFill>
                <a:latin typeface="Arial" panose="020B0604020202020204" pitchFamily="34" charset="0"/>
                <a:cs typeface="Arial" panose="020B0604020202020204" pitchFamily="34" charset="0"/>
              </a:rPr>
              <a:t>Proficient or Pretentious?</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Can we tell the Difference?</a:t>
            </a:r>
            <a:br>
              <a:rPr lang="en-US" b="1"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Exploring rater sensitivity to inauthentic scripts</a:t>
            </a:r>
            <a:r>
              <a:rPr lang="en-US" sz="2400"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sz="2400" i="1" dirty="0">
                <a:solidFill>
                  <a:schemeClr val="accent4"/>
                </a:solidFill>
                <a:latin typeface="Arial" panose="020B0604020202020204" pitchFamily="34" charset="0"/>
                <a:cs typeface="Arial" panose="020B0604020202020204" pitchFamily="34" charset="0"/>
              </a:rPr>
              <a:t>An Experiment by Tamar </a:t>
            </a:r>
            <a:r>
              <a:rPr lang="en-US" sz="2400" i="1" dirty="0" err="1">
                <a:solidFill>
                  <a:schemeClr val="accent4"/>
                </a:solidFill>
                <a:latin typeface="Arial" panose="020B0604020202020204" pitchFamily="34" charset="0"/>
                <a:cs typeface="Arial" panose="020B0604020202020204" pitchFamily="34" charset="0"/>
              </a:rPr>
              <a:t>Shalamberidze</a:t>
            </a:r>
            <a:r>
              <a:rPr lang="en-US" sz="2400" i="1" dirty="0">
                <a:solidFill>
                  <a:schemeClr val="accent4"/>
                </a:solidFill>
                <a:latin typeface="Arial" panose="020B0604020202020204" pitchFamily="34" charset="0"/>
                <a:cs typeface="Arial" panose="020B0604020202020204" pitchFamily="34" charset="0"/>
              </a:rPr>
              <a:t> </a:t>
            </a:r>
            <a:br>
              <a:rPr lang="en-US" sz="2400" i="1" dirty="0">
                <a:solidFill>
                  <a:schemeClr val="accent4"/>
                </a:solidFill>
                <a:latin typeface="Arial" panose="020B0604020202020204" pitchFamily="34" charset="0"/>
                <a:cs typeface="Arial" panose="020B0604020202020204" pitchFamily="34" charset="0"/>
              </a:rPr>
            </a:br>
            <a:r>
              <a:rPr lang="en-US" sz="2400" i="1" dirty="0">
                <a:solidFill>
                  <a:schemeClr val="accent4"/>
                </a:solidFill>
                <a:latin typeface="Arial" panose="020B0604020202020204" pitchFamily="34" charset="0"/>
                <a:cs typeface="Arial" panose="020B0604020202020204" pitchFamily="34" charset="0"/>
              </a:rPr>
              <a:t>Testing Division, Ministry of </a:t>
            </a:r>
            <a:r>
              <a:rPr lang="en-US" sz="2400" i="1" dirty="0" err="1">
                <a:solidFill>
                  <a:schemeClr val="accent4"/>
                </a:solidFill>
                <a:latin typeface="Arial" panose="020B0604020202020204" pitchFamily="34" charset="0"/>
                <a:cs typeface="Arial" panose="020B0604020202020204" pitchFamily="34" charset="0"/>
              </a:rPr>
              <a:t>Defence</a:t>
            </a:r>
            <a:r>
              <a:rPr lang="en-US" sz="2400" i="1" dirty="0">
                <a:solidFill>
                  <a:schemeClr val="accent4"/>
                </a:solidFill>
                <a:latin typeface="Arial" panose="020B0604020202020204" pitchFamily="34" charset="0"/>
                <a:cs typeface="Arial" panose="020B0604020202020204" pitchFamily="34" charset="0"/>
              </a:rPr>
              <a:t> of Georgia </a:t>
            </a:r>
            <a:br>
              <a:rPr lang="en-US" sz="2400" i="1" dirty="0">
                <a:solidFill>
                  <a:schemeClr val="accent4"/>
                </a:solidFill>
                <a:latin typeface="Arial" panose="020B0604020202020204" pitchFamily="34" charset="0"/>
                <a:cs typeface="Arial" panose="020B0604020202020204" pitchFamily="34" charset="0"/>
              </a:rPr>
            </a:br>
            <a:r>
              <a:rPr lang="en-US" sz="2400" i="1" dirty="0">
                <a:solidFill>
                  <a:schemeClr val="accent4"/>
                </a:solidFill>
                <a:latin typeface="Arial" panose="020B0604020202020204" pitchFamily="34" charset="0"/>
                <a:cs typeface="Arial" panose="020B0604020202020204" pitchFamily="34" charset="0"/>
              </a:rPr>
              <a:t>The Hague, Netherlands</a:t>
            </a:r>
            <a:br>
              <a:rPr lang="en-US" sz="2400" i="1" dirty="0">
                <a:solidFill>
                  <a:schemeClr val="accent4"/>
                </a:solidFill>
                <a:latin typeface="Arial" panose="020B0604020202020204" pitchFamily="34" charset="0"/>
                <a:cs typeface="Arial" panose="020B0604020202020204" pitchFamily="34" charset="0"/>
              </a:rPr>
            </a:br>
            <a:r>
              <a:rPr lang="en-US" sz="2400" i="1" dirty="0">
                <a:solidFill>
                  <a:schemeClr val="accent4"/>
                </a:solidFill>
                <a:latin typeface="Arial" panose="020B0604020202020204" pitchFamily="34" charset="0"/>
                <a:cs typeface="Arial" panose="020B0604020202020204" pitchFamily="34" charset="0"/>
              </a:rPr>
              <a:t> 2-4 September, 2025 </a:t>
            </a:r>
          </a:p>
        </p:txBody>
      </p:sp>
      <p:sp>
        <p:nvSpPr>
          <p:cNvPr id="4" name="Diamond 3">
            <a:extLst>
              <a:ext uri="{FF2B5EF4-FFF2-40B4-BE49-F238E27FC236}">
                <a16:creationId xmlns="" xmlns:a16="http://schemas.microsoft.com/office/drawing/2014/main" id="{1C59176D-59A8-4C02-B448-EE01232FB3E7}"/>
              </a:ext>
              <a:ext uri="{C183D7F6-B498-43B3-948B-1728B52AA6E4}">
                <adec:decorative xmlns=""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 xmlns:a16="http://schemas.microsoft.com/office/drawing/2014/main" id="{A50B1817-3C7F-41BC-8557-7A00C928EE16}"/>
              </a:ext>
              <a:ext uri="{C183D7F6-B498-43B3-948B-1728B52AA6E4}">
                <adec:decorative xmlns=""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Icon of chart. ">
            <a:extLst>
              <a:ext uri="{FF2B5EF4-FFF2-40B4-BE49-F238E27FC236}">
                <a16:creationId xmlns="" xmlns:a16="http://schemas.microsoft.com/office/drawing/2014/main" id="{B95DF07A-CE7E-4D89-9AA0-25F4FFF3B9C7}"/>
              </a:ext>
            </a:extLst>
          </p:cNvPr>
          <p:cNvGrpSpPr/>
          <p:nvPr/>
        </p:nvGrpSpPr>
        <p:grpSpPr>
          <a:xfrm>
            <a:off x="5784346" y="449100"/>
            <a:ext cx="489958" cy="492680"/>
            <a:chOff x="2025650" y="4786313"/>
            <a:chExt cx="285750" cy="287338"/>
          </a:xfrm>
          <a:solidFill>
            <a:schemeClr val="bg1"/>
          </a:solidFill>
        </p:grpSpPr>
        <p:sp>
          <p:nvSpPr>
            <p:cNvPr id="8" name="Freeform 565">
              <a:extLst>
                <a:ext uri="{FF2B5EF4-FFF2-40B4-BE49-F238E27FC236}">
                  <a16:creationId xmlns="" xmlns:a16="http://schemas.microsoft.com/office/drawing/2014/main" id="{548FC78B-EF83-4185-A63D-1A5A85640B62}"/>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6">
              <a:extLst>
                <a:ext uri="{FF2B5EF4-FFF2-40B4-BE49-F238E27FC236}">
                  <a16:creationId xmlns="" xmlns:a16="http://schemas.microsoft.com/office/drawing/2014/main" id="{B7B50F87-A3AA-4FB6-9692-24BF5512FC5B}"/>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878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C2BEFE-9CE1-4F00-A0B4-227840B22B69}"/>
              </a:ext>
            </a:extLst>
          </p:cNvPr>
          <p:cNvSpPr>
            <a:spLocks noGrp="1"/>
          </p:cNvSpPr>
          <p:nvPr>
            <p:ph type="title"/>
          </p:nvPr>
        </p:nvSpPr>
        <p:spPr/>
        <p:txBody>
          <a:bodyPr/>
          <a:lstStyle/>
          <a:p>
            <a:r>
              <a:rPr lang="en-US" i="1" dirty="0">
                <a:latin typeface="Arial" panose="020B0604020202020204" pitchFamily="34" charset="0"/>
                <a:cs typeface="Arial" panose="020B0604020202020204" pitchFamily="34" charset="0"/>
              </a:rPr>
              <a:t>How it all started </a:t>
            </a:r>
          </a:p>
        </p:txBody>
      </p:sp>
      <p:sp>
        <p:nvSpPr>
          <p:cNvPr id="3" name="Content Placeholder 2">
            <a:extLst>
              <a:ext uri="{FF2B5EF4-FFF2-40B4-BE49-F238E27FC236}">
                <a16:creationId xmlns="" xmlns:a16="http://schemas.microsoft.com/office/drawing/2014/main" id="{E225D8F0-1244-4D41-8695-6831C3C7A4AC}"/>
              </a:ext>
            </a:extLst>
          </p:cNvPr>
          <p:cNvSpPr>
            <a:spLocks noGrp="1"/>
          </p:cNvSpPr>
          <p:nvPr>
            <p:ph idx="1"/>
          </p:nvPr>
        </p:nvSpPr>
        <p:spPr>
          <a:xfrm>
            <a:off x="838200" y="1825625"/>
            <a:ext cx="11138452" cy="4351338"/>
          </a:xfrm>
        </p:spPr>
        <p:txBody>
          <a:bodyPr/>
          <a:lstStyle/>
          <a:p>
            <a:endParaRPr lang="en-US"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Suspiciously polished exam scripts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Research at University of Reading </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Curiosity – could raters really spot  AI? </a:t>
            </a:r>
          </a:p>
        </p:txBody>
      </p:sp>
      <p:pic>
        <p:nvPicPr>
          <p:cNvPr id="5" name="Picture 4">
            <a:extLst>
              <a:ext uri="{FF2B5EF4-FFF2-40B4-BE49-F238E27FC236}">
                <a16:creationId xmlns="" xmlns:a16="http://schemas.microsoft.com/office/drawing/2014/main" id="{3FAD8A85-1701-41C9-9CE4-B272E6657B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611" y="2043549"/>
            <a:ext cx="2912723" cy="3700532"/>
          </a:xfrm>
          <a:prstGeom prst="rect">
            <a:avLst/>
          </a:prstGeom>
        </p:spPr>
      </p:pic>
    </p:spTree>
    <p:extLst>
      <p:ext uri="{BB962C8B-B14F-4D97-AF65-F5344CB8AC3E}">
        <p14:creationId xmlns:p14="http://schemas.microsoft.com/office/powerpoint/2010/main" val="85982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1CE694-E204-4560-A219-785EE8363753}"/>
              </a:ext>
            </a:extLst>
          </p:cNvPr>
          <p:cNvSpPr>
            <a:spLocks noGrp="1"/>
          </p:cNvSpPr>
          <p:nvPr>
            <p:ph type="title"/>
          </p:nvPr>
        </p:nvSpPr>
        <p:spPr>
          <a:xfrm>
            <a:off x="560439" y="365125"/>
            <a:ext cx="10793361" cy="1325563"/>
          </a:xfrm>
        </p:spPr>
        <p:txBody>
          <a:bodyPr/>
          <a:lstStyle/>
          <a:p>
            <a:r>
              <a:rPr lang="en-US" i="1" dirty="0">
                <a:latin typeface="Arial" panose="020B0604020202020204" pitchFamily="34" charset="0"/>
                <a:cs typeface="Arial" panose="020B0604020202020204" pitchFamily="34" charset="0"/>
              </a:rPr>
              <a:t>From Curiosity to a small-scale experiment</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 xmlns:a16="http://schemas.microsoft.com/office/drawing/2014/main" id="{D9410633-DA97-4C9F-AB67-B38E359E0EE3}"/>
              </a:ext>
            </a:extLst>
          </p:cNvPr>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Generative AI  =  global concern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Real-world threat to </a:t>
            </a:r>
            <a:r>
              <a:rPr lang="en-US" b="1" dirty="0">
                <a:latin typeface="Arial" panose="020B0604020202020204" pitchFamily="34" charset="0"/>
                <a:cs typeface="Arial" panose="020B0604020202020204" pitchFamily="34" charset="0"/>
              </a:rPr>
              <a:t>validity and fairness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raters cognitively equipped to tell </a:t>
            </a:r>
          </a:p>
          <a:p>
            <a:pPr marL="0" indent="0">
              <a:buNone/>
            </a:pPr>
            <a:r>
              <a:rPr lang="en-US" dirty="0">
                <a:latin typeface="Arial" panose="020B0604020202020204" pitchFamily="34" charset="0"/>
                <a:cs typeface="Arial" panose="020B0604020202020204" pitchFamily="34" charset="0"/>
              </a:rPr>
              <a:t>human writing from AI?”</a:t>
            </a:r>
          </a:p>
          <a:p>
            <a:endParaRPr lang="en-US" dirty="0"/>
          </a:p>
        </p:txBody>
      </p:sp>
      <p:pic>
        <p:nvPicPr>
          <p:cNvPr id="5" name="Picture 4">
            <a:extLst>
              <a:ext uri="{FF2B5EF4-FFF2-40B4-BE49-F238E27FC236}">
                <a16:creationId xmlns="" xmlns:a16="http://schemas.microsoft.com/office/drawing/2014/main" id="{414DCC07-23FF-4FD6-A862-2644313A2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1734" y="2265721"/>
            <a:ext cx="3702950" cy="3911242"/>
          </a:xfrm>
          <a:prstGeom prst="rect">
            <a:avLst/>
          </a:prstGeom>
        </p:spPr>
      </p:pic>
    </p:spTree>
    <p:extLst>
      <p:ext uri="{BB962C8B-B14F-4D97-AF65-F5344CB8AC3E}">
        <p14:creationId xmlns:p14="http://schemas.microsoft.com/office/powerpoint/2010/main" val="262700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228600" y="171450"/>
            <a:ext cx="11734800" cy="12187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tx1">
                    <a:lumMod val="75000"/>
                    <a:lumOff val="25000"/>
                  </a:schemeClr>
                </a:solidFill>
                <a:latin typeface="Arial" panose="020B0604020202020204" pitchFamily="34" charset="0"/>
                <a:cs typeface="Arial" panose="020B0604020202020204" pitchFamily="34" charset="0"/>
              </a:rPr>
              <a:t>Behind the scenes</a:t>
            </a:r>
          </a:p>
          <a:p>
            <a:pPr algn="ctr"/>
            <a:r>
              <a:rPr lang="en-US" sz="2800" b="1" dirty="0">
                <a:solidFill>
                  <a:schemeClr val="tx1">
                    <a:lumMod val="75000"/>
                    <a:lumOff val="25000"/>
                  </a:schemeClr>
                </a:solidFill>
              </a:rPr>
              <a:t> </a:t>
            </a:r>
            <a:r>
              <a:rPr lang="en-US" sz="2800" dirty="0">
                <a:solidFill>
                  <a:schemeClr val="tx1">
                    <a:lumMod val="75000"/>
                    <a:lumOff val="25000"/>
                  </a:schemeClr>
                </a:solidFill>
              </a:rPr>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 xmlns:a16="http://schemas.microsoft.com/office/drawing/2014/main" id="{5B804E9F-B6B5-41F9-9B63-9AF435FDC2B7}"/>
              </a:ext>
              <a:ext uri="{C183D7F6-B498-43B3-948B-1728B52AA6E4}">
                <adec:decorative xmlns="" xmlns:adec="http://schemas.microsoft.com/office/drawing/2017/decorative" val="1"/>
              </a:ext>
            </a:extLst>
          </p:cNvPr>
          <p:cNvSpPr/>
          <p:nvPr/>
        </p:nvSpPr>
        <p:spPr>
          <a:xfrm rot="5400000">
            <a:off x="-775194" y="2261529"/>
            <a:ext cx="4687482" cy="252412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 xmlns:a16="http://schemas.microsoft.com/office/drawing/2014/main" id="{0092C447-C8E1-4B12-B012-E6D21CBB1FBE}"/>
              </a:ext>
              <a:ext uri="{C183D7F6-B498-43B3-948B-1728B52AA6E4}">
                <adec:decorative xmlns="" xmlns:adec="http://schemas.microsoft.com/office/drawing/2017/decorative" val="1"/>
              </a:ext>
            </a:extLst>
          </p:cNvPr>
          <p:cNvSpPr/>
          <p:nvPr/>
        </p:nvSpPr>
        <p:spPr>
          <a:xfrm rot="5400000">
            <a:off x="2128141" y="2216458"/>
            <a:ext cx="4687481" cy="2649008"/>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43">
            <a:extLst>
              <a:ext uri="{FF2B5EF4-FFF2-40B4-BE49-F238E27FC236}">
                <a16:creationId xmlns="" xmlns:a16="http://schemas.microsoft.com/office/drawing/2014/main" id="{7E139379-1914-4446-8D6D-984A47041A54}"/>
              </a:ext>
              <a:ext uri="{C183D7F6-B498-43B3-948B-1728B52AA6E4}">
                <adec:decorative xmlns="" xmlns:adec="http://schemas.microsoft.com/office/drawing/2017/decorative" val="1"/>
              </a:ext>
            </a:extLst>
          </p:cNvPr>
          <p:cNvSpPr/>
          <p:nvPr/>
        </p:nvSpPr>
        <p:spPr>
          <a:xfrm rot="16200000">
            <a:off x="5106965" y="2351616"/>
            <a:ext cx="4619840" cy="2446332"/>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44">
            <a:extLst>
              <a:ext uri="{FF2B5EF4-FFF2-40B4-BE49-F238E27FC236}">
                <a16:creationId xmlns="" xmlns:a16="http://schemas.microsoft.com/office/drawing/2014/main" id="{F79B51BB-1B30-4ED8-B26D-21EE8BC675B2}"/>
              </a:ext>
              <a:ext uri="{C183D7F6-B498-43B3-948B-1728B52AA6E4}">
                <adec:decorative xmlns="" xmlns:adec="http://schemas.microsoft.com/office/drawing/2017/decorative" val="1"/>
              </a:ext>
            </a:extLst>
          </p:cNvPr>
          <p:cNvSpPr/>
          <p:nvPr/>
        </p:nvSpPr>
        <p:spPr>
          <a:xfrm rot="16200000">
            <a:off x="7870155" y="2261904"/>
            <a:ext cx="4863141" cy="2446331"/>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3F19BFA5-D0CA-4CF0-8499-504D956B6563}"/>
              </a:ext>
            </a:extLst>
          </p:cNvPr>
          <p:cNvSpPr/>
          <p:nvPr/>
        </p:nvSpPr>
        <p:spPr>
          <a:xfrm>
            <a:off x="3306585" y="2747572"/>
            <a:ext cx="2330591" cy="1107996"/>
          </a:xfrm>
          <a:prstGeom prst="rect">
            <a:avLst/>
          </a:prstGeom>
        </p:spPr>
        <p:txBody>
          <a:bodyPr wrap="square" lIns="0" tIns="0" rIns="0" bIns="0">
            <a:spAutoFit/>
          </a:bodyPr>
          <a:lstStyle/>
          <a:p>
            <a:pPr algn="ctr"/>
            <a:r>
              <a:rPr lang="en-US" sz="2400" b="1" dirty="0">
                <a:solidFill>
                  <a:schemeClr val="bg1"/>
                </a:solidFill>
                <a:latin typeface="Arial" panose="020B0604020202020204" pitchFamily="34" charset="0"/>
                <a:cs typeface="Arial" panose="020B0604020202020204" pitchFamily="34" charset="0"/>
              </a:rPr>
              <a:t>Enrolling raters  in this experiment  </a:t>
            </a:r>
          </a:p>
        </p:txBody>
      </p:sp>
      <p:sp>
        <p:nvSpPr>
          <p:cNvPr id="47" name="Rectangle 46">
            <a:extLst>
              <a:ext uri="{FF2B5EF4-FFF2-40B4-BE49-F238E27FC236}">
                <a16:creationId xmlns="" xmlns:a16="http://schemas.microsoft.com/office/drawing/2014/main" id="{1751D31D-3535-411D-8BAC-95CCC90AB185}"/>
              </a:ext>
            </a:extLst>
          </p:cNvPr>
          <p:cNvSpPr/>
          <p:nvPr/>
        </p:nvSpPr>
        <p:spPr>
          <a:xfrm>
            <a:off x="6294412" y="2687732"/>
            <a:ext cx="2149884" cy="1477328"/>
          </a:xfrm>
          <a:prstGeom prst="rect">
            <a:avLst/>
          </a:prstGeom>
        </p:spPr>
        <p:txBody>
          <a:bodyPr wrap="square" lIns="0" tIns="0" rIns="0" bIns="0">
            <a:spAutoFit/>
          </a:bodyPr>
          <a:lstStyle/>
          <a:p>
            <a:pPr algn="ctr"/>
            <a:r>
              <a:rPr lang="en-US" sz="2400" b="1" dirty="0">
                <a:solidFill>
                  <a:schemeClr val="bg1"/>
                </a:solidFill>
                <a:latin typeface="Arial" panose="020B0604020202020204" pitchFamily="34" charset="0"/>
                <a:cs typeface="Arial" panose="020B0604020202020204" pitchFamily="34" charset="0"/>
              </a:rPr>
              <a:t>Creating scripts using </a:t>
            </a:r>
            <a:r>
              <a:rPr lang="en-US" sz="2400" b="1" dirty="0" err="1">
                <a:solidFill>
                  <a:schemeClr val="bg1"/>
                </a:solidFill>
                <a:latin typeface="Arial" panose="020B0604020202020204" pitchFamily="34" charset="0"/>
                <a:cs typeface="Arial" panose="020B0604020202020204" pitchFamily="34" charset="0"/>
              </a:rPr>
              <a:t>ChatGPT</a:t>
            </a:r>
            <a:r>
              <a:rPr lang="en-US" sz="2400" b="1" dirty="0">
                <a:solidFill>
                  <a:schemeClr val="bg1"/>
                </a:solidFill>
                <a:latin typeface="Arial" panose="020B0604020202020204" pitchFamily="34" charset="0"/>
                <a:cs typeface="Arial" panose="020B0604020202020204" pitchFamily="34" charset="0"/>
              </a:rPr>
              <a:t> and Copilot</a:t>
            </a:r>
          </a:p>
        </p:txBody>
      </p:sp>
      <p:sp>
        <p:nvSpPr>
          <p:cNvPr id="48" name="Rectangle 47">
            <a:extLst>
              <a:ext uri="{FF2B5EF4-FFF2-40B4-BE49-F238E27FC236}">
                <a16:creationId xmlns="" xmlns:a16="http://schemas.microsoft.com/office/drawing/2014/main" id="{FA4D735A-8F75-4E2A-8F1A-CC303B0718BA}"/>
              </a:ext>
            </a:extLst>
          </p:cNvPr>
          <p:cNvSpPr/>
          <p:nvPr/>
        </p:nvSpPr>
        <p:spPr>
          <a:xfrm>
            <a:off x="9408036" y="2701731"/>
            <a:ext cx="1787377" cy="1107996"/>
          </a:xfrm>
          <a:prstGeom prst="rect">
            <a:avLst/>
          </a:prstGeom>
        </p:spPr>
        <p:txBody>
          <a:bodyPr wrap="square" lIns="0" tIns="0" rIns="0" bIns="0">
            <a:spAutoFit/>
          </a:bodyPr>
          <a:lstStyle/>
          <a:p>
            <a:pPr algn="ctr"/>
            <a:r>
              <a:rPr lang="en-US" sz="2400" b="1" dirty="0">
                <a:solidFill>
                  <a:schemeClr val="bg1"/>
                </a:solidFill>
                <a:latin typeface="Arial" panose="020B0604020202020204" pitchFamily="34" charset="0"/>
                <a:cs typeface="Arial" panose="020B0604020202020204" pitchFamily="34" charset="0"/>
              </a:rPr>
              <a:t>Creating handwritten scripts </a:t>
            </a:r>
          </a:p>
        </p:txBody>
      </p:sp>
      <p:sp>
        <p:nvSpPr>
          <p:cNvPr id="49" name="Rectangle 48">
            <a:extLst>
              <a:ext uri="{FF2B5EF4-FFF2-40B4-BE49-F238E27FC236}">
                <a16:creationId xmlns="" xmlns:a16="http://schemas.microsoft.com/office/drawing/2014/main" id="{54AB9282-0505-49EB-AABF-998083225E3A}"/>
              </a:ext>
            </a:extLst>
          </p:cNvPr>
          <p:cNvSpPr/>
          <p:nvPr/>
        </p:nvSpPr>
        <p:spPr>
          <a:xfrm>
            <a:off x="420295" y="2774723"/>
            <a:ext cx="2171991" cy="738664"/>
          </a:xfrm>
          <a:prstGeom prst="rect">
            <a:avLst/>
          </a:prstGeom>
        </p:spPr>
        <p:txBody>
          <a:bodyPr wrap="square" lIns="0" tIns="0" rIns="0" bIns="0">
            <a:spAutoFit/>
          </a:bodyPr>
          <a:lstStyle/>
          <a:p>
            <a:pPr algn="ctr"/>
            <a:r>
              <a:rPr lang="en-US" sz="2400" b="1" dirty="0">
                <a:solidFill>
                  <a:schemeClr val="bg1"/>
                </a:solidFill>
                <a:latin typeface="Arial" panose="020B0604020202020204" pitchFamily="34" charset="0"/>
                <a:cs typeface="Arial" panose="020B0604020202020204" pitchFamily="34" charset="0"/>
              </a:rPr>
              <a:t>Time constraints</a:t>
            </a:r>
          </a:p>
        </p:txBody>
      </p:sp>
      <p:sp>
        <p:nvSpPr>
          <p:cNvPr id="51" name="Rectangle 50">
            <a:extLst>
              <a:ext uri="{FF2B5EF4-FFF2-40B4-BE49-F238E27FC236}">
                <a16:creationId xmlns="" xmlns:a16="http://schemas.microsoft.com/office/drawing/2014/main" id="{8AA18108-5B8B-4147-84A7-D30A16BEC4EA}"/>
              </a:ext>
            </a:extLst>
          </p:cNvPr>
          <p:cNvSpPr/>
          <p:nvPr/>
        </p:nvSpPr>
        <p:spPr>
          <a:xfrm>
            <a:off x="886383" y="3653603"/>
            <a:ext cx="1752042" cy="223394"/>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 </a:t>
            </a:r>
          </a:p>
        </p:txBody>
      </p:sp>
      <p:sp>
        <p:nvSpPr>
          <p:cNvPr id="53" name="Rectangle 52">
            <a:extLst>
              <a:ext uri="{FF2B5EF4-FFF2-40B4-BE49-F238E27FC236}">
                <a16:creationId xmlns="" xmlns:a16="http://schemas.microsoft.com/office/drawing/2014/main" id="{E1535E1C-6EBC-45D8-BCE1-D5B947A61FB6}"/>
              </a:ext>
            </a:extLst>
          </p:cNvPr>
          <p:cNvSpPr/>
          <p:nvPr/>
        </p:nvSpPr>
        <p:spPr>
          <a:xfrm>
            <a:off x="5219979" y="3653603"/>
            <a:ext cx="1752042" cy="223394"/>
          </a:xfrm>
          <a:prstGeom prst="rect">
            <a:avLst/>
          </a:prstGeom>
        </p:spPr>
        <p:txBody>
          <a:bodyPr wrap="square" lIns="0" tIns="0" rIns="0" bIns="0" anchor="t">
            <a:spAutoFit/>
          </a:bodyPr>
          <a:lstStyle/>
          <a:p>
            <a:pPr algn="ctr">
              <a:lnSpc>
                <a:spcPts val="1900"/>
              </a:lnSpc>
            </a:pPr>
            <a:r>
              <a:rPr lang="en-US" sz="1400" dirty="0">
                <a:solidFill>
                  <a:schemeClr val="bg1"/>
                </a:solidFill>
                <a:cs typeface="Segoe UI" panose="020B0502040204020203" pitchFamily="34" charset="0"/>
              </a:rPr>
              <a:t> </a:t>
            </a:r>
          </a:p>
        </p:txBody>
      </p:sp>
    </p:spTree>
    <p:extLst>
      <p:ext uri="{BB962C8B-B14F-4D97-AF65-F5344CB8AC3E}">
        <p14:creationId xmlns:p14="http://schemas.microsoft.com/office/powerpoint/2010/main" val="822569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380AA3-2F85-4E9A-8680-D65015EC2ABC}"/>
              </a:ext>
            </a:extLst>
          </p:cNvPr>
          <p:cNvSpPr>
            <a:spLocks noGrp="1"/>
          </p:cNvSpPr>
          <p:nvPr>
            <p:ph type="title"/>
          </p:nvPr>
        </p:nvSpPr>
        <p:spPr>
          <a:xfrm>
            <a:off x="202131" y="365125"/>
            <a:ext cx="11151669" cy="1325563"/>
          </a:xfrm>
        </p:spPr>
        <p:txBody>
          <a:bodyPr/>
          <a:lstStyle/>
          <a:p>
            <a:r>
              <a:rPr lang="en-US" dirty="0">
                <a:latin typeface="Arial Black" panose="020B0A04020102020204" pitchFamily="34" charset="0"/>
              </a:rPr>
              <a:t>  Countries involved </a:t>
            </a:r>
          </a:p>
        </p:txBody>
      </p:sp>
      <p:pic>
        <p:nvPicPr>
          <p:cNvPr id="5" name="Content Placeholder 4">
            <a:extLst>
              <a:ext uri="{FF2B5EF4-FFF2-40B4-BE49-F238E27FC236}">
                <a16:creationId xmlns="" xmlns:a16="http://schemas.microsoft.com/office/drawing/2014/main" id="{4AEEB79D-E942-4F5B-A8C0-CF428784BE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60" y="1690688"/>
            <a:ext cx="11582878" cy="4686396"/>
          </a:xfrm>
        </p:spPr>
      </p:pic>
    </p:spTree>
    <p:extLst>
      <p:ext uri="{BB962C8B-B14F-4D97-AF65-F5344CB8AC3E}">
        <p14:creationId xmlns:p14="http://schemas.microsoft.com/office/powerpoint/2010/main" val="302498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Experiment design </a:t>
            </a:r>
            <a:r>
              <a:rPr lang="en-US" sz="2800" dirty="0">
                <a:solidFill>
                  <a:schemeClr val="tx1">
                    <a:lumMod val="75000"/>
                    <a:lumOff val="25000"/>
                  </a:schemeClr>
                </a:solidFill>
              </a:rPr>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 xmlns:a16="http://schemas.microsoft.com/office/drawing/2014/main" id="{9F23A462-D581-4451-A275-D8FA412E142C}"/>
              </a:ext>
              <a:ext uri="{C183D7F6-B498-43B3-948B-1728B52AA6E4}">
                <adec:decorative xmlns="" xmlns:adec="http://schemas.microsoft.com/office/drawing/2017/decorative" val="1"/>
              </a:ext>
            </a:extLst>
          </p:cNvPr>
          <p:cNvSpPr/>
          <p:nvPr/>
        </p:nvSpPr>
        <p:spPr>
          <a:xfrm>
            <a:off x="1959929" y="1661760"/>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 xmlns:a16="http://schemas.microsoft.com/office/drawing/2014/main" id="{3FAD125B-9A3B-49A4-B9EC-C8A6D3CF9CBF}"/>
              </a:ext>
              <a:ext uri="{C183D7F6-B498-43B3-948B-1728B52AA6E4}">
                <adec:decorative xmlns="" xmlns:adec="http://schemas.microsoft.com/office/drawing/2017/decorative" val="1"/>
              </a:ext>
            </a:extLst>
          </p:cNvPr>
          <p:cNvSpPr/>
          <p:nvPr/>
        </p:nvSpPr>
        <p:spPr>
          <a:xfrm>
            <a:off x="1971675" y="4071326"/>
            <a:ext cx="1587500" cy="1587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 xmlns:a16="http://schemas.microsoft.com/office/drawing/2014/main" id="{233E4AB5-6FC1-4454-9421-850EF5A4ADF3}"/>
              </a:ext>
              <a:ext uri="{C183D7F6-B498-43B3-948B-1728B52AA6E4}">
                <adec:decorative xmlns="" xmlns:adec="http://schemas.microsoft.com/office/drawing/2017/decorative" val="1"/>
              </a:ext>
            </a:extLst>
          </p:cNvPr>
          <p:cNvSpPr/>
          <p:nvPr/>
        </p:nvSpPr>
        <p:spPr>
          <a:xfrm>
            <a:off x="4351889" y="2900506"/>
            <a:ext cx="1587500" cy="15875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 xmlns:a16="http://schemas.microsoft.com/office/drawing/2014/main" id="{40123448-0B37-4226-B26C-A3081E6142FF}"/>
              </a:ext>
              <a:ext uri="{C183D7F6-B498-43B3-948B-1728B52AA6E4}">
                <adec:decorative xmlns="" xmlns:adec="http://schemas.microsoft.com/office/drawing/2017/decorative" val="1"/>
              </a:ext>
            </a:extLst>
          </p:cNvPr>
          <p:cNvSpPr/>
          <p:nvPr/>
        </p:nvSpPr>
        <p:spPr>
          <a:xfrm>
            <a:off x="6203952" y="2908244"/>
            <a:ext cx="1587500" cy="15875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 xmlns:a16="http://schemas.microsoft.com/office/drawing/2014/main" id="{355211EE-8286-42CD-A4AF-EDD1186B28A3}"/>
              </a:ext>
              <a:ext uri="{C183D7F6-B498-43B3-948B-1728B52AA6E4}">
                <adec:decorative xmlns="" xmlns:adec="http://schemas.microsoft.com/office/drawing/2017/decorative" val="1"/>
              </a:ext>
            </a:extLst>
          </p:cNvPr>
          <p:cNvSpPr/>
          <p:nvPr/>
        </p:nvSpPr>
        <p:spPr>
          <a:xfrm>
            <a:off x="8797128" y="2928814"/>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 xmlns:a16="http://schemas.microsoft.com/office/drawing/2014/main" id="{D3287700-63E7-4098-B825-B123C11134C1}"/>
              </a:ext>
              <a:ext uri="{C183D7F6-B498-43B3-948B-1728B52AA6E4}">
                <adec:decorative xmlns="" xmlns:adec="http://schemas.microsoft.com/office/drawing/2017/decorative" val="1"/>
              </a:ext>
            </a:extLst>
          </p:cNvPr>
          <p:cNvSpPr/>
          <p:nvPr/>
        </p:nvSpPr>
        <p:spPr>
          <a:xfrm>
            <a:off x="8773318" y="1174868"/>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 xmlns:a16="http://schemas.microsoft.com/office/drawing/2014/main" id="{69943F00-C6CB-4F10-A02B-801F37984D43}"/>
              </a:ext>
              <a:ext uri="{C183D7F6-B498-43B3-948B-1728B52AA6E4}">
                <adec:decorative xmlns="" xmlns:adec="http://schemas.microsoft.com/office/drawing/2017/decorative" val="1"/>
              </a:ext>
            </a:extLst>
          </p:cNvPr>
          <p:cNvSpPr/>
          <p:nvPr/>
        </p:nvSpPr>
        <p:spPr>
          <a:xfrm>
            <a:off x="8865785" y="4637167"/>
            <a:ext cx="1587500" cy="1587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Connector: Elbow 9">
            <a:extLst>
              <a:ext uri="{FF2B5EF4-FFF2-40B4-BE49-F238E27FC236}">
                <a16:creationId xmlns="" xmlns:a16="http://schemas.microsoft.com/office/drawing/2014/main" id="{78C71AAC-D0D2-4BBF-B302-54163A284EC6}"/>
              </a:ext>
              <a:ext uri="{C183D7F6-B498-43B3-948B-1728B52AA6E4}">
                <adec:decorative xmlns="" xmlns:adec="http://schemas.microsoft.com/office/drawing/2017/decorative" val="1"/>
              </a:ext>
            </a:extLst>
          </p:cNvPr>
          <p:cNvCxnSpPr>
            <a:stCxn id="3" idx="6"/>
            <a:endCxn id="41" idx="6"/>
          </p:cNvCxnSpPr>
          <p:nvPr/>
        </p:nvCxnSpPr>
        <p:spPr>
          <a:xfrm>
            <a:off x="3547429" y="2455510"/>
            <a:ext cx="11746" cy="2409566"/>
          </a:xfrm>
          <a:prstGeom prst="bentConnector3">
            <a:avLst>
              <a:gd name="adj1" fmla="val 2046194"/>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331AB5AC-284A-472B-B8E5-2F198F4E96D7}"/>
              </a:ext>
              <a:ext uri="{C183D7F6-B498-43B3-948B-1728B52AA6E4}">
                <adec:decorative xmlns="" xmlns:adec="http://schemas.microsoft.com/office/drawing/2017/decorative" val="1"/>
              </a:ext>
            </a:extLst>
          </p:cNvPr>
          <p:cNvCxnSpPr>
            <a:cxnSpLocks/>
            <a:stCxn id="42" idx="2"/>
          </p:cNvCxnSpPr>
          <p:nvPr/>
        </p:nvCxnSpPr>
        <p:spPr>
          <a:xfrm flipH="1">
            <a:off x="3726991" y="3694256"/>
            <a:ext cx="624898"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 xmlns:a16="http://schemas.microsoft.com/office/drawing/2014/main" id="{61AAA85B-D8C7-43BE-844A-625265015123}"/>
              </a:ext>
              <a:ext uri="{C183D7F6-B498-43B3-948B-1728B52AA6E4}">
                <adec:decorative xmlns="" xmlns:adec="http://schemas.microsoft.com/office/drawing/2017/decorative" val="1"/>
              </a:ext>
            </a:extLst>
          </p:cNvPr>
          <p:cNvCxnSpPr>
            <a:cxnSpLocks/>
            <a:stCxn id="73" idx="6"/>
          </p:cNvCxnSpPr>
          <p:nvPr/>
        </p:nvCxnSpPr>
        <p:spPr>
          <a:xfrm>
            <a:off x="7791452" y="3701994"/>
            <a:ext cx="760414"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 xmlns:a16="http://schemas.microsoft.com/office/drawing/2014/main" id="{4741AA56-D9ED-492E-8385-5CB8274B1286}"/>
              </a:ext>
              <a:ext uri="{C183D7F6-B498-43B3-948B-1728B52AA6E4}">
                <adec:decorative xmlns="" xmlns:adec="http://schemas.microsoft.com/office/drawing/2017/decorative" val="1"/>
              </a:ext>
            </a:extLst>
          </p:cNvPr>
          <p:cNvCxnSpPr>
            <a:stCxn id="76" idx="2"/>
            <a:endCxn id="77" idx="2"/>
          </p:cNvCxnSpPr>
          <p:nvPr/>
        </p:nvCxnSpPr>
        <p:spPr>
          <a:xfrm rot="10800000" flipH="1" flipV="1">
            <a:off x="8773317" y="1968617"/>
            <a:ext cx="92467" cy="3462299"/>
          </a:xfrm>
          <a:prstGeom prst="bentConnector3">
            <a:avLst>
              <a:gd name="adj1" fmla="val -247223"/>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6BEBF752-C33D-4EC4-8210-F7B1D3A10097}"/>
              </a:ext>
            </a:extLst>
          </p:cNvPr>
          <p:cNvSpPr/>
          <p:nvPr/>
        </p:nvSpPr>
        <p:spPr>
          <a:xfrm>
            <a:off x="2043112" y="2068760"/>
            <a:ext cx="1371600" cy="830997"/>
          </a:xfrm>
          <a:prstGeom prst="rect">
            <a:avLst/>
          </a:prstGeom>
        </p:spPr>
        <p:txBody>
          <a:bodyPr wrap="square" lIns="0" tIns="0" rIns="0" bIns="0" anchor="ctr">
            <a:spAutoFit/>
          </a:bodyPr>
          <a:lstStyle/>
          <a:p>
            <a:pPr algn="ctr"/>
            <a:r>
              <a:rPr lang="en-US" b="1" dirty="0">
                <a:solidFill>
                  <a:schemeClr val="bg1"/>
                </a:solidFill>
                <a:latin typeface="Arial" panose="020B0604020202020204" pitchFamily="34" charset="0"/>
                <a:cs typeface="Arial" panose="020B0604020202020204" pitchFamily="34" charset="0"/>
              </a:rPr>
              <a:t>55 real scripts </a:t>
            </a:r>
          </a:p>
          <a:p>
            <a:pPr algn="ctr"/>
            <a:r>
              <a:rPr lang="en-US" b="1" dirty="0">
                <a:solidFill>
                  <a:schemeClr val="bg1"/>
                </a:solidFill>
                <a:latin typeface="Arial" panose="020B0604020202020204" pitchFamily="34" charset="0"/>
                <a:cs typeface="Arial" panose="020B0604020202020204" pitchFamily="34" charset="0"/>
              </a:rPr>
              <a:t>8 fictitious </a:t>
            </a:r>
          </a:p>
        </p:txBody>
      </p:sp>
      <p:sp>
        <p:nvSpPr>
          <p:cNvPr id="81" name="Rectangle 80">
            <a:extLst>
              <a:ext uri="{FF2B5EF4-FFF2-40B4-BE49-F238E27FC236}">
                <a16:creationId xmlns="" xmlns:a16="http://schemas.microsoft.com/office/drawing/2014/main" id="{D4EC02E4-F054-4111-9038-AE0BDA4C8060}"/>
              </a:ext>
            </a:extLst>
          </p:cNvPr>
          <p:cNvSpPr/>
          <p:nvPr/>
        </p:nvSpPr>
        <p:spPr>
          <a:xfrm>
            <a:off x="2038229" y="4311078"/>
            <a:ext cx="1371600" cy="1107996"/>
          </a:xfrm>
          <a:prstGeom prst="rect">
            <a:avLst/>
          </a:prstGeom>
        </p:spPr>
        <p:txBody>
          <a:bodyPr wrap="square" lIns="0" tIns="0" rIns="0" bIns="0" anchor="ctr">
            <a:spAutoFit/>
          </a:bodyPr>
          <a:lstStyle/>
          <a:p>
            <a:pPr algn="ctr"/>
            <a:r>
              <a:rPr lang="en-US" b="1" dirty="0">
                <a:solidFill>
                  <a:schemeClr val="bg1"/>
                </a:solidFill>
                <a:latin typeface="Arial" panose="020B0604020202020204" pitchFamily="34" charset="0"/>
                <a:cs typeface="Arial" panose="020B0604020202020204" pitchFamily="34" charset="0"/>
              </a:rPr>
              <a:t>They knew they might encounter AI</a:t>
            </a:r>
          </a:p>
        </p:txBody>
      </p:sp>
      <p:sp>
        <p:nvSpPr>
          <p:cNvPr id="82" name="Rectangle 81">
            <a:extLst>
              <a:ext uri="{FF2B5EF4-FFF2-40B4-BE49-F238E27FC236}">
                <a16:creationId xmlns="" xmlns:a16="http://schemas.microsoft.com/office/drawing/2014/main" id="{9771041D-83B6-4693-BC25-25AABB3CE3BF}"/>
              </a:ext>
            </a:extLst>
          </p:cNvPr>
          <p:cNvSpPr/>
          <p:nvPr/>
        </p:nvSpPr>
        <p:spPr>
          <a:xfrm>
            <a:off x="4446595" y="3294262"/>
            <a:ext cx="1371600" cy="738664"/>
          </a:xfrm>
          <a:prstGeom prst="rect">
            <a:avLst/>
          </a:prstGeom>
        </p:spPr>
        <p:txBody>
          <a:bodyPr wrap="square" lIns="0" tIns="0" rIns="0" bIns="0" anchor="ctr">
            <a:spAutoFit/>
          </a:bodyPr>
          <a:lstStyle/>
          <a:p>
            <a:pPr algn="ctr"/>
            <a:r>
              <a:rPr lang="en-US" sz="2400" b="1" dirty="0">
                <a:solidFill>
                  <a:schemeClr val="bg1"/>
                </a:solidFill>
                <a:latin typeface="Arial" panose="020B0604020202020204" pitchFamily="34" charset="0"/>
                <a:cs typeface="Arial" panose="020B0604020202020204" pitchFamily="34" charset="0"/>
              </a:rPr>
              <a:t>Team Georgia </a:t>
            </a:r>
          </a:p>
        </p:txBody>
      </p:sp>
      <p:sp>
        <p:nvSpPr>
          <p:cNvPr id="83" name="Rectangle 82">
            <a:extLst>
              <a:ext uri="{FF2B5EF4-FFF2-40B4-BE49-F238E27FC236}">
                <a16:creationId xmlns="" xmlns:a16="http://schemas.microsoft.com/office/drawing/2014/main" id="{9F6EE26A-3174-49AD-900E-08C045755F3C}"/>
              </a:ext>
            </a:extLst>
          </p:cNvPr>
          <p:cNvSpPr/>
          <p:nvPr/>
        </p:nvSpPr>
        <p:spPr>
          <a:xfrm>
            <a:off x="6309127" y="3294262"/>
            <a:ext cx="1371600" cy="677108"/>
          </a:xfrm>
          <a:prstGeom prst="rect">
            <a:avLst/>
          </a:prstGeom>
        </p:spPr>
        <p:txBody>
          <a:bodyPr wrap="square" lIns="0" tIns="0" rIns="0" bIns="0" anchor="ctr">
            <a:spAutoFit/>
          </a:bodyPr>
          <a:lstStyle/>
          <a:p>
            <a:pPr algn="ctr"/>
            <a:r>
              <a:rPr lang="en-US" sz="2400" b="1" dirty="0">
                <a:solidFill>
                  <a:schemeClr val="bg1"/>
                </a:solidFill>
                <a:latin typeface="Arial" panose="020B0604020202020204" pitchFamily="34" charset="0"/>
                <a:cs typeface="Arial" panose="020B0604020202020204" pitchFamily="34" charset="0"/>
              </a:rPr>
              <a:t>BILC</a:t>
            </a:r>
            <a:r>
              <a:rPr lang="en-US" sz="1600" b="1" dirty="0">
                <a:solidFill>
                  <a:schemeClr val="bg1"/>
                </a:solidFill>
              </a:rPr>
              <a:t> </a:t>
            </a:r>
            <a:r>
              <a:rPr lang="en-US" sz="2000" b="1" dirty="0">
                <a:solidFill>
                  <a:schemeClr val="bg1"/>
                </a:solidFill>
                <a:latin typeface="Arial" panose="020B0604020202020204" pitchFamily="34" charset="0"/>
                <a:cs typeface="Arial" panose="020B0604020202020204" pitchFamily="34" charset="0"/>
              </a:rPr>
              <a:t>community</a:t>
            </a:r>
          </a:p>
        </p:txBody>
      </p:sp>
      <p:sp>
        <p:nvSpPr>
          <p:cNvPr id="84" name="Rectangle 83">
            <a:extLst>
              <a:ext uri="{FF2B5EF4-FFF2-40B4-BE49-F238E27FC236}">
                <a16:creationId xmlns="" xmlns:a16="http://schemas.microsoft.com/office/drawing/2014/main" id="{3B69453F-B845-4467-8C29-7A6677641EC0}"/>
              </a:ext>
            </a:extLst>
          </p:cNvPr>
          <p:cNvSpPr/>
          <p:nvPr/>
        </p:nvSpPr>
        <p:spPr>
          <a:xfrm>
            <a:off x="8927501" y="3195258"/>
            <a:ext cx="1371600" cy="984885"/>
          </a:xfrm>
          <a:prstGeom prst="rect">
            <a:avLst/>
          </a:prstGeom>
        </p:spPr>
        <p:txBody>
          <a:bodyPr wrap="square" lIns="0" tIns="0" rIns="0" bIns="0" anchor="ctr">
            <a:spAutoFit/>
          </a:bodyPr>
          <a:lstStyle/>
          <a:p>
            <a:pPr algn="ctr"/>
            <a:r>
              <a:rPr lang="en-US" sz="1600" b="1" dirty="0">
                <a:solidFill>
                  <a:schemeClr val="bg1"/>
                </a:solidFill>
                <a:latin typeface="Arial" panose="020B0604020202020204" pitchFamily="34" charset="0"/>
                <a:cs typeface="Arial" panose="020B0604020202020204" pitchFamily="34" charset="0"/>
              </a:rPr>
              <a:t>Stage I</a:t>
            </a:r>
          </a:p>
          <a:p>
            <a:pPr algn="ctr"/>
            <a:r>
              <a:rPr lang="en-US" sz="1600" b="1" dirty="0">
                <a:solidFill>
                  <a:schemeClr val="bg1"/>
                </a:solidFill>
                <a:latin typeface="Arial" panose="020B0604020202020204" pitchFamily="34" charset="0"/>
                <a:cs typeface="Arial" panose="020B0604020202020204" pitchFamily="34" charset="0"/>
              </a:rPr>
              <a:t>They did not know about the infiltration</a:t>
            </a:r>
          </a:p>
        </p:txBody>
      </p:sp>
      <p:sp>
        <p:nvSpPr>
          <p:cNvPr id="85" name="Rectangle 84">
            <a:extLst>
              <a:ext uri="{FF2B5EF4-FFF2-40B4-BE49-F238E27FC236}">
                <a16:creationId xmlns="" xmlns:a16="http://schemas.microsoft.com/office/drawing/2014/main" id="{C7CFAFBF-6B2A-49A8-ADCE-FD94A08C87B3}"/>
              </a:ext>
            </a:extLst>
          </p:cNvPr>
          <p:cNvSpPr/>
          <p:nvPr/>
        </p:nvSpPr>
        <p:spPr>
          <a:xfrm>
            <a:off x="8927501" y="1486086"/>
            <a:ext cx="1371600" cy="830997"/>
          </a:xfrm>
          <a:prstGeom prst="rect">
            <a:avLst/>
          </a:prstGeom>
        </p:spPr>
        <p:txBody>
          <a:bodyPr wrap="square" lIns="0" tIns="0" rIns="0" bIns="0" anchor="ctr">
            <a:spAutoFit/>
          </a:bodyPr>
          <a:lstStyle/>
          <a:p>
            <a:pPr algn="ctr"/>
            <a:r>
              <a:rPr lang="en-US" b="1" dirty="0">
                <a:solidFill>
                  <a:schemeClr val="bg1"/>
                </a:solidFill>
                <a:latin typeface="Arial" panose="020B0604020202020204" pitchFamily="34" charset="0"/>
                <a:cs typeface="Arial" panose="020B0604020202020204" pitchFamily="34" charset="0"/>
              </a:rPr>
              <a:t>6 real scripts</a:t>
            </a:r>
          </a:p>
          <a:p>
            <a:pPr algn="ctr"/>
            <a:r>
              <a:rPr lang="en-US" b="1" dirty="0">
                <a:solidFill>
                  <a:schemeClr val="bg1"/>
                </a:solidFill>
                <a:latin typeface="Arial" panose="020B0604020202020204" pitchFamily="34" charset="0"/>
                <a:cs typeface="Arial" panose="020B0604020202020204" pitchFamily="34" charset="0"/>
              </a:rPr>
              <a:t>5 fictitious</a:t>
            </a:r>
          </a:p>
        </p:txBody>
      </p:sp>
      <p:sp>
        <p:nvSpPr>
          <p:cNvPr id="86" name="Rectangle 85">
            <a:extLst>
              <a:ext uri="{FF2B5EF4-FFF2-40B4-BE49-F238E27FC236}">
                <a16:creationId xmlns="" xmlns:a16="http://schemas.microsoft.com/office/drawing/2014/main" id="{6B499F5E-706B-4272-818B-C87149038662}"/>
              </a:ext>
            </a:extLst>
          </p:cNvPr>
          <p:cNvSpPr/>
          <p:nvPr/>
        </p:nvSpPr>
        <p:spPr>
          <a:xfrm>
            <a:off x="9013028" y="5003575"/>
            <a:ext cx="1371600" cy="830997"/>
          </a:xfrm>
          <a:prstGeom prst="rect">
            <a:avLst/>
          </a:prstGeom>
        </p:spPr>
        <p:txBody>
          <a:bodyPr wrap="square" lIns="0" tIns="0" rIns="0" bIns="0" anchor="ctr">
            <a:spAutoFit/>
          </a:bodyPr>
          <a:lstStyle/>
          <a:p>
            <a:pPr algn="ctr"/>
            <a:r>
              <a:rPr lang="en-US" b="1" dirty="0">
                <a:solidFill>
                  <a:schemeClr val="bg1"/>
                </a:solidFill>
                <a:latin typeface="Arial" panose="020B0604020202020204" pitchFamily="34" charset="0"/>
                <a:cs typeface="Arial" panose="020B0604020202020204" pitchFamily="34" charset="0"/>
              </a:rPr>
              <a:t>Stage II </a:t>
            </a:r>
          </a:p>
          <a:p>
            <a:pPr algn="ctr"/>
            <a:r>
              <a:rPr lang="en-US" b="1" dirty="0">
                <a:solidFill>
                  <a:schemeClr val="bg1"/>
                </a:solidFill>
                <a:latin typeface="Arial" panose="020B0604020202020204" pitchFamily="34" charset="0"/>
                <a:cs typeface="Arial" panose="020B0604020202020204" pitchFamily="34" charset="0"/>
              </a:rPr>
              <a:t>Surprise element</a:t>
            </a:r>
          </a:p>
        </p:txBody>
      </p:sp>
      <p:sp>
        <p:nvSpPr>
          <p:cNvPr id="90" name="Rectangle 89">
            <a:extLst>
              <a:ext uri="{FF2B5EF4-FFF2-40B4-BE49-F238E27FC236}">
                <a16:creationId xmlns="" xmlns:a16="http://schemas.microsoft.com/office/drawing/2014/main" id="{79B46693-ED1F-429F-9B11-2794939E3B99}"/>
              </a:ext>
            </a:extLst>
          </p:cNvPr>
          <p:cNvSpPr/>
          <p:nvPr/>
        </p:nvSpPr>
        <p:spPr>
          <a:xfrm>
            <a:off x="6614715" y="4743246"/>
            <a:ext cx="1348582" cy="243656"/>
          </a:xfrm>
          <a:prstGeom prst="rect">
            <a:avLst/>
          </a:prstGeom>
        </p:spPr>
        <p:txBody>
          <a:bodyPr wrap="square" lIns="0" tIns="0" rIns="0" bIns="0" anchor="ctr">
            <a:spAutoFit/>
          </a:bodyPr>
          <a:lstStyle/>
          <a:p>
            <a:pPr algn="ctr">
              <a:lnSpc>
                <a:spcPts val="1900"/>
              </a:lnSpc>
            </a:pPr>
            <a:r>
              <a:rPr lang="en-US" sz="2000" b="1" dirty="0">
                <a:solidFill>
                  <a:schemeClr val="tx1">
                    <a:lumMod val="75000"/>
                    <a:lumOff val="25000"/>
                  </a:schemeClr>
                </a:solidFill>
                <a:latin typeface="Arial" panose="020B0604020202020204" pitchFamily="34" charset="0"/>
                <a:cs typeface="Arial" panose="020B0604020202020204" pitchFamily="34" charset="0"/>
              </a:rPr>
              <a:t>20 raters </a:t>
            </a:r>
          </a:p>
        </p:txBody>
      </p:sp>
      <p:sp>
        <p:nvSpPr>
          <p:cNvPr id="91" name="Rectangle 90">
            <a:extLst>
              <a:ext uri="{FF2B5EF4-FFF2-40B4-BE49-F238E27FC236}">
                <a16:creationId xmlns="" xmlns:a16="http://schemas.microsoft.com/office/drawing/2014/main" id="{0F8D1DEA-0363-4C10-925D-1D68E14CCEF4}"/>
              </a:ext>
            </a:extLst>
          </p:cNvPr>
          <p:cNvSpPr/>
          <p:nvPr/>
        </p:nvSpPr>
        <p:spPr>
          <a:xfrm>
            <a:off x="4228703" y="4743246"/>
            <a:ext cx="1348582" cy="243656"/>
          </a:xfrm>
          <a:prstGeom prst="rect">
            <a:avLst/>
          </a:prstGeom>
        </p:spPr>
        <p:txBody>
          <a:bodyPr wrap="square" lIns="0" tIns="0" rIns="0" bIns="0" anchor="ctr">
            <a:spAutoFit/>
          </a:bodyPr>
          <a:lstStyle/>
          <a:p>
            <a:pPr algn="ctr">
              <a:lnSpc>
                <a:spcPts val="1900"/>
              </a:lnSpc>
            </a:pPr>
            <a:r>
              <a:rPr lang="en-US" sz="2000" b="1" dirty="0">
                <a:solidFill>
                  <a:schemeClr val="tx1">
                    <a:lumMod val="75000"/>
                    <a:lumOff val="25000"/>
                  </a:schemeClr>
                </a:solidFill>
                <a:latin typeface="Arial" panose="020B0604020202020204" pitchFamily="34" charset="0"/>
                <a:cs typeface="Arial" panose="020B0604020202020204" pitchFamily="34" charset="0"/>
              </a:rPr>
              <a:t>5 raters</a:t>
            </a:r>
          </a:p>
        </p:txBody>
      </p:sp>
      <p:sp>
        <p:nvSpPr>
          <p:cNvPr id="87" name="Rectangle 86">
            <a:extLst>
              <a:ext uri="{FF2B5EF4-FFF2-40B4-BE49-F238E27FC236}">
                <a16:creationId xmlns="" xmlns:a16="http://schemas.microsoft.com/office/drawing/2014/main" id="{D927301F-4FAD-47A6-987B-1D9C411B7CC1}"/>
              </a:ext>
            </a:extLst>
          </p:cNvPr>
          <p:cNvSpPr/>
          <p:nvPr/>
        </p:nvSpPr>
        <p:spPr>
          <a:xfrm>
            <a:off x="10453284" y="1536099"/>
            <a:ext cx="1738716"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Arial" panose="020B0604020202020204" pitchFamily="34" charset="0"/>
                <a:cs typeface="Arial" panose="020B0604020202020204" pitchFamily="34" charset="0"/>
              </a:rPr>
              <a:t>They were invited to join  the experiment</a:t>
            </a:r>
          </a:p>
        </p:txBody>
      </p:sp>
      <p:sp>
        <p:nvSpPr>
          <p:cNvPr id="88" name="Rectangle 87">
            <a:extLst>
              <a:ext uri="{FF2B5EF4-FFF2-40B4-BE49-F238E27FC236}">
                <a16:creationId xmlns="" xmlns:a16="http://schemas.microsoft.com/office/drawing/2014/main" id="{481D58D3-87D7-4D40-B59F-7F751F117F96}"/>
              </a:ext>
            </a:extLst>
          </p:cNvPr>
          <p:cNvSpPr/>
          <p:nvPr/>
        </p:nvSpPr>
        <p:spPr>
          <a:xfrm>
            <a:off x="10514655" y="3598753"/>
            <a:ext cx="1587500" cy="243656"/>
          </a:xfrm>
          <a:prstGeom prst="rect">
            <a:avLst/>
          </a:prstGeom>
        </p:spPr>
        <p:txBody>
          <a:bodyPr wrap="square" lIns="0" tIns="0" rIns="0" bIns="0" anchor="ctr">
            <a:spAutoFit/>
          </a:bodyPr>
          <a:lstStyle/>
          <a:p>
            <a:pPr>
              <a:lnSpc>
                <a:spcPts val="1900"/>
              </a:lnSpc>
            </a:pPr>
            <a:r>
              <a:rPr lang="en-US" sz="1600" b="1" dirty="0">
                <a:solidFill>
                  <a:schemeClr val="tx1">
                    <a:lumMod val="75000"/>
                    <a:lumOff val="25000"/>
                  </a:schemeClr>
                </a:solidFill>
                <a:latin typeface="Arial" panose="020B0604020202020204" pitchFamily="34" charset="0"/>
                <a:cs typeface="Arial" panose="020B0604020202020204" pitchFamily="34" charset="0"/>
              </a:rPr>
              <a:t>Blind raters  </a:t>
            </a:r>
          </a:p>
        </p:txBody>
      </p:sp>
      <p:sp>
        <p:nvSpPr>
          <p:cNvPr id="92" name="Rectangle 91">
            <a:extLst>
              <a:ext uri="{FF2B5EF4-FFF2-40B4-BE49-F238E27FC236}">
                <a16:creationId xmlns="" xmlns:a16="http://schemas.microsoft.com/office/drawing/2014/main" id="{A69BDC62-882D-49FD-B60A-05F493B04723}"/>
              </a:ext>
            </a:extLst>
          </p:cNvPr>
          <p:cNvSpPr/>
          <p:nvPr/>
        </p:nvSpPr>
        <p:spPr>
          <a:xfrm>
            <a:off x="75701" y="2275055"/>
            <a:ext cx="1834694" cy="487313"/>
          </a:xfrm>
          <a:prstGeom prst="rect">
            <a:avLst/>
          </a:prstGeom>
        </p:spPr>
        <p:txBody>
          <a:bodyPr wrap="square" lIns="0" tIns="0" rIns="0" bIns="0" anchor="ctr">
            <a:spAutoFit/>
          </a:bodyPr>
          <a:lstStyle/>
          <a:p>
            <a:pPr>
              <a:lnSpc>
                <a:spcPts val="1900"/>
              </a:lnSpc>
            </a:pPr>
            <a:r>
              <a:rPr lang="en-US" b="1" dirty="0">
                <a:solidFill>
                  <a:schemeClr val="tx1">
                    <a:lumMod val="75000"/>
                    <a:lumOff val="25000"/>
                  </a:schemeClr>
                </a:solidFill>
                <a:latin typeface="Arial" panose="020B0604020202020204" pitchFamily="34" charset="0"/>
                <a:cs typeface="Arial" panose="020B0604020202020204" pitchFamily="34" charset="0"/>
              </a:rPr>
              <a:t>It was part of the testing session</a:t>
            </a:r>
          </a:p>
        </p:txBody>
      </p:sp>
      <p:sp>
        <p:nvSpPr>
          <p:cNvPr id="93" name="Rectangle 92">
            <a:extLst>
              <a:ext uri="{FF2B5EF4-FFF2-40B4-BE49-F238E27FC236}">
                <a16:creationId xmlns="" xmlns:a16="http://schemas.microsoft.com/office/drawing/2014/main" id="{FC109BEC-95E0-4EA0-B65C-A8353481F394}"/>
              </a:ext>
            </a:extLst>
          </p:cNvPr>
          <p:cNvSpPr/>
          <p:nvPr/>
        </p:nvSpPr>
        <p:spPr>
          <a:xfrm>
            <a:off x="-1" y="4499592"/>
            <a:ext cx="1900629" cy="730969"/>
          </a:xfrm>
          <a:prstGeom prst="rect">
            <a:avLst/>
          </a:prstGeom>
        </p:spPr>
        <p:txBody>
          <a:bodyPr wrap="square" lIns="0" tIns="0" rIns="0" bIns="0" anchor="ctr">
            <a:spAutoFit/>
          </a:bodyPr>
          <a:lstStyle/>
          <a:p>
            <a:pPr algn="ctr">
              <a:lnSpc>
                <a:spcPts val="1900"/>
              </a:lnSpc>
            </a:pPr>
            <a:r>
              <a:rPr lang="en-US" b="1" dirty="0">
                <a:solidFill>
                  <a:schemeClr val="tx1">
                    <a:lumMod val="75000"/>
                    <a:lumOff val="25000"/>
                  </a:schemeClr>
                </a:solidFill>
                <a:latin typeface="Arial" panose="020B0604020202020204" pitchFamily="34" charset="0"/>
                <a:cs typeface="Arial" panose="020B0604020202020204" pitchFamily="34" charset="0"/>
              </a:rPr>
              <a:t>They played the roles of  “Detectives”  </a:t>
            </a:r>
            <a:r>
              <a:rPr lang="en-US" sz="1400" dirty="0">
                <a:solidFill>
                  <a:schemeClr val="tx1">
                    <a:lumMod val="75000"/>
                    <a:lumOff val="25000"/>
                  </a:schemeClr>
                </a:solidFill>
                <a:cs typeface="Segoe UI" panose="020B0502040204020203" pitchFamily="34" charset="0"/>
              </a:rPr>
              <a:t>.</a:t>
            </a:r>
          </a:p>
        </p:txBody>
      </p:sp>
    </p:spTree>
    <p:extLst>
      <p:ext uri="{BB962C8B-B14F-4D97-AF65-F5344CB8AC3E}">
        <p14:creationId xmlns:p14="http://schemas.microsoft.com/office/powerpoint/2010/main" val="84376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6E9665C-8BFE-47CB-A49D-7E8CCEEF88A3}"/>
              </a:ext>
            </a:extLst>
          </p:cNvPr>
          <p:cNvSpPr/>
          <p:nvPr/>
        </p:nvSpPr>
        <p:spPr>
          <a:xfrm>
            <a:off x="677333" y="677332"/>
            <a:ext cx="10981267" cy="1291059"/>
          </a:xfrm>
          <a:prstGeom prst="rect">
            <a:avLst/>
          </a:prstGeom>
          <a:solidFill>
            <a:schemeClr val="accent3"/>
          </a:solidFill>
        </p:spPr>
        <p:txBody>
          <a:bodyPr wrap="square">
            <a:spAutoFit/>
          </a:bodyPr>
          <a:lstStyle/>
          <a:p>
            <a:pPr algn="ctr">
              <a:lnSpc>
                <a:spcPct val="107000"/>
              </a:lnSpc>
              <a:spcAft>
                <a:spcPts val="800"/>
              </a:spcAft>
            </a:pPr>
            <a:r>
              <a:rPr lang="en-US" sz="3600" b="1" dirty="0">
                <a:latin typeface="Arial Black" panose="020B0A04020102020204" pitchFamily="34" charset="0"/>
                <a:ea typeface="Calibri" panose="020F0502020204030204" pitchFamily="34" charset="0"/>
                <a:cs typeface="Times New Roman" panose="02020603050405020304" pitchFamily="18" charset="0"/>
              </a:rPr>
              <a:t>The impact of AI on Writing Test </a:t>
            </a:r>
          </a:p>
          <a:p>
            <a:pPr>
              <a:lnSpc>
                <a:spcPct val="107000"/>
              </a:lnSpc>
              <a:spcAft>
                <a:spcPts val="800"/>
              </a:spcAft>
            </a:pPr>
            <a:endParaRPr lang="en-US" sz="3200" b="1"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5FA2C384-3CCE-4ACA-BE40-F5F311F05AF6}"/>
              </a:ext>
            </a:extLst>
          </p:cNvPr>
          <p:cNvSpPr/>
          <p:nvPr/>
        </p:nvSpPr>
        <p:spPr>
          <a:xfrm>
            <a:off x="355600" y="1835150"/>
            <a:ext cx="11180233" cy="3046988"/>
          </a:xfrm>
          <a:prstGeom prst="rect">
            <a:avLst/>
          </a:prstGeom>
        </p:spPr>
        <p:txBody>
          <a:bodyPr wrap="square">
            <a:spAutoFit/>
          </a:bodyPr>
          <a:lstStyle/>
          <a:p>
            <a:pPr marL="285750" indent="-285750">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Could test-takers using AI go undetected during exams? </a:t>
            </a:r>
          </a:p>
          <a:p>
            <a:pPr marL="285750" indent="-285750">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ea typeface="Calibri" panose="020F0502020204030204" pitchFamily="34" charset="0"/>
                <a:cs typeface="Arial" panose="020B0604020202020204" pitchFamily="34" charset="0"/>
              </a:rPr>
              <a:t>Would AI get a test-taker a better result? </a:t>
            </a:r>
          </a:p>
          <a:p>
            <a:pPr marL="285750" indent="-285750">
              <a:buFont typeface="Arial" panose="020B0604020202020204" pitchFamily="34" charset="0"/>
              <a:buChar char="•"/>
            </a:pPr>
            <a:endParaRPr lang="en-US" sz="32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2FF73D60-0A85-48E8-B4D8-1F09CB709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04" y="2914431"/>
            <a:ext cx="3734237" cy="3734237"/>
          </a:xfrm>
          <a:prstGeom prst="rect">
            <a:avLst/>
          </a:prstGeom>
        </p:spPr>
      </p:pic>
    </p:spTree>
    <p:extLst>
      <p:ext uri="{BB962C8B-B14F-4D97-AF65-F5344CB8AC3E}">
        <p14:creationId xmlns:p14="http://schemas.microsoft.com/office/powerpoint/2010/main" val="71097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7EB214-3669-4097-9F80-42C7330A2CBD}"/>
              </a:ext>
            </a:extLst>
          </p:cNvPr>
          <p:cNvSpPr>
            <a:spLocks noGrp="1"/>
          </p:cNvSpPr>
          <p:nvPr>
            <p:ph type="title"/>
          </p:nvPr>
        </p:nvSpPr>
        <p:spPr/>
        <p:txBody>
          <a:bodyPr>
            <a:normAutofit/>
          </a:bodyPr>
          <a:lstStyle/>
          <a:p>
            <a:pPr algn="ctr"/>
            <a:r>
              <a:rPr lang="en-US" dirty="0">
                <a:latin typeface="Arial Black" panose="020B0A04020102020204" pitchFamily="34" charset="0"/>
              </a:rPr>
              <a:t>Findings – Informed Group “Detectives”</a:t>
            </a:r>
          </a:p>
        </p:txBody>
      </p:sp>
      <p:graphicFrame>
        <p:nvGraphicFramePr>
          <p:cNvPr id="7" name="Content Placeholder 6">
            <a:extLst>
              <a:ext uri="{FF2B5EF4-FFF2-40B4-BE49-F238E27FC236}">
                <a16:creationId xmlns="" xmlns:a16="http://schemas.microsoft.com/office/drawing/2014/main" id="{676B7020-3BB6-420D-A0FC-CF6C43C6FAC6}"/>
              </a:ext>
            </a:extLst>
          </p:cNvPr>
          <p:cNvGraphicFramePr>
            <a:graphicFrameLocks noGrp="1"/>
          </p:cNvGraphicFramePr>
          <p:nvPr>
            <p:ph idx="1"/>
            <p:extLst>
              <p:ext uri="{D42A27DB-BD31-4B8C-83A1-F6EECF244321}">
                <p14:modId xmlns:p14="http://schemas.microsoft.com/office/powerpoint/2010/main" val="1643219378"/>
              </p:ext>
            </p:extLst>
          </p:nvPr>
        </p:nvGraphicFramePr>
        <p:xfrm>
          <a:off x="827773" y="1825624"/>
          <a:ext cx="10602227" cy="4117974"/>
        </p:xfrm>
        <a:graphic>
          <a:graphicData uri="http://schemas.openxmlformats.org/drawingml/2006/table">
            <a:tbl>
              <a:tblPr firstRow="1" bandRow="1">
                <a:tableStyleId>{F5AB1C69-6EDB-4FF4-983F-18BD219EF322}</a:tableStyleId>
              </a:tblPr>
              <a:tblGrid>
                <a:gridCol w="2128847">
                  <a:extLst>
                    <a:ext uri="{9D8B030D-6E8A-4147-A177-3AD203B41FA5}">
                      <a16:colId xmlns="" xmlns:a16="http://schemas.microsoft.com/office/drawing/2014/main" val="1789728347"/>
                    </a:ext>
                  </a:extLst>
                </a:gridCol>
                <a:gridCol w="2118345">
                  <a:extLst>
                    <a:ext uri="{9D8B030D-6E8A-4147-A177-3AD203B41FA5}">
                      <a16:colId xmlns="" xmlns:a16="http://schemas.microsoft.com/office/drawing/2014/main" val="1672759490"/>
                    </a:ext>
                  </a:extLst>
                </a:gridCol>
                <a:gridCol w="2118345">
                  <a:extLst>
                    <a:ext uri="{9D8B030D-6E8A-4147-A177-3AD203B41FA5}">
                      <a16:colId xmlns="" xmlns:a16="http://schemas.microsoft.com/office/drawing/2014/main" val="3217008092"/>
                    </a:ext>
                  </a:extLst>
                </a:gridCol>
                <a:gridCol w="2118345">
                  <a:extLst>
                    <a:ext uri="{9D8B030D-6E8A-4147-A177-3AD203B41FA5}">
                      <a16:colId xmlns="" xmlns:a16="http://schemas.microsoft.com/office/drawing/2014/main" val="1904959461"/>
                    </a:ext>
                  </a:extLst>
                </a:gridCol>
                <a:gridCol w="2118345">
                  <a:extLst>
                    <a:ext uri="{9D8B030D-6E8A-4147-A177-3AD203B41FA5}">
                      <a16:colId xmlns="" xmlns:a16="http://schemas.microsoft.com/office/drawing/2014/main" val="3136449722"/>
                    </a:ext>
                  </a:extLst>
                </a:gridCol>
              </a:tblGrid>
              <a:tr h="1076289">
                <a:tc>
                  <a:txBody>
                    <a:bodyPr/>
                    <a:lstStyle/>
                    <a:p>
                      <a:pPr algn="ctr"/>
                      <a:r>
                        <a:rPr lang="en-US" sz="2000" dirty="0">
                          <a:latin typeface="Arial Black" panose="020B0A04020102020204" pitchFamily="34" charset="0"/>
                        </a:rPr>
                        <a:t>Rater</a:t>
                      </a:r>
                    </a:p>
                  </a:txBody>
                  <a:tcPr/>
                </a:tc>
                <a:tc>
                  <a:txBody>
                    <a:bodyPr/>
                    <a:lstStyle/>
                    <a:p>
                      <a:pPr algn="ctr"/>
                      <a:r>
                        <a:rPr lang="en-US" dirty="0"/>
                        <a:t> </a:t>
                      </a:r>
                      <a:r>
                        <a:rPr lang="en-US" sz="2000" dirty="0">
                          <a:latin typeface="Arial Black" panose="020B0A04020102020204" pitchFamily="34" charset="0"/>
                        </a:rPr>
                        <a:t>Real scripts</a:t>
                      </a:r>
                    </a:p>
                  </a:txBody>
                  <a:tcPr/>
                </a:tc>
                <a:tc>
                  <a:txBody>
                    <a:bodyPr/>
                    <a:lstStyle/>
                    <a:p>
                      <a:pPr algn="ctr"/>
                      <a:r>
                        <a:rPr lang="en-US" sz="2000" dirty="0">
                          <a:latin typeface="Arial Black" panose="020B0A04020102020204" pitchFamily="34" charset="0"/>
                        </a:rPr>
                        <a:t>Fictitious scripts</a:t>
                      </a:r>
                    </a:p>
                  </a:txBody>
                  <a:tcPr/>
                </a:tc>
                <a:tc>
                  <a:txBody>
                    <a:bodyPr/>
                    <a:lstStyle/>
                    <a:p>
                      <a:pPr algn="ctr"/>
                      <a:r>
                        <a:rPr lang="en-US" sz="2000" dirty="0">
                          <a:latin typeface="Arial Black" panose="020B0A04020102020204" pitchFamily="34" charset="0"/>
                        </a:rPr>
                        <a:t>Detected </a:t>
                      </a:r>
                    </a:p>
                  </a:txBody>
                  <a:tcPr/>
                </a:tc>
                <a:tc>
                  <a:txBody>
                    <a:bodyPr/>
                    <a:lstStyle/>
                    <a:p>
                      <a:pPr algn="ctr"/>
                      <a:r>
                        <a:rPr lang="en-US" sz="2000" dirty="0">
                          <a:latin typeface="Arial Black" panose="020B0A04020102020204" pitchFamily="34" charset="0"/>
                        </a:rPr>
                        <a:t>Percentage </a:t>
                      </a:r>
                    </a:p>
                  </a:txBody>
                  <a:tcPr/>
                </a:tc>
                <a:extLst>
                  <a:ext uri="{0D108BD9-81ED-4DB2-BD59-A6C34878D82A}">
                    <a16:rowId xmlns="" xmlns:a16="http://schemas.microsoft.com/office/drawing/2014/main" val="99479775"/>
                  </a:ext>
                </a:extLst>
              </a:tr>
              <a:tr h="608337">
                <a:tc>
                  <a:txBody>
                    <a:bodyPr/>
                    <a:lstStyle/>
                    <a:p>
                      <a:pPr algn="ctr"/>
                      <a:r>
                        <a:rPr lang="en-US" sz="2000" b="1" dirty="0">
                          <a:latin typeface="Arial" panose="020B0604020202020204" pitchFamily="34" charset="0"/>
                          <a:cs typeface="Arial" panose="020B0604020202020204" pitchFamily="34" charset="0"/>
                        </a:rPr>
                        <a:t>Rater 1</a:t>
                      </a:r>
                    </a:p>
                  </a:txBody>
                  <a:tcPr/>
                </a:tc>
                <a:tc>
                  <a:txBody>
                    <a:bodyPr/>
                    <a:lstStyle/>
                    <a:p>
                      <a:pPr algn="ctr"/>
                      <a:r>
                        <a:rPr lang="en-US" sz="2000" b="1" dirty="0">
                          <a:latin typeface="Arial" panose="020B0604020202020204" pitchFamily="34" charset="0"/>
                          <a:cs typeface="Arial" panose="020B0604020202020204" pitchFamily="34" charset="0"/>
                        </a:rPr>
                        <a:t>28</a:t>
                      </a:r>
                    </a:p>
                  </a:txBody>
                  <a:tcPr/>
                </a:tc>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cs typeface="Arial" panose="020B0604020202020204" pitchFamily="34" charset="0"/>
                        </a:rPr>
                        <a:t>100%</a:t>
                      </a:r>
                    </a:p>
                  </a:txBody>
                  <a:tcPr/>
                </a:tc>
                <a:extLst>
                  <a:ext uri="{0D108BD9-81ED-4DB2-BD59-A6C34878D82A}">
                    <a16:rowId xmlns="" xmlns:a16="http://schemas.microsoft.com/office/drawing/2014/main" val="2949743091"/>
                  </a:ext>
                </a:extLst>
              </a:tr>
              <a:tr h="608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Rater 2</a:t>
                      </a:r>
                    </a:p>
                  </a:txBody>
                  <a:tcPr/>
                </a:tc>
                <a:tc>
                  <a:txBody>
                    <a:bodyPr/>
                    <a:lstStyle/>
                    <a:p>
                      <a:pPr algn="ctr"/>
                      <a:r>
                        <a:rPr lang="en-US" sz="2000" b="1" dirty="0">
                          <a:latin typeface="Arial" panose="020B0604020202020204" pitchFamily="34" charset="0"/>
                          <a:cs typeface="Arial" panose="020B0604020202020204" pitchFamily="34" charset="0"/>
                        </a:rPr>
                        <a:t>28 </a:t>
                      </a:r>
                    </a:p>
                  </a:txBody>
                  <a:tcPr/>
                </a:tc>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cs typeface="Arial" panose="020B0604020202020204" pitchFamily="34" charset="0"/>
                        </a:rPr>
                        <a:t>75%</a:t>
                      </a:r>
                    </a:p>
                  </a:txBody>
                  <a:tcPr/>
                </a:tc>
                <a:extLst>
                  <a:ext uri="{0D108BD9-81ED-4DB2-BD59-A6C34878D82A}">
                    <a16:rowId xmlns="" xmlns:a16="http://schemas.microsoft.com/office/drawing/2014/main" val="1312568555"/>
                  </a:ext>
                </a:extLst>
              </a:tr>
              <a:tr h="6083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Rater 3</a:t>
                      </a:r>
                    </a:p>
                  </a:txBody>
                  <a:tcPr/>
                </a:tc>
                <a:tc>
                  <a:txBody>
                    <a:bodyPr/>
                    <a:lstStyle/>
                    <a:p>
                      <a:pPr algn="ctr"/>
                      <a:r>
                        <a:rPr lang="en-US" sz="2000" b="1" dirty="0">
                          <a:latin typeface="Arial" panose="020B0604020202020204" pitchFamily="34" charset="0"/>
                          <a:cs typeface="Arial" panose="020B0604020202020204" pitchFamily="34" charset="0"/>
                        </a:rPr>
                        <a:t>26</a:t>
                      </a:r>
                    </a:p>
                  </a:txBody>
                  <a:tcPr/>
                </a:tc>
                <a:tc>
                  <a:txBody>
                    <a:bodyPr/>
                    <a:lstStyle/>
                    <a:p>
                      <a:pPr algn="ctr"/>
                      <a:r>
                        <a:rPr lang="en-US" sz="2000" b="1" dirty="0">
                          <a:latin typeface="Arial" panose="020B0604020202020204" pitchFamily="34" charset="0"/>
                          <a:cs typeface="Arial" panose="020B0604020202020204" pitchFamily="34" charset="0"/>
                        </a:rPr>
                        <a:t>4</a:t>
                      </a:r>
                    </a:p>
                  </a:txBody>
                  <a:tcPr/>
                </a:tc>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cs typeface="Arial" panose="020B0604020202020204" pitchFamily="34" charset="0"/>
                        </a:rPr>
                        <a:t>75%</a:t>
                      </a:r>
                    </a:p>
                  </a:txBody>
                  <a:tcPr/>
                </a:tc>
                <a:extLst>
                  <a:ext uri="{0D108BD9-81ED-4DB2-BD59-A6C34878D82A}">
                    <a16:rowId xmlns="" xmlns:a16="http://schemas.microsoft.com/office/drawing/2014/main" val="1063789862"/>
                  </a:ext>
                </a:extLst>
              </a:tr>
              <a:tr h="608337">
                <a:tc>
                  <a:txBody>
                    <a:bodyPr/>
                    <a:lstStyle/>
                    <a:p>
                      <a:pPr algn="ctr"/>
                      <a:r>
                        <a:rPr lang="en-US" sz="2000" b="1" dirty="0">
                          <a:latin typeface="Arial" panose="020B0604020202020204" pitchFamily="34" charset="0"/>
                          <a:cs typeface="Arial" panose="020B0604020202020204" pitchFamily="34" charset="0"/>
                        </a:rPr>
                        <a:t>Rater 4</a:t>
                      </a:r>
                    </a:p>
                  </a:txBody>
                  <a:tcPr/>
                </a:tc>
                <a:tc>
                  <a:txBody>
                    <a:bodyPr/>
                    <a:lstStyle/>
                    <a:p>
                      <a:pPr algn="ctr"/>
                      <a:r>
                        <a:rPr lang="en-US" sz="2000" b="1" dirty="0">
                          <a:latin typeface="Arial" panose="020B0604020202020204" pitchFamily="34" charset="0"/>
                          <a:cs typeface="Arial" panose="020B0604020202020204" pitchFamily="34" charset="0"/>
                        </a:rPr>
                        <a:t>22</a:t>
                      </a:r>
                    </a:p>
                  </a:txBody>
                  <a:tcPr/>
                </a:tc>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cs typeface="Arial" panose="020B0604020202020204" pitchFamily="34" charset="0"/>
                        </a:rPr>
                        <a:t>1</a:t>
                      </a:r>
                    </a:p>
                  </a:txBody>
                  <a:tcPr/>
                </a:tc>
                <a:tc>
                  <a:txBody>
                    <a:bodyPr/>
                    <a:lstStyle/>
                    <a:p>
                      <a:pPr algn="ctr"/>
                      <a:r>
                        <a:rPr lang="en-US" sz="2000" b="1" dirty="0">
                          <a:latin typeface="Arial" panose="020B0604020202020204" pitchFamily="34" charset="0"/>
                          <a:cs typeface="Arial" panose="020B0604020202020204" pitchFamily="34" charset="0"/>
                        </a:rPr>
                        <a:t>33,3 %</a:t>
                      </a:r>
                    </a:p>
                  </a:txBody>
                  <a:tcPr/>
                </a:tc>
                <a:extLst>
                  <a:ext uri="{0D108BD9-81ED-4DB2-BD59-A6C34878D82A}">
                    <a16:rowId xmlns="" xmlns:a16="http://schemas.microsoft.com/office/drawing/2014/main" val="359454799"/>
                  </a:ext>
                </a:extLst>
              </a:tr>
              <a:tr h="608337">
                <a:tc>
                  <a:txBody>
                    <a:bodyPr/>
                    <a:lstStyle/>
                    <a:p>
                      <a:pPr algn="ctr"/>
                      <a:r>
                        <a:rPr lang="en-US" sz="2000" b="1" dirty="0">
                          <a:latin typeface="Arial" panose="020B0604020202020204" pitchFamily="34" charset="0"/>
                          <a:cs typeface="Arial" panose="020B0604020202020204" pitchFamily="34" charset="0"/>
                        </a:rPr>
                        <a:t>Rater 5 </a:t>
                      </a:r>
                    </a:p>
                  </a:txBody>
                  <a:tcPr/>
                </a:tc>
                <a:tc>
                  <a:txBody>
                    <a:bodyPr/>
                    <a:lstStyle/>
                    <a:p>
                      <a:pPr algn="ctr"/>
                      <a:r>
                        <a:rPr lang="en-US" sz="2000" b="1" dirty="0">
                          <a:latin typeface="Arial" panose="020B0604020202020204" pitchFamily="34" charset="0"/>
                          <a:cs typeface="Arial" panose="020B0604020202020204" pitchFamily="34" charset="0"/>
                        </a:rPr>
                        <a:t>14</a:t>
                      </a:r>
                    </a:p>
                  </a:txBody>
                  <a:tcPr/>
                </a:tc>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cs typeface="Arial" panose="020B0604020202020204" pitchFamily="34" charset="0"/>
                        </a:rPr>
                        <a:t>3</a:t>
                      </a:r>
                    </a:p>
                  </a:txBody>
                  <a:tcPr/>
                </a:tc>
                <a:tc>
                  <a:txBody>
                    <a:bodyPr/>
                    <a:lstStyle/>
                    <a:p>
                      <a:pPr algn="ctr"/>
                      <a:r>
                        <a:rPr lang="en-US" sz="2000" b="1" dirty="0">
                          <a:latin typeface="Arial" panose="020B0604020202020204" pitchFamily="34" charset="0"/>
                          <a:cs typeface="Arial" panose="020B0604020202020204" pitchFamily="34" charset="0"/>
                        </a:rPr>
                        <a:t>100% </a:t>
                      </a:r>
                    </a:p>
                  </a:txBody>
                  <a:tcPr/>
                </a:tc>
                <a:extLst>
                  <a:ext uri="{0D108BD9-81ED-4DB2-BD59-A6C34878D82A}">
                    <a16:rowId xmlns="" xmlns:a16="http://schemas.microsoft.com/office/drawing/2014/main" val="2911732216"/>
                  </a:ext>
                </a:extLst>
              </a:tr>
            </a:tbl>
          </a:graphicData>
        </a:graphic>
      </p:graphicFrame>
    </p:spTree>
    <p:extLst>
      <p:ext uri="{BB962C8B-B14F-4D97-AF65-F5344CB8AC3E}">
        <p14:creationId xmlns:p14="http://schemas.microsoft.com/office/powerpoint/2010/main" val="564969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E3A7F8-65A1-4D85-9CF1-9E5F1A9628FB}"/>
              </a:ext>
            </a:extLst>
          </p:cNvPr>
          <p:cNvSpPr>
            <a:spLocks noGrp="1"/>
          </p:cNvSpPr>
          <p:nvPr>
            <p:ph type="title"/>
          </p:nvPr>
        </p:nvSpPr>
        <p:spPr>
          <a:xfrm>
            <a:off x="495951" y="94465"/>
            <a:ext cx="11200096" cy="1325563"/>
          </a:xfrm>
          <a:solidFill>
            <a:schemeClr val="accent3"/>
          </a:solidFill>
          <a:ln>
            <a:noFill/>
          </a:ln>
          <a:effectLst>
            <a:outerShdw blurRad="44450" dist="27940" dir="5400000" algn="ctr">
              <a:srgbClr val="000000">
                <a:alpha val="32000"/>
              </a:srgbClr>
            </a:outerShdw>
            <a:reflection blurRad="6350" stA="52000" endA="300" endPos="35000" dir="5400000" sy="-100000" algn="bl" rotWithShape="0"/>
          </a:effectLst>
        </p:spPr>
        <p:txBody>
          <a:bodyPr>
            <a:normAutofit fontScale="90000"/>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Stage 1 — Blind Rating</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Uninformed Group – Blind Raters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73C45A8F-F072-4AB0-AE21-36DEE0B36669}"/>
              </a:ext>
            </a:extLst>
          </p:cNvPr>
          <p:cNvSpPr>
            <a:spLocks noGrp="1"/>
          </p:cNvSpPr>
          <p:nvPr>
            <p:ph idx="1"/>
          </p:nvPr>
        </p:nvSpPr>
        <p:spPr>
          <a:xfrm>
            <a:off x="495951" y="1506254"/>
            <a:ext cx="11200097" cy="5241056"/>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Information included in the Rating Form </a:t>
            </a:r>
          </a:p>
          <a:p>
            <a:pPr marL="0"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Rater Demographics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      Rater experience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      Rater confidence </a:t>
            </a:r>
          </a:p>
          <a:p>
            <a:pPr marL="457200" lvl="1" indent="0">
              <a:buNone/>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Blind rating task </a:t>
            </a:r>
          </a:p>
          <a:p>
            <a:pPr lvl="1">
              <a:buFont typeface="Wingdings" panose="05000000000000000000" pitchFamily="2" charset="2"/>
              <a:buChar char="q"/>
            </a:pPr>
            <a:r>
              <a:rPr lang="en-US" dirty="0">
                <a:latin typeface="Arial" panose="020B0604020202020204" pitchFamily="34" charset="0"/>
                <a:cs typeface="Arial" panose="020B0604020202020204" pitchFamily="34" charset="0"/>
              </a:rPr>
              <a:t> Assign a STANAG 6001 level</a:t>
            </a:r>
            <a:r>
              <a:rPr lang="en-US" dirty="0"/>
              <a:t> </a:t>
            </a:r>
          </a:p>
          <a:p>
            <a:pPr marL="0" indent="0">
              <a:buNone/>
            </a:pPr>
            <a:endParaRPr lang="en-US" dirty="0"/>
          </a:p>
          <a:p>
            <a:pPr>
              <a:buFont typeface="Wingdings" panose="05000000000000000000" pitchFamily="2" charset="2"/>
              <a:buChar char="Ø"/>
            </a:pPr>
            <a:r>
              <a:rPr lang="en-US" dirty="0">
                <a:latin typeface="Arial" panose="020B0604020202020204" pitchFamily="34" charset="0"/>
                <a:cs typeface="Arial" panose="020B0604020202020204" pitchFamily="34" charset="0"/>
              </a:rPr>
              <a:t>No comments received about scripts being suspicious </a:t>
            </a:r>
          </a:p>
        </p:txBody>
      </p:sp>
      <p:pic>
        <p:nvPicPr>
          <p:cNvPr id="5" name="Picture 4">
            <a:extLst>
              <a:ext uri="{FF2B5EF4-FFF2-40B4-BE49-F238E27FC236}">
                <a16:creationId xmlns="" xmlns:a16="http://schemas.microsoft.com/office/drawing/2014/main" id="{A09ED303-066E-46BB-85E3-9B01296A9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938" y="1681063"/>
            <a:ext cx="3604110" cy="4129606"/>
          </a:xfrm>
          <a:prstGeom prst="rect">
            <a:avLst/>
          </a:prstGeom>
        </p:spPr>
      </p:pic>
    </p:spTree>
    <p:extLst>
      <p:ext uri="{BB962C8B-B14F-4D97-AF65-F5344CB8AC3E}">
        <p14:creationId xmlns:p14="http://schemas.microsoft.com/office/powerpoint/2010/main" val="327251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170C4E2-EDAE-4870-96F2-1CFF7287636B}"/>
              </a:ext>
            </a:extLst>
          </p:cNvPr>
          <p:cNvSpPr>
            <a:spLocks noGrp="1"/>
          </p:cNvSpPr>
          <p:nvPr>
            <p:ph idx="1"/>
          </p:nvPr>
        </p:nvSpPr>
        <p:spPr>
          <a:xfrm>
            <a:off x="389874" y="2267285"/>
            <a:ext cx="10838796" cy="4590715"/>
          </a:xfrm>
        </p:spPr>
        <p:txBody>
          <a:bodyPr/>
          <a:lstStyle/>
          <a:p>
            <a:pPr marL="0" indent="0">
              <a:buNone/>
            </a:pPr>
            <a:endParaRPr lang="en-US" sz="3600" dirty="0">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A3EFB599-38B5-4B48-A2D5-CBDC3501B3D2}"/>
              </a:ext>
            </a:extLst>
          </p:cNvPr>
          <p:cNvSpPr>
            <a:spLocks noGrp="1"/>
          </p:cNvSpPr>
          <p:nvPr>
            <p:ph type="title"/>
          </p:nvPr>
        </p:nvSpPr>
        <p:spPr>
          <a:xfrm>
            <a:off x="389874" y="213436"/>
            <a:ext cx="11039375" cy="1916062"/>
          </a:xfr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Stage II — </a:t>
            </a:r>
            <a:r>
              <a:rPr lang="en-US" b="1" dirty="0"/>
              <a:t>AI vs Human Writing Study</a:t>
            </a:r>
            <a:br>
              <a:rPr lang="en-US" b="1" dirty="0"/>
            </a:br>
            <a:r>
              <a:rPr lang="en-US" b="1" dirty="0">
                <a:latin typeface="Arial" panose="020B0604020202020204" pitchFamily="34" charset="0"/>
                <a:cs typeface="Arial" panose="020B0604020202020204" pitchFamily="34" charset="0"/>
              </a:rPr>
              <a:t>Uninformed Group – Blind Raters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graphicFrame>
        <p:nvGraphicFramePr>
          <p:cNvPr id="20" name="Chart 19">
            <a:extLst>
              <a:ext uri="{FF2B5EF4-FFF2-40B4-BE49-F238E27FC236}">
                <a16:creationId xmlns="" xmlns:a16="http://schemas.microsoft.com/office/drawing/2014/main" id="{B36D6E40-ED7F-459D-B22D-3A6F25492294}"/>
              </a:ext>
            </a:extLst>
          </p:cNvPr>
          <p:cNvGraphicFramePr/>
          <p:nvPr>
            <p:extLst>
              <p:ext uri="{D42A27DB-BD31-4B8C-83A1-F6EECF244321}">
                <p14:modId xmlns:p14="http://schemas.microsoft.com/office/powerpoint/2010/main" val="2807587394"/>
              </p:ext>
            </p:extLst>
          </p:nvPr>
        </p:nvGraphicFramePr>
        <p:xfrm>
          <a:off x="327017" y="2387600"/>
          <a:ext cx="11165088" cy="4256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365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3B1C0A-53CC-4D03-BD6A-70C78FD0A8CC}"/>
              </a:ext>
            </a:extLst>
          </p:cNvPr>
          <p:cNvSpPr>
            <a:spLocks noGrp="1"/>
          </p:cNvSpPr>
          <p:nvPr>
            <p:ph type="title"/>
          </p:nvPr>
        </p:nvSpPr>
        <p:spPr>
          <a:xfrm>
            <a:off x="838199" y="18255"/>
            <a:ext cx="10429875" cy="991395"/>
          </a:xfrm>
        </p:spPr>
        <p:txBody>
          <a:bodyPr/>
          <a:lstStyle/>
          <a:p>
            <a:pPr algn="ctr"/>
            <a:r>
              <a:rPr lang="en-US" dirty="0">
                <a:latin typeface="Arial Black" panose="020B0A04020102020204" pitchFamily="34" charset="0"/>
              </a:rPr>
              <a:t>Findings – Uninformed Group </a:t>
            </a:r>
            <a:endParaRPr lang="en-US" dirty="0"/>
          </a:p>
        </p:txBody>
      </p:sp>
      <p:graphicFrame>
        <p:nvGraphicFramePr>
          <p:cNvPr id="6" name="Content Placeholder 5">
            <a:extLst>
              <a:ext uri="{FF2B5EF4-FFF2-40B4-BE49-F238E27FC236}">
                <a16:creationId xmlns="" xmlns:a16="http://schemas.microsoft.com/office/drawing/2014/main" id="{DBDF9354-D3E7-4205-A8A5-9D4B69532F6E}"/>
              </a:ext>
            </a:extLst>
          </p:cNvPr>
          <p:cNvGraphicFramePr>
            <a:graphicFrameLocks noGrp="1"/>
          </p:cNvGraphicFramePr>
          <p:nvPr>
            <p:ph idx="1"/>
            <p:extLst>
              <p:ext uri="{D42A27DB-BD31-4B8C-83A1-F6EECF244321}">
                <p14:modId xmlns:p14="http://schemas.microsoft.com/office/powerpoint/2010/main" val="4194052984"/>
              </p:ext>
            </p:extLst>
          </p:nvPr>
        </p:nvGraphicFramePr>
        <p:xfrm>
          <a:off x="345441" y="1009650"/>
          <a:ext cx="11446509" cy="5600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087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404D85-550A-4A76-8C2A-D1F1B9072EC2}"/>
              </a:ext>
            </a:extLst>
          </p:cNvPr>
          <p:cNvSpPr>
            <a:spLocks noGrp="1"/>
          </p:cNvSpPr>
          <p:nvPr>
            <p:ph type="title"/>
          </p:nvPr>
        </p:nvSpPr>
        <p:spPr>
          <a:xfrm>
            <a:off x="147320" y="264094"/>
            <a:ext cx="10515600" cy="1325563"/>
          </a:xfrm>
        </p:spPr>
        <p:txBody>
          <a:bodyPr/>
          <a:lstStyle/>
          <a:p>
            <a:r>
              <a:rPr lang="en-US" b="1" dirty="0">
                <a:latin typeface="Arial" panose="020B0604020202020204" pitchFamily="34" charset="0"/>
                <a:cs typeface="Arial" panose="020B0604020202020204" pitchFamily="34" charset="0"/>
              </a:rPr>
              <a:t>       Why do we test Writing ? </a:t>
            </a:r>
            <a:endParaRPr lang="en-US" dirty="0"/>
          </a:p>
        </p:txBody>
      </p:sp>
      <p:graphicFrame>
        <p:nvGraphicFramePr>
          <p:cNvPr id="4" name="Content Placeholder 3">
            <a:extLst>
              <a:ext uri="{FF2B5EF4-FFF2-40B4-BE49-F238E27FC236}">
                <a16:creationId xmlns="" xmlns:a16="http://schemas.microsoft.com/office/drawing/2014/main" id="{A6272721-DAC8-41C3-88D8-A43B0CC18DFA}"/>
              </a:ext>
            </a:extLst>
          </p:cNvPr>
          <p:cNvGraphicFramePr>
            <a:graphicFrameLocks noGrp="1"/>
          </p:cNvGraphicFramePr>
          <p:nvPr>
            <p:ph idx="1"/>
            <p:extLst>
              <p:ext uri="{D42A27DB-BD31-4B8C-83A1-F6EECF244321}">
                <p14:modId xmlns:p14="http://schemas.microsoft.com/office/powerpoint/2010/main" val="2765029562"/>
              </p:ext>
            </p:extLst>
          </p:nvPr>
        </p:nvGraphicFramePr>
        <p:xfrm>
          <a:off x="484505" y="1538932"/>
          <a:ext cx="109728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0BF60390-B7E2-4D39-8B6B-36053E6268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1617" y="462037"/>
            <a:ext cx="1531303" cy="1127620"/>
          </a:xfrm>
          <a:prstGeom prst="rect">
            <a:avLst/>
          </a:prstGeom>
        </p:spPr>
      </p:pic>
    </p:spTree>
    <p:extLst>
      <p:ext uri="{BB962C8B-B14F-4D97-AF65-F5344CB8AC3E}">
        <p14:creationId xmlns:p14="http://schemas.microsoft.com/office/powerpoint/2010/main" val="32902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4CD53A4-2866-4074-A6BB-1F95BE755E07}"/>
              </a:ext>
            </a:extLst>
          </p:cNvPr>
          <p:cNvSpPr>
            <a:spLocks noGrp="1"/>
          </p:cNvSpPr>
          <p:nvPr>
            <p:ph idx="1"/>
          </p:nvPr>
        </p:nvSpPr>
        <p:spPr>
          <a:xfrm>
            <a:off x="647700" y="1533525"/>
            <a:ext cx="10610850" cy="5095876"/>
          </a:xfrm>
        </p:spPr>
        <p:txBody>
          <a:bodyPr>
            <a:normAutofit/>
          </a:bodyPr>
          <a:lstStyle/>
          <a:p>
            <a:pPr lvl="0">
              <a:buFont typeface="Wingdings" panose="05000000000000000000" pitchFamily="2" charset="2"/>
              <a:buChar char="Ø"/>
            </a:pPr>
            <a:r>
              <a:rPr lang="en-US" dirty="0">
                <a:latin typeface="Arial" panose="020B0604020202020204" pitchFamily="34" charset="0"/>
                <a:cs typeface="Arial" panose="020B0604020202020204" pitchFamily="34" charset="0"/>
              </a:rPr>
              <a:t>Language was too perfect ( Too good to be true) </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Mechanical organization</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Lack of personal tone and emotion</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Awkward phrasing </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Very smooth narrative style</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Perfect grammar </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Lacks authenticity </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Advanced and very specific topic-related vocabulary</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Words and collocations not common for a L2 writer</a:t>
            </a:r>
          </a:p>
        </p:txBody>
      </p:sp>
      <p:sp>
        <p:nvSpPr>
          <p:cNvPr id="7" name="Content Placeholder 2">
            <a:extLst>
              <a:ext uri="{FF2B5EF4-FFF2-40B4-BE49-F238E27FC236}">
                <a16:creationId xmlns="" xmlns:a16="http://schemas.microsoft.com/office/drawing/2014/main" id="{89D25A34-338C-4A1B-8E78-7356780B38D9}"/>
              </a:ext>
            </a:extLst>
          </p:cNvPr>
          <p:cNvSpPr txBox="1">
            <a:spLocks/>
          </p:cNvSpPr>
          <p:nvPr/>
        </p:nvSpPr>
        <p:spPr>
          <a:xfrm>
            <a:off x="647700" y="1514475"/>
            <a:ext cx="10610850" cy="5095876"/>
          </a:xfrm>
          <a:prstGeom prst="rect">
            <a:avLst/>
          </a:prstGeom>
          <a:solidFill>
            <a:srgbClr val="FFFF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Arial" panose="020B0604020202020204" pitchFamily="34" charset="0"/>
                <a:cs typeface="Arial" panose="020B0604020202020204" pitchFamily="34" charset="0"/>
              </a:rPr>
              <a:t>Language was too perfect ( Too good to be true)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Mechanical organization</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Lack of personal tone, emotion, authenticity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Awkward phrasing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Very smooth narrative style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Perfect grammar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Concept of the rule of three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Advanced and very specific topic-related vocabulary</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Words and collocations not common for a L2 test-taker</a:t>
            </a:r>
          </a:p>
        </p:txBody>
      </p:sp>
      <p:sp>
        <p:nvSpPr>
          <p:cNvPr id="13" name="Title 9">
            <a:extLst>
              <a:ext uri="{FF2B5EF4-FFF2-40B4-BE49-F238E27FC236}">
                <a16:creationId xmlns="" xmlns:a16="http://schemas.microsoft.com/office/drawing/2014/main" id="{E0266171-3153-4641-B4FF-96F126B6B818}"/>
              </a:ext>
            </a:extLst>
          </p:cNvPr>
          <p:cNvSpPr>
            <a:spLocks noGrp="1"/>
          </p:cNvSpPr>
          <p:nvPr>
            <p:ph type="title"/>
          </p:nvPr>
        </p:nvSpPr>
        <p:spPr>
          <a:xfrm>
            <a:off x="457200" y="447675"/>
            <a:ext cx="9153526" cy="380999"/>
          </a:xfrm>
          <a:solidFill>
            <a:srgbClr val="FFFFFF"/>
          </a:solidFill>
        </p:spPr>
        <p:txBody>
          <a:bodyPr>
            <a:noAutofit/>
          </a:bodyPr>
          <a:lstStyle/>
          <a:p>
            <a:r>
              <a:rPr lang="en-US" dirty="0">
                <a:latin typeface="Arial Black" panose="020B0A04020102020204" pitchFamily="34" charset="0"/>
              </a:rPr>
              <a:t>Interesting Observations </a:t>
            </a:r>
          </a:p>
        </p:txBody>
      </p:sp>
      <p:pic>
        <p:nvPicPr>
          <p:cNvPr id="4" name="Picture 3">
            <a:extLst>
              <a:ext uri="{FF2B5EF4-FFF2-40B4-BE49-F238E27FC236}">
                <a16:creationId xmlns="" xmlns:a16="http://schemas.microsoft.com/office/drawing/2014/main" id="{38AA3B43-7C0B-4321-B40C-CDA10D773E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4020" y="2263924"/>
            <a:ext cx="3580210" cy="2803375"/>
          </a:xfrm>
          <a:prstGeom prst="rect">
            <a:avLst/>
          </a:prstGeom>
        </p:spPr>
      </p:pic>
    </p:spTree>
    <p:extLst>
      <p:ext uri="{BB962C8B-B14F-4D97-AF65-F5344CB8AC3E}">
        <p14:creationId xmlns:p14="http://schemas.microsoft.com/office/powerpoint/2010/main" val="170184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 xmlns:a16="http://schemas.microsoft.com/office/drawing/2014/main" id="{A588A72A-976E-478A-9DD3-765AB3ED4CD0}"/>
              </a:ext>
            </a:extLst>
          </p:cNvPr>
          <p:cNvSpPr>
            <a:spLocks noGrp="1"/>
          </p:cNvSpPr>
          <p:nvPr>
            <p:ph type="title" idx="4294967295"/>
          </p:nvPr>
        </p:nvSpPr>
        <p:spPr>
          <a:xfrm>
            <a:off x="0" y="365125"/>
            <a:ext cx="10515600" cy="1325563"/>
          </a:xfrm>
        </p:spPr>
        <p:txBody>
          <a:bodyPr/>
          <a:lstStyle/>
          <a:p>
            <a:r>
              <a:rPr lang="en-US" dirty="0"/>
              <a:t>Project analysis slide 8</a:t>
            </a:r>
          </a:p>
        </p:txBody>
      </p:sp>
      <p:cxnSp>
        <p:nvCxnSpPr>
          <p:cNvPr id="8" name="Straight Connector 7">
            <a:extLst>
              <a:ext uri="{FF2B5EF4-FFF2-40B4-BE49-F238E27FC236}">
                <a16:creationId xmlns="" xmlns:a16="http://schemas.microsoft.com/office/drawing/2014/main" id="{D0986099-F5F2-4E8B-BE17-81194861A00C}"/>
              </a:ext>
              <a:ext uri="{C183D7F6-B498-43B3-948B-1728B52AA6E4}">
                <adec:decorative xmlns="" xmlns:adec="http://schemas.microsoft.com/office/drawing/2017/decorative" val="1"/>
              </a:ext>
            </a:extLst>
          </p:cNvPr>
          <p:cNvCxnSpPr>
            <a:cxnSpLocks/>
            <a:stCxn id="3" idx="3"/>
          </p:cNvCxnSpPr>
          <p:nvPr/>
        </p:nvCxnSpPr>
        <p:spPr>
          <a:xfrm flipV="1">
            <a:off x="9080986" y="449778"/>
            <a:ext cx="3111014" cy="25119"/>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 xmlns:a16="http://schemas.microsoft.com/office/drawing/2014/main" id="{4E3F5479-058B-4FA8-92E9-18CAB8CDC5C5}"/>
              </a:ext>
            </a:extLst>
          </p:cNvPr>
          <p:cNvSpPr txBox="1">
            <a:spLocks/>
          </p:cNvSpPr>
          <p:nvPr/>
        </p:nvSpPr>
        <p:spPr>
          <a:xfrm>
            <a:off x="228600" y="190500"/>
            <a:ext cx="11734800"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75000"/>
                    <a:lumOff val="25000"/>
                  </a:schemeClr>
                </a:solidFill>
              </a:rPr>
              <a:t/>
            </a:r>
            <a:br>
              <a:rPr lang="en-US" sz="2800" dirty="0">
                <a:solidFill>
                  <a:schemeClr val="tx1">
                    <a:lumMod val="75000"/>
                    <a:lumOff val="25000"/>
                  </a:schemeClr>
                </a:solidFill>
              </a:rPr>
            </a:br>
            <a:r>
              <a:rPr lang="en-US" sz="2000" dirty="0">
                <a:solidFill>
                  <a:schemeClr val="tx1">
                    <a:lumMod val="75000"/>
                    <a:lumOff val="25000"/>
                  </a:schemeClr>
                </a:solidFill>
              </a:rPr>
              <a:t> </a:t>
            </a:r>
            <a:endParaRPr lang="en-US" sz="2800" dirty="0">
              <a:solidFill>
                <a:schemeClr val="tx1">
                  <a:lumMod val="75000"/>
                  <a:lumOff val="25000"/>
                </a:schemeClr>
              </a:solidFill>
            </a:endParaRPr>
          </a:p>
        </p:txBody>
      </p:sp>
      <p:cxnSp>
        <p:nvCxnSpPr>
          <p:cNvPr id="14" name="Straight Connector 13">
            <a:extLst>
              <a:ext uri="{FF2B5EF4-FFF2-40B4-BE49-F238E27FC236}">
                <a16:creationId xmlns="" xmlns:a16="http://schemas.microsoft.com/office/drawing/2014/main" id="{83E690F4-843A-47A5-8620-4FB01C0D8E68}"/>
              </a:ext>
              <a:ext uri="{C183D7F6-B498-43B3-948B-1728B52AA6E4}">
                <adec:decorative xmlns="" xmlns:adec="http://schemas.microsoft.com/office/drawing/2017/decorative" val="1"/>
              </a:ext>
            </a:extLst>
          </p:cNvPr>
          <p:cNvCxnSpPr>
            <a:cxnSpLocks/>
            <a:endCxn id="3" idx="1"/>
          </p:cNvCxnSpPr>
          <p:nvPr/>
        </p:nvCxnSpPr>
        <p:spPr>
          <a:xfrm flipV="1">
            <a:off x="-12032" y="474897"/>
            <a:ext cx="2832202" cy="48002"/>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 xmlns:a16="http://schemas.microsoft.com/office/drawing/2014/main" id="{3C1CAF08-13B9-48BA-A271-8CE5B568A664}"/>
              </a:ext>
            </a:extLst>
          </p:cNvPr>
          <p:cNvSpPr/>
          <p:nvPr/>
        </p:nvSpPr>
        <p:spPr>
          <a:xfrm>
            <a:off x="1211942" y="1347561"/>
            <a:ext cx="4967514" cy="664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Team Georgia</a:t>
            </a:r>
          </a:p>
        </p:txBody>
      </p:sp>
      <p:sp>
        <p:nvSpPr>
          <p:cNvPr id="26" name="Rectangle: Rounded Corners 25">
            <a:extLst>
              <a:ext uri="{FF2B5EF4-FFF2-40B4-BE49-F238E27FC236}">
                <a16:creationId xmlns="" xmlns:a16="http://schemas.microsoft.com/office/drawing/2014/main" id="{D1B1E083-D07C-4934-9782-F7CCA3539ACF}"/>
              </a:ext>
            </a:extLst>
          </p:cNvPr>
          <p:cNvSpPr/>
          <p:nvPr/>
        </p:nvSpPr>
        <p:spPr>
          <a:xfrm>
            <a:off x="6313716" y="1347561"/>
            <a:ext cx="4967514" cy="664797"/>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BILC Community</a:t>
            </a:r>
          </a:p>
        </p:txBody>
      </p:sp>
      <p:sp>
        <p:nvSpPr>
          <p:cNvPr id="27" name="Rectangle: Rounded Corners 26">
            <a:extLst>
              <a:ext uri="{FF2B5EF4-FFF2-40B4-BE49-F238E27FC236}">
                <a16:creationId xmlns="" xmlns:a16="http://schemas.microsoft.com/office/drawing/2014/main" id="{EBD06280-71F4-4832-A31C-772537FAE929}"/>
              </a:ext>
            </a:extLst>
          </p:cNvPr>
          <p:cNvSpPr/>
          <p:nvPr/>
        </p:nvSpPr>
        <p:spPr>
          <a:xfrm rot="16200000">
            <a:off x="-106838" y="4864308"/>
            <a:ext cx="1972763" cy="6647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Judgment confidence </a:t>
            </a:r>
          </a:p>
        </p:txBody>
      </p:sp>
      <p:sp>
        <p:nvSpPr>
          <p:cNvPr id="28" name="Rectangle: Rounded Corners 27">
            <a:extLst>
              <a:ext uri="{FF2B5EF4-FFF2-40B4-BE49-F238E27FC236}">
                <a16:creationId xmlns="" xmlns:a16="http://schemas.microsoft.com/office/drawing/2014/main" id="{C917D965-B5BB-41DC-BB5E-C27AF802DD50}"/>
              </a:ext>
            </a:extLst>
          </p:cNvPr>
          <p:cNvSpPr/>
          <p:nvPr/>
        </p:nvSpPr>
        <p:spPr>
          <a:xfrm rot="16200000">
            <a:off x="-106838" y="2758556"/>
            <a:ext cx="1972763" cy="664797"/>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Scoring confidence</a:t>
            </a:r>
          </a:p>
        </p:txBody>
      </p:sp>
      <p:cxnSp>
        <p:nvCxnSpPr>
          <p:cNvPr id="9" name="Straight Connector 8">
            <a:extLst>
              <a:ext uri="{FF2B5EF4-FFF2-40B4-BE49-F238E27FC236}">
                <a16:creationId xmlns="" xmlns:a16="http://schemas.microsoft.com/office/drawing/2014/main" id="{8CBC1BB2-55FC-4E8F-A171-32FAA820D2B7}"/>
              </a:ext>
              <a:ext uri="{C183D7F6-B498-43B3-948B-1728B52AA6E4}">
                <adec:decorative xmlns="" xmlns:adec="http://schemas.microsoft.com/office/drawing/2017/decorative" val="1"/>
              </a:ext>
            </a:extLst>
          </p:cNvPr>
          <p:cNvCxnSpPr>
            <a:cxnSpLocks/>
          </p:cNvCxnSpPr>
          <p:nvPr/>
        </p:nvCxnSpPr>
        <p:spPr>
          <a:xfrm>
            <a:off x="1385888" y="4143831"/>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 xmlns:a16="http://schemas.microsoft.com/office/drawing/2014/main" id="{B31A2EAE-EBE4-4CB7-9D0A-105837E80B0E}"/>
              </a:ext>
              <a:ext uri="{C183D7F6-B498-43B3-948B-1728B52AA6E4}">
                <adec:decorative xmlns="" xmlns:adec="http://schemas.microsoft.com/office/drawing/2017/decorative" val="1"/>
              </a:ext>
            </a:extLst>
          </p:cNvPr>
          <p:cNvCxnSpPr>
            <a:cxnSpLocks/>
          </p:cNvCxnSpPr>
          <p:nvPr/>
        </p:nvCxnSpPr>
        <p:spPr>
          <a:xfrm>
            <a:off x="6255658" y="2104573"/>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 xmlns:a16="http://schemas.microsoft.com/office/drawing/2014/main" id="{5842CE6B-862D-4B18-B10B-3436A7D24058}"/>
              </a:ext>
            </a:extLst>
          </p:cNvPr>
          <p:cNvSpPr/>
          <p:nvPr/>
        </p:nvSpPr>
        <p:spPr>
          <a:xfrm>
            <a:off x="6716039" y="2604468"/>
            <a:ext cx="4162870" cy="1292662"/>
          </a:xfrm>
          <a:prstGeom prst="rect">
            <a:avLst/>
          </a:prstGeom>
        </p:spPr>
        <p:txBody>
          <a:bodyPr wrap="square" lIns="0" tIns="0" rIns="0" bIns="0" anchor="t">
            <a:spAutoFit/>
          </a:bodyPr>
          <a:lstStyle/>
          <a:p>
            <a:pPr marL="285750" indent="-285750">
              <a:spcBef>
                <a:spcPts val="1200"/>
              </a:spcBef>
              <a:buClr>
                <a:schemeClr val="tx2"/>
              </a:buClr>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The range between somewhat confident to very confident </a:t>
            </a:r>
          </a:p>
        </p:txBody>
      </p:sp>
      <p:sp>
        <p:nvSpPr>
          <p:cNvPr id="41" name="Rectangle 40">
            <a:extLst>
              <a:ext uri="{FF2B5EF4-FFF2-40B4-BE49-F238E27FC236}">
                <a16:creationId xmlns="" xmlns:a16="http://schemas.microsoft.com/office/drawing/2014/main" id="{D130C0AE-B52E-4C65-A461-AD2F7D2362DE}"/>
              </a:ext>
            </a:extLst>
          </p:cNvPr>
          <p:cNvSpPr/>
          <p:nvPr/>
        </p:nvSpPr>
        <p:spPr>
          <a:xfrm>
            <a:off x="1632407" y="4710219"/>
            <a:ext cx="4171581" cy="1292662"/>
          </a:xfrm>
          <a:prstGeom prst="rect">
            <a:avLst/>
          </a:prstGeom>
        </p:spPr>
        <p:txBody>
          <a:bodyPr wrap="square" lIns="0" tIns="0" rIns="0" bIns="0" anchor="t">
            <a:spAutoFit/>
          </a:bodyPr>
          <a:lstStyle/>
          <a:p>
            <a:pPr marL="457200" indent="-457200">
              <a:spcBef>
                <a:spcPts val="1200"/>
              </a:spcBef>
              <a:buClr>
                <a:schemeClr val="tx2"/>
              </a:buClr>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Overall confidence level clustered around pretty confident </a:t>
            </a:r>
          </a:p>
        </p:txBody>
      </p:sp>
      <p:sp>
        <p:nvSpPr>
          <p:cNvPr id="42" name="Rectangle 41">
            <a:extLst>
              <a:ext uri="{FF2B5EF4-FFF2-40B4-BE49-F238E27FC236}">
                <a16:creationId xmlns="" xmlns:a16="http://schemas.microsoft.com/office/drawing/2014/main" id="{6E783ACB-62DF-4DA3-9240-822BAEA78497}"/>
              </a:ext>
            </a:extLst>
          </p:cNvPr>
          <p:cNvSpPr/>
          <p:nvPr/>
        </p:nvSpPr>
        <p:spPr>
          <a:xfrm>
            <a:off x="6716038" y="4710220"/>
            <a:ext cx="4237477" cy="1292662"/>
          </a:xfrm>
          <a:prstGeom prst="rect">
            <a:avLst/>
          </a:prstGeom>
        </p:spPr>
        <p:txBody>
          <a:bodyPr wrap="square" lIns="0" tIns="0" rIns="0" bIns="0" anchor="t">
            <a:spAutoFit/>
          </a:bodyPr>
          <a:lstStyle/>
          <a:p>
            <a:pPr marL="457200" indent="-457200">
              <a:spcBef>
                <a:spcPts val="1200"/>
              </a:spcBef>
              <a:buClr>
                <a:schemeClr val="tx2"/>
              </a:buClr>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Overall confidence level leaned towards  somewhat confident  </a:t>
            </a:r>
          </a:p>
        </p:txBody>
      </p:sp>
      <p:sp>
        <p:nvSpPr>
          <p:cNvPr id="43" name="Rectangle 42">
            <a:extLst>
              <a:ext uri="{FF2B5EF4-FFF2-40B4-BE49-F238E27FC236}">
                <a16:creationId xmlns="" xmlns:a16="http://schemas.microsoft.com/office/drawing/2014/main" id="{6173DD7D-A9F5-4D7E-A942-64AE3F48B264}"/>
              </a:ext>
            </a:extLst>
          </p:cNvPr>
          <p:cNvSpPr/>
          <p:nvPr/>
        </p:nvSpPr>
        <p:spPr>
          <a:xfrm>
            <a:off x="1632399" y="2198171"/>
            <a:ext cx="4162870" cy="369332"/>
          </a:xfrm>
          <a:prstGeom prst="rect">
            <a:avLst/>
          </a:prstGeom>
        </p:spPr>
        <p:txBody>
          <a:bodyPr wrap="square" lIns="0" tIns="0" rIns="0" bIns="0" anchor="t">
            <a:spAutoFit/>
          </a:bodyPr>
          <a:lstStyle/>
          <a:p>
            <a:r>
              <a:rPr lang="en-US" sz="2400" b="1" dirty="0">
                <a:solidFill>
                  <a:schemeClr val="tx1">
                    <a:lumMod val="75000"/>
                    <a:lumOff val="25000"/>
                  </a:schemeClr>
                </a:solidFill>
                <a:latin typeface="Arial Black" panose="020B0A04020102020204" pitchFamily="34" charset="0"/>
                <a:cs typeface="Segoe UI" panose="020B0502040204020203" pitchFamily="34" charset="0"/>
              </a:rPr>
              <a:t>        Detectives</a:t>
            </a:r>
            <a:r>
              <a:rPr lang="en-US" sz="1600" b="1" dirty="0">
                <a:solidFill>
                  <a:schemeClr val="tx1">
                    <a:lumMod val="75000"/>
                    <a:lumOff val="25000"/>
                  </a:schemeClr>
                </a:solidFill>
                <a:cs typeface="Segoe UI" panose="020B0502040204020203" pitchFamily="34" charset="0"/>
              </a:rPr>
              <a:t> </a:t>
            </a:r>
          </a:p>
        </p:txBody>
      </p:sp>
      <p:sp>
        <p:nvSpPr>
          <p:cNvPr id="44" name="Rectangle 43">
            <a:extLst>
              <a:ext uri="{FF2B5EF4-FFF2-40B4-BE49-F238E27FC236}">
                <a16:creationId xmlns="" xmlns:a16="http://schemas.microsoft.com/office/drawing/2014/main" id="{95967C4C-72D9-469E-BB08-F31A36FBD11D}"/>
              </a:ext>
            </a:extLst>
          </p:cNvPr>
          <p:cNvSpPr/>
          <p:nvPr/>
        </p:nvSpPr>
        <p:spPr>
          <a:xfrm>
            <a:off x="6781799" y="2198171"/>
            <a:ext cx="4097109" cy="369332"/>
          </a:xfrm>
          <a:prstGeom prst="rect">
            <a:avLst/>
          </a:prstGeom>
        </p:spPr>
        <p:txBody>
          <a:bodyPr wrap="square" lIns="0" tIns="0" rIns="0" bIns="0" anchor="t">
            <a:spAutoFit/>
          </a:bodyPr>
          <a:lstStyle/>
          <a:p>
            <a:pPr algn="ctr"/>
            <a:r>
              <a:rPr lang="en-US" sz="2400" b="1" dirty="0">
                <a:solidFill>
                  <a:schemeClr val="tx1">
                    <a:lumMod val="75000"/>
                    <a:lumOff val="25000"/>
                  </a:schemeClr>
                </a:solidFill>
                <a:latin typeface="Arial Black" panose="020B0A04020102020204" pitchFamily="34" charset="0"/>
                <a:cs typeface="Segoe UI" panose="020B0502040204020203" pitchFamily="34" charset="0"/>
              </a:rPr>
              <a:t>Blind raters </a:t>
            </a:r>
          </a:p>
        </p:txBody>
      </p:sp>
      <p:sp>
        <p:nvSpPr>
          <p:cNvPr id="3" name="Rectangle 2">
            <a:extLst>
              <a:ext uri="{FF2B5EF4-FFF2-40B4-BE49-F238E27FC236}">
                <a16:creationId xmlns="" xmlns:a16="http://schemas.microsoft.com/office/drawing/2014/main" id="{91FA12A9-926B-4680-AD4E-114BA7D0F1A2}"/>
              </a:ext>
            </a:extLst>
          </p:cNvPr>
          <p:cNvSpPr/>
          <p:nvPr/>
        </p:nvSpPr>
        <p:spPr>
          <a:xfrm>
            <a:off x="2820170" y="213287"/>
            <a:ext cx="6260816" cy="523220"/>
          </a:xfrm>
          <a:prstGeom prst="rect">
            <a:avLst/>
          </a:prstGeom>
        </p:spPr>
        <p:txBody>
          <a:bodyPr wrap="none">
            <a:spAutoFit/>
          </a:bodyPr>
          <a:lstStyle/>
          <a:p>
            <a:r>
              <a:rPr lang="en-US" sz="2800" dirty="0">
                <a:latin typeface="Arial Black" panose="020B0A04020102020204" pitchFamily="34" charset="0"/>
              </a:rPr>
              <a:t>Two Groups, Two Perspectives</a:t>
            </a:r>
          </a:p>
        </p:txBody>
      </p:sp>
      <p:sp>
        <p:nvSpPr>
          <p:cNvPr id="29" name="Rectangle 28">
            <a:extLst>
              <a:ext uri="{FF2B5EF4-FFF2-40B4-BE49-F238E27FC236}">
                <a16:creationId xmlns="" xmlns:a16="http://schemas.microsoft.com/office/drawing/2014/main" id="{0DFBFDE7-D354-4E7A-AFF7-E90BCA8319E2}"/>
              </a:ext>
            </a:extLst>
          </p:cNvPr>
          <p:cNvSpPr/>
          <p:nvPr/>
        </p:nvSpPr>
        <p:spPr>
          <a:xfrm>
            <a:off x="1672321" y="2727586"/>
            <a:ext cx="4122947" cy="1292662"/>
          </a:xfrm>
          <a:prstGeom prst="rect">
            <a:avLst/>
          </a:prstGeom>
        </p:spPr>
        <p:txBody>
          <a:bodyPr wrap="square" lIns="0" tIns="0" rIns="0" bIns="0" anchor="t">
            <a:spAutoFit/>
          </a:bodyPr>
          <a:lstStyle/>
          <a:p>
            <a:pPr marL="285750" indent="-285750">
              <a:spcBef>
                <a:spcPts val="1200"/>
              </a:spcBef>
              <a:buClr>
                <a:schemeClr val="tx2"/>
              </a:buClr>
              <a:buFont typeface="Arial" panose="020B0604020202020204" pitchFamily="34" charset="0"/>
              <a:buChar char="•"/>
            </a:pPr>
            <a:r>
              <a:rPr lang="en-US" sz="2800" dirty="0">
                <a:solidFill>
                  <a:schemeClr val="tx1">
                    <a:lumMod val="75000"/>
                    <a:lumOff val="25000"/>
                  </a:schemeClr>
                </a:solidFill>
                <a:latin typeface="Arial" panose="020B0604020202020204" pitchFamily="34" charset="0"/>
                <a:cs typeface="Arial" panose="020B0604020202020204" pitchFamily="34" charset="0"/>
              </a:rPr>
              <a:t>The range between pretty confident to very confident  </a:t>
            </a:r>
          </a:p>
        </p:txBody>
      </p:sp>
    </p:spTree>
    <p:extLst>
      <p:ext uri="{BB962C8B-B14F-4D97-AF65-F5344CB8AC3E}">
        <p14:creationId xmlns:p14="http://schemas.microsoft.com/office/powerpoint/2010/main" val="72736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83DE7-2BBC-485F-942F-0BAAD0720F45}"/>
              </a:ext>
            </a:extLst>
          </p:cNvPr>
          <p:cNvSpPr>
            <a:spLocks noGrp="1"/>
          </p:cNvSpPr>
          <p:nvPr>
            <p:ph type="title"/>
          </p:nvPr>
        </p:nvSpPr>
        <p:spPr/>
        <p:txBody>
          <a:bodyPr/>
          <a:lstStyle/>
          <a:p>
            <a:r>
              <a:rPr lang="en-US" altLang="en-US" dirty="0">
                <a:latin typeface="Arial" panose="020B0604020202020204" pitchFamily="34" charset="0"/>
              </a:rPr>
              <a:t/>
            </a:r>
            <a:br>
              <a:rPr lang="en-US" altLang="en-US" dirty="0">
                <a:latin typeface="Arial" panose="020B0604020202020204" pitchFamily="34" charset="0"/>
              </a:rPr>
            </a:br>
            <a:endParaRPr lang="en-US" dirty="0"/>
          </a:p>
        </p:txBody>
      </p:sp>
      <p:sp>
        <p:nvSpPr>
          <p:cNvPr id="4" name="Rectangle 1">
            <a:extLst>
              <a:ext uri="{FF2B5EF4-FFF2-40B4-BE49-F238E27FC236}">
                <a16:creationId xmlns="" xmlns:a16="http://schemas.microsoft.com/office/drawing/2014/main" id="{C0AD5A18-B2DE-4F08-A84F-DF1278335AF1}"/>
              </a:ext>
            </a:extLst>
          </p:cNvPr>
          <p:cNvSpPr>
            <a:spLocks noGrp="1" noChangeArrowheads="1"/>
          </p:cNvSpPr>
          <p:nvPr>
            <p:ph idx="1"/>
          </p:nvPr>
        </p:nvSpPr>
        <p:spPr bwMode="auto">
          <a:xfrm>
            <a:off x="531765" y="1599227"/>
            <a:ext cx="10967736"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chemeClr val="tx1"/>
                </a:solidFill>
                <a:effectLst/>
                <a:latin typeface="Arial" panose="020B0604020202020204" pitchFamily="34" charset="0"/>
              </a:rPr>
              <a:t>Intention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chemeClr val="tx1"/>
                </a:solidFill>
                <a:effectLst/>
                <a:latin typeface="Arial" panose="020B0604020202020204" pitchFamily="34" charset="0"/>
              </a:rPr>
              <a:t>Originality and creative content </a:t>
            </a: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dirty="0">
                <a:latin typeface="Arial" panose="020B0604020202020204" pitchFamily="34" charset="0"/>
              </a:rPr>
              <a:t>Personal experience </a:t>
            </a:r>
            <a:endParaRPr kumimoji="0" lang="en-US" altLang="en-US"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chemeClr val="tx1"/>
                </a:solidFill>
                <a:effectLst/>
                <a:latin typeface="Arial" panose="020B0604020202020204" pitchFamily="34" charset="0"/>
              </a:rPr>
              <a:t>Depth of reasoning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dirty="0">
                <a:latin typeface="Arial" panose="020B0604020202020204" pitchFamily="34" charset="0"/>
              </a:rPr>
              <a:t>Ethical standards </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itle 1">
            <a:extLst>
              <a:ext uri="{FF2B5EF4-FFF2-40B4-BE49-F238E27FC236}">
                <a16:creationId xmlns="" xmlns:a16="http://schemas.microsoft.com/office/drawing/2014/main" id="{E228E933-2714-4038-8600-7EC73BFA51C6}"/>
              </a:ext>
            </a:extLst>
          </p:cNvPr>
          <p:cNvSpPr txBox="1">
            <a:spLocks/>
          </p:cNvSpPr>
          <p:nvPr/>
        </p:nvSpPr>
        <p:spPr>
          <a:xfrm>
            <a:off x="415585" y="108582"/>
            <a:ext cx="11200096" cy="1325563"/>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r>
              <a:rPr lang="en-US" sz="5300" b="1" dirty="0">
                <a:latin typeface="Arial" panose="020B0604020202020204" pitchFamily="34" charset="0"/>
                <a:cs typeface="Arial" panose="020B0604020202020204" pitchFamily="34" charset="0"/>
              </a:rPr>
              <a:t>What makes writing human?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 xmlns:a16="http://schemas.microsoft.com/office/drawing/2014/main" id="{66E2236D-0A8F-415F-BF02-7B2675D91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733675"/>
            <a:ext cx="5517857" cy="3708838"/>
          </a:xfrm>
          <a:prstGeom prst="rect">
            <a:avLst/>
          </a:prstGeom>
        </p:spPr>
      </p:pic>
    </p:spTree>
    <p:extLst>
      <p:ext uri="{BB962C8B-B14F-4D97-AF65-F5344CB8AC3E}">
        <p14:creationId xmlns:p14="http://schemas.microsoft.com/office/powerpoint/2010/main" val="600123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8B9CF-2B11-4409-AB85-2E8F20E4CA58}"/>
              </a:ext>
            </a:extLst>
          </p:cNvPr>
          <p:cNvSpPr>
            <a:spLocks noGrp="1"/>
          </p:cNvSpPr>
          <p:nvPr>
            <p:ph type="title"/>
          </p:nvPr>
        </p:nvSpPr>
        <p:spPr/>
        <p:txBody>
          <a:bodyPr>
            <a:normAutofit fontScale="90000"/>
          </a:bodyPr>
          <a:lstStyle/>
          <a:p>
            <a:r>
              <a:rPr lang="en-US" sz="4800" b="1" dirty="0">
                <a:latin typeface="Arial" panose="020B0604020202020204" pitchFamily="34" charset="0"/>
                <a:cs typeface="Arial" panose="020B0604020202020204" pitchFamily="34" charset="0"/>
              </a:rPr>
              <a:t>Closing remarks </a:t>
            </a:r>
            <a:r>
              <a:rPr lang="en-US" b="1" dirty="0"/>
              <a:t/>
            </a:r>
            <a:br>
              <a:rPr lang="en-US" b="1" dirty="0"/>
            </a:br>
            <a:endParaRPr lang="en-US" dirty="0"/>
          </a:p>
        </p:txBody>
      </p:sp>
      <p:sp>
        <p:nvSpPr>
          <p:cNvPr id="3" name="Content Placeholder 2">
            <a:extLst>
              <a:ext uri="{FF2B5EF4-FFF2-40B4-BE49-F238E27FC236}">
                <a16:creationId xmlns="" xmlns:a16="http://schemas.microsoft.com/office/drawing/2014/main" id="{3F93FF62-109F-43BE-B2E4-67EEE4FA292E}"/>
              </a:ext>
            </a:extLst>
          </p:cNvPr>
          <p:cNvSpPr>
            <a:spLocks noGrp="1"/>
          </p:cNvSpPr>
          <p:nvPr>
            <p:ph idx="1"/>
          </p:nvPr>
        </p:nvSpPr>
        <p:spPr>
          <a:xfrm>
            <a:off x="647700" y="1457325"/>
            <a:ext cx="10706100" cy="4719638"/>
          </a:xfrm>
        </p:spPr>
        <p:txBody>
          <a:bodyPr>
            <a:normAutofit lnSpcReduction="10000"/>
          </a:bodyPr>
          <a:lstStyle/>
          <a:p>
            <a:pPr>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It is not always easy to detect AI generated text</a:t>
            </a:r>
          </a:p>
          <a:p>
            <a:pPr marL="0" indent="0">
              <a:buNone/>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Out of 8 fictitious scripts 1 remained totally undetected (Copilot) </a:t>
            </a:r>
          </a:p>
          <a:p>
            <a:pPr>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“False alarms”  - even some of the real scripts flagged as suspicious</a:t>
            </a:r>
          </a:p>
          <a:p>
            <a:pPr>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000" dirty="0">
                <a:latin typeface="Arial" panose="020B0604020202020204" pitchFamily="34" charset="0"/>
                <a:cs typeface="Arial" panose="020B0604020202020204" pitchFamily="34" charset="0"/>
              </a:rPr>
              <a:t>AI generated scripts attained higher scores than real ones</a:t>
            </a:r>
          </a:p>
          <a:p>
            <a:pPr>
              <a:buFont typeface="Wingdings" panose="05000000000000000000" pitchFamily="2" charset="2"/>
              <a:buChar char="Ø"/>
            </a:pPr>
            <a:endParaRPr lang="en-US" sz="3000" dirty="0">
              <a:latin typeface="Arial" panose="020B0604020202020204" pitchFamily="34" charset="0"/>
              <a:cs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52011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2A19D5F-B11E-4979-AE9C-E1D759AC07CE}"/>
              </a:ext>
            </a:extLst>
          </p:cNvPr>
          <p:cNvSpPr>
            <a:spLocks noGrp="1"/>
          </p:cNvSpPr>
          <p:nvPr>
            <p:ph idx="1"/>
          </p:nvPr>
        </p:nvSpPr>
        <p:spPr>
          <a:xfrm>
            <a:off x="771525" y="931862"/>
            <a:ext cx="10515600" cy="4813300"/>
          </a:xfrm>
        </p:spPr>
        <p:txBody>
          <a:bodyPr/>
          <a:lstStyle/>
          <a:p>
            <a:endParaRPr lang="en-US" dirty="0"/>
          </a:p>
          <a:p>
            <a:pPr>
              <a:buFont typeface="Wingdings" panose="05000000000000000000" pitchFamily="2" charset="2"/>
              <a:buChar char="Ø"/>
            </a:pPr>
            <a:r>
              <a:rPr lang="en-US" dirty="0">
                <a:latin typeface="Arial Black" panose="020B0A04020102020204" pitchFamily="34" charset="0"/>
                <a:ea typeface="Calibri" panose="020F0502020204030204" pitchFamily="34" charset="0"/>
                <a:cs typeface="Arial" panose="020B0604020202020204" pitchFamily="34" charset="0"/>
              </a:rPr>
              <a:t> </a:t>
            </a:r>
            <a:r>
              <a:rPr lang="en-US" sz="3600" dirty="0">
                <a:latin typeface="Arial" panose="020B0604020202020204" pitchFamily="34" charset="0"/>
                <a:ea typeface="Calibri" panose="020F0502020204030204" pitchFamily="34" charset="0"/>
                <a:cs typeface="Arial" panose="020B0604020202020204" pitchFamily="34" charset="0"/>
              </a:rPr>
              <a:t>Could test-takers using AI go undetected during exams?</a:t>
            </a:r>
            <a:r>
              <a:rPr lang="en-US" sz="3600" dirty="0">
                <a:latin typeface="Arial" panose="020B0604020202020204" pitchFamily="34" charset="0"/>
                <a:cs typeface="Arial" panose="020B0604020202020204" pitchFamily="34" charset="0"/>
              </a:rPr>
              <a:t>   </a:t>
            </a:r>
            <a:endParaRPr lang="en-US" b="1" dirty="0">
              <a:solidFill>
                <a:srgbClr val="FF0000"/>
              </a:solidFill>
              <a:latin typeface="Arial Black" panose="020B0A04020102020204" pitchFamily="34" charset="0"/>
            </a:endParaRPr>
          </a:p>
          <a:p>
            <a:pPr>
              <a:buFont typeface="Wingdings" panose="05000000000000000000" pitchFamily="2" charset="2"/>
              <a:buChar char="Ø"/>
            </a:pPr>
            <a:endParaRPr lang="en-US" dirty="0"/>
          </a:p>
          <a:p>
            <a:pPr>
              <a:buFont typeface="Wingdings" panose="05000000000000000000" pitchFamily="2" charset="2"/>
              <a:buChar char="Ø"/>
            </a:pPr>
            <a:r>
              <a:rPr lang="en-US" sz="3600" dirty="0">
                <a:latin typeface="Arial" panose="020B0604020202020204" pitchFamily="34" charset="0"/>
                <a:ea typeface="Calibri" panose="020F0502020204030204" pitchFamily="34" charset="0"/>
                <a:cs typeface="Arial" panose="020B0604020202020204" pitchFamily="34" charset="0"/>
              </a:rPr>
              <a:t>Would AI get a test-taker a better result? </a:t>
            </a:r>
            <a:endParaRPr lang="en-US" sz="3600" b="1" dirty="0">
              <a:solidFill>
                <a:srgbClr val="FF0000"/>
              </a:solidFill>
              <a:latin typeface="Arial Black" panose="020B0A04020102020204" pitchFamily="34" charset="0"/>
            </a:endParaRPr>
          </a:p>
          <a:p>
            <a:pPr>
              <a:buFont typeface="Wingdings" panose="05000000000000000000" pitchFamily="2" charset="2"/>
              <a:buChar char="Ø"/>
            </a:pPr>
            <a:endParaRPr lang="en-US" sz="3200" dirty="0"/>
          </a:p>
          <a:p>
            <a:pPr marL="0" indent="0">
              <a:buNone/>
            </a:pP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a:p>
            <a:pPr>
              <a:buFont typeface="Wingdings" panose="05000000000000000000" pitchFamily="2" charset="2"/>
              <a:buChar char="Ø"/>
            </a:pPr>
            <a:endParaRPr lang="en-US" dirty="0"/>
          </a:p>
          <a:p>
            <a:endParaRPr lang="en-US" dirty="0">
              <a:latin typeface="Arial Black" panose="020B0A04020102020204" pitchFamily="34" charset="0"/>
            </a:endParaRPr>
          </a:p>
        </p:txBody>
      </p:sp>
      <p:pic>
        <p:nvPicPr>
          <p:cNvPr id="5" name="Picture 4">
            <a:extLst>
              <a:ext uri="{FF2B5EF4-FFF2-40B4-BE49-F238E27FC236}">
                <a16:creationId xmlns="" xmlns:a16="http://schemas.microsoft.com/office/drawing/2014/main" id="{5B8323C6-42A2-4D58-BA3C-D522B0F184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0950" y="4997450"/>
            <a:ext cx="3738563" cy="1495425"/>
          </a:xfrm>
          <a:prstGeom prst="rect">
            <a:avLst/>
          </a:prstGeom>
        </p:spPr>
      </p:pic>
    </p:spTree>
    <p:extLst>
      <p:ext uri="{BB962C8B-B14F-4D97-AF65-F5344CB8AC3E}">
        <p14:creationId xmlns:p14="http://schemas.microsoft.com/office/powerpoint/2010/main" val="1446203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283D3-66CF-4E90-B541-BABA3CC1CAD4}"/>
              </a:ext>
            </a:extLst>
          </p:cNvPr>
          <p:cNvSpPr>
            <a:spLocks noGrp="1"/>
          </p:cNvSpPr>
          <p:nvPr>
            <p:ph type="title"/>
          </p:nvPr>
        </p:nvSpPr>
        <p:spPr>
          <a:xfrm>
            <a:off x="609600" y="612775"/>
            <a:ext cx="10515600" cy="1325563"/>
          </a:xfrm>
        </p:spPr>
        <p:txBody>
          <a:bodyPr>
            <a:normAutofit fontScale="90000"/>
          </a:bodyPr>
          <a:lstStyle/>
          <a:p>
            <a:r>
              <a:rPr lang="en-US" i="1" dirty="0">
                <a:latin typeface="Arial" panose="020B0604020202020204" pitchFamily="34" charset="0"/>
                <a:cs typeface="Arial" panose="020B0604020202020204" pitchFamily="34" charset="0"/>
              </a:rPr>
              <a:t>If raters can’t always tell real from fake, what does that mean for test integrity?</a:t>
            </a:r>
            <a:br>
              <a:rPr lang="en-US" i="1"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 xmlns:a16="http://schemas.microsoft.com/office/drawing/2014/main" id="{455630F6-0FD8-4011-AA6D-9AAC65A4BC39}"/>
              </a:ext>
            </a:extLst>
          </p:cNvPr>
          <p:cNvSpPr>
            <a:spLocks noGrp="1"/>
          </p:cNvSpPr>
          <p:nvPr>
            <p:ph idx="1"/>
          </p:nvPr>
        </p:nvSpPr>
        <p:spPr>
          <a:xfrm>
            <a:off x="685800" y="1371600"/>
            <a:ext cx="10668000" cy="4805363"/>
          </a:xfrm>
        </p:spPr>
        <p:txBody>
          <a:bodyPr>
            <a:normAutofit/>
          </a:bodyPr>
          <a:lstStyle/>
          <a:p>
            <a:endParaRPr lang="en-US" sz="3200" dirty="0"/>
          </a:p>
          <a:p>
            <a:pPr marL="0" indent="0">
              <a:buNone/>
            </a:pPr>
            <a:r>
              <a:rPr lang="en-US" dirty="0"/>
              <a:t> </a:t>
            </a:r>
            <a:endParaRPr lang="en-US" sz="32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C6384BDF-B068-4471-B449-14E8E1757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4" y="2697163"/>
            <a:ext cx="6905625" cy="3130947"/>
          </a:xfrm>
          <a:prstGeom prst="rect">
            <a:avLst/>
          </a:prstGeom>
        </p:spPr>
      </p:pic>
    </p:spTree>
    <p:extLst>
      <p:ext uri="{BB962C8B-B14F-4D97-AF65-F5344CB8AC3E}">
        <p14:creationId xmlns:p14="http://schemas.microsoft.com/office/powerpoint/2010/main" val="4168255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62A21665-C64F-4BDA-B2DE-442D70605718}"/>
              </a:ext>
              <a:ext uri="{C183D7F6-B498-43B3-948B-1728B52AA6E4}">
                <adec:decorative xmlns=""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 xmlns:a16="http://schemas.microsoft.com/office/drawing/2014/main" id="{FA061601-468D-486D-B8EE-42BD1BE3ADCC}"/>
              </a:ext>
            </a:extLst>
          </p:cNvPr>
          <p:cNvSpPr>
            <a:spLocks noGrp="1"/>
          </p:cNvSpPr>
          <p:nvPr>
            <p:ph type="ctrTitle"/>
          </p:nvPr>
        </p:nvSpPr>
        <p:spPr>
          <a:xfrm>
            <a:off x="1524000" y="2930403"/>
            <a:ext cx="9144000" cy="997196"/>
          </a:xfrm>
        </p:spPr>
        <p:txBody>
          <a:bodyPr lIns="0" tIns="0" rIns="0" bIns="0" anchor="ctr">
            <a:spAutoFit/>
          </a:bodyPr>
          <a:lstStyle/>
          <a:p>
            <a:r>
              <a:rPr lang="en-US" sz="7200" b="1" dirty="0">
                <a:solidFill>
                  <a:schemeClr val="bg1"/>
                </a:solidFill>
              </a:rPr>
              <a:t>Thank You</a:t>
            </a:r>
            <a:endParaRPr lang="en-US" sz="7200" dirty="0">
              <a:solidFill>
                <a:schemeClr val="accent4"/>
              </a:solidFill>
            </a:endParaRPr>
          </a:p>
        </p:txBody>
      </p:sp>
    </p:spTree>
    <p:extLst>
      <p:ext uri="{BB962C8B-B14F-4D97-AF65-F5344CB8AC3E}">
        <p14:creationId xmlns:p14="http://schemas.microsoft.com/office/powerpoint/2010/main" val="192303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C9E39E7-12D1-4BC7-917B-49E5238CDE1B}"/>
              </a:ext>
            </a:extLst>
          </p:cNvPr>
          <p:cNvSpPr/>
          <p:nvPr/>
        </p:nvSpPr>
        <p:spPr>
          <a:xfrm>
            <a:off x="554486" y="1032933"/>
            <a:ext cx="10206647"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en-US" sz="4800" b="1" i="1" cap="none" spc="0" dirty="0">
                <a:ln/>
                <a:solidFill>
                  <a:schemeClr val="accent3"/>
                </a:solidFill>
                <a:effectLst/>
                <a:latin typeface="Arial" panose="020B0604020202020204" pitchFamily="34" charset="0"/>
                <a:cs typeface="Arial" panose="020B0604020202020204" pitchFamily="34" charset="0"/>
              </a:rPr>
              <a:t>“Basically, I have been compelled by curiosity.” </a:t>
            </a:r>
          </a:p>
          <a:p>
            <a:pPr marL="0" indent="0">
              <a:buNone/>
            </a:pPr>
            <a:endParaRPr lang="en-US" sz="4800" b="1" i="1" dirty="0">
              <a:ln/>
              <a:solidFill>
                <a:schemeClr val="accent3"/>
              </a:solidFill>
              <a:latin typeface="Arial" panose="020B0604020202020204" pitchFamily="34" charset="0"/>
              <a:cs typeface="Arial" panose="020B0604020202020204" pitchFamily="34" charset="0"/>
            </a:endParaRPr>
          </a:p>
          <a:p>
            <a:pPr marL="0" indent="0">
              <a:buNone/>
            </a:pPr>
            <a:r>
              <a:rPr lang="en-US" sz="4800" b="1" i="1" cap="none" spc="0" dirty="0">
                <a:ln/>
                <a:solidFill>
                  <a:schemeClr val="accent3"/>
                </a:solidFill>
                <a:effectLst/>
                <a:latin typeface="Arial" panose="020B0604020202020204" pitchFamily="34" charset="0"/>
                <a:cs typeface="Arial" panose="020B0604020202020204" pitchFamily="34" charset="0"/>
              </a:rPr>
              <a:t>- Mary Leakey </a:t>
            </a:r>
            <a:endParaRPr lang="en-US" sz="4800" b="1" cap="none" spc="0" dirty="0">
              <a:ln/>
              <a:solidFill>
                <a:schemeClr val="accent3"/>
              </a:solidFill>
              <a:effectLst/>
            </a:endParaRPr>
          </a:p>
        </p:txBody>
      </p:sp>
      <p:pic>
        <p:nvPicPr>
          <p:cNvPr id="10" name="Picture 9">
            <a:extLst>
              <a:ext uri="{FF2B5EF4-FFF2-40B4-BE49-F238E27FC236}">
                <a16:creationId xmlns="" xmlns:a16="http://schemas.microsoft.com/office/drawing/2014/main" id="{CE91F98A-04AF-49AB-BC35-CC9862DA66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149" y="2379133"/>
            <a:ext cx="5956365" cy="3109424"/>
          </a:xfrm>
          <a:prstGeom prst="rect">
            <a:avLst/>
          </a:prstGeom>
        </p:spPr>
      </p:pic>
    </p:spTree>
    <p:extLst>
      <p:ext uri="{BB962C8B-B14F-4D97-AF65-F5344CB8AC3E}">
        <p14:creationId xmlns:p14="http://schemas.microsoft.com/office/powerpoint/2010/main" val="64236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E8A6CE-B738-4413-80C0-20CF29A579C7}"/>
              </a:ext>
            </a:extLst>
          </p:cNvPr>
          <p:cNvSpPr>
            <a:spLocks noGrp="1"/>
          </p:cNvSpPr>
          <p:nvPr>
            <p:ph type="title"/>
          </p:nvPr>
        </p:nvSpPr>
        <p:spPr>
          <a:xfrm>
            <a:off x="638175" y="323851"/>
            <a:ext cx="10715625" cy="1366838"/>
          </a:xfrm>
        </p:spPr>
        <p:txBody>
          <a:bodyPr>
            <a:normAutofit fontScale="90000"/>
          </a:bodyPr>
          <a:lstStyle/>
          <a:p>
            <a:pPr algn="ct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If an AI took your national writing test tomorrow, would you know?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 xmlns:a16="http://schemas.microsoft.com/office/drawing/2014/main" id="{7EEF7801-ED08-4C0F-9CCE-33BC339383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4" y="1690690"/>
            <a:ext cx="10544175" cy="4767260"/>
          </a:xfrm>
        </p:spPr>
      </p:pic>
    </p:spTree>
    <p:extLst>
      <p:ext uri="{BB962C8B-B14F-4D97-AF65-F5344CB8AC3E}">
        <p14:creationId xmlns:p14="http://schemas.microsoft.com/office/powerpoint/2010/main" val="253039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5B7ACA-1572-4ACF-B740-266028513905}"/>
              </a:ext>
            </a:extLst>
          </p:cNvPr>
          <p:cNvSpPr>
            <a:spLocks noGrp="1"/>
          </p:cNvSpPr>
          <p:nvPr>
            <p:ph type="title"/>
          </p:nvPr>
        </p:nvSpPr>
        <p:spPr>
          <a:xfrm>
            <a:off x="238125" y="60325"/>
            <a:ext cx="11715750" cy="911225"/>
          </a:xfrm>
          <a:solidFill>
            <a:schemeClr val="accent3"/>
          </a:solidFill>
        </p:spPr>
        <p:txBody>
          <a:bodyPr>
            <a:normAutofit/>
          </a:bodyPr>
          <a:lstStyle/>
          <a:p>
            <a:r>
              <a:rPr lang="en-US" dirty="0">
                <a:latin typeface="Arial" panose="020B0604020202020204" pitchFamily="34" charset="0"/>
                <a:cs typeface="Arial" panose="020B0604020202020204" pitchFamily="34" charset="0"/>
              </a:rPr>
              <a:t>               Let’s play a guessing game  </a:t>
            </a:r>
          </a:p>
        </p:txBody>
      </p:sp>
      <p:pic>
        <p:nvPicPr>
          <p:cNvPr id="5" name="Content Placeholder 4">
            <a:extLst>
              <a:ext uri="{FF2B5EF4-FFF2-40B4-BE49-F238E27FC236}">
                <a16:creationId xmlns="" xmlns:a16="http://schemas.microsoft.com/office/drawing/2014/main" id="{5E42DBED-892D-4397-9C2B-3ED3925FC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150" y="855120"/>
            <a:ext cx="10887074" cy="5980655"/>
          </a:xfrm>
        </p:spPr>
      </p:pic>
    </p:spTree>
    <p:extLst>
      <p:ext uri="{BB962C8B-B14F-4D97-AF65-F5344CB8AC3E}">
        <p14:creationId xmlns:p14="http://schemas.microsoft.com/office/powerpoint/2010/main" val="249713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712BA-690F-4E4E-A5FB-C3E6B2F34190}"/>
              </a:ext>
            </a:extLst>
          </p:cNvPr>
          <p:cNvSpPr>
            <a:spLocks noGrp="1"/>
          </p:cNvSpPr>
          <p:nvPr>
            <p:ph type="title"/>
          </p:nvPr>
        </p:nvSpPr>
        <p:spPr>
          <a:xfrm>
            <a:off x="202431" y="183089"/>
            <a:ext cx="11543297" cy="1325563"/>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dirty="0"/>
              <a:t>           </a:t>
            </a:r>
            <a:r>
              <a:rPr lang="en-US" sz="5300" dirty="0">
                <a:solidFill>
                  <a:schemeClr val="tx1"/>
                </a:solidFill>
                <a:latin typeface="Arial" panose="020B0604020202020204" pitchFamily="34" charset="0"/>
                <a:cs typeface="Arial" panose="020B0604020202020204" pitchFamily="34" charset="0"/>
              </a:rPr>
              <a:t>Respond at </a:t>
            </a:r>
            <a:r>
              <a:rPr lang="en-US" sz="5300" dirty="0">
                <a:solidFill>
                  <a:schemeClr val="tx1"/>
                </a:solidFill>
                <a:latin typeface="Arial" panose="020B0604020202020204" pitchFamily="34" charset="0"/>
                <a:cs typeface="Arial" panose="020B0604020202020204" pitchFamily="34" charset="0"/>
                <a:hlinkClick r:id="rId3" tooltip="Copy https://pe.app/bilc to clipboard">
                  <a:extLst>
                    <a:ext uri="{A12FA001-AC4F-418D-AE19-62706E023703}">
                      <ahyp:hlinkClr xmlns="" xmlns:ahyp="http://schemas.microsoft.com/office/drawing/2018/hyperlinkcolor" val="tx"/>
                    </a:ext>
                  </a:extLst>
                </a:hlinkClick>
              </a:rPr>
              <a:t>pe.app/ bilc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 xmlns:a16="http://schemas.microsoft.com/office/drawing/2014/main" id="{72EB8A8E-885D-4566-80DB-B952326C8C5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71632" y="1353967"/>
            <a:ext cx="5054125" cy="5054125"/>
          </a:xfrm>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283500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365125"/>
            <a:ext cx="11582400" cy="1325563"/>
          </a:xfrm>
          <a:solidFill>
            <a:schemeClr val="accent3"/>
          </a:solidFill>
        </p:spPr>
        <p:txBody>
          <a:bodyPr>
            <a:normAutofit/>
          </a:bodyPr>
          <a:lstStyle/>
          <a:p>
            <a:r>
              <a:rPr lang="en-US" sz="3600" dirty="0" smtClean="0">
                <a:latin typeface="Arial" panose="020B0604020202020204" pitchFamily="34" charset="0"/>
                <a:cs typeface="Arial" panose="020B0604020202020204" pitchFamily="34" charset="0"/>
              </a:rPr>
              <a:t>Live Poll: Results of 42 workshop delegates </a:t>
            </a:r>
            <a:endParaRPr lang="en-US" sz="36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4262" y="1938827"/>
            <a:ext cx="5680075" cy="4243526"/>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09933" y="2002971"/>
            <a:ext cx="6133233" cy="4110445"/>
          </a:xfrm>
        </p:spPr>
      </p:pic>
    </p:spTree>
    <p:extLst>
      <p:ext uri="{BB962C8B-B14F-4D97-AF65-F5344CB8AC3E}">
        <p14:creationId xmlns:p14="http://schemas.microsoft.com/office/powerpoint/2010/main" val="268338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852552-7E41-4682-9D01-1257FC2541BB}"/>
              </a:ext>
            </a:extLst>
          </p:cNvPr>
          <p:cNvSpPr>
            <a:spLocks noGrp="1"/>
          </p:cNvSpPr>
          <p:nvPr>
            <p:ph type="title"/>
          </p:nvPr>
        </p:nvSpPr>
        <p:spPr>
          <a:xfrm>
            <a:off x="389466" y="1122895"/>
            <a:ext cx="8830734" cy="4968874"/>
          </a:xfrm>
        </p:spPr>
        <p:txBody>
          <a:bodyPr>
            <a:normAutofit/>
          </a:bodyPr>
          <a:lstStyle/>
          <a:p>
            <a:r>
              <a:rPr lang="en-US" dirty="0">
                <a:latin typeface="Arial Black" panose="020B0A04020102020204" pitchFamily="34" charset="0"/>
              </a:rPr>
              <a:t>You just played the same game my raters did – here’s how it went for them</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t>
            </a:r>
          </a:p>
        </p:txBody>
      </p:sp>
      <p:pic>
        <p:nvPicPr>
          <p:cNvPr id="7" name="Content Placeholder 6" descr="Puzzle pieces">
            <a:extLst>
              <a:ext uri="{FF2B5EF4-FFF2-40B4-BE49-F238E27FC236}">
                <a16:creationId xmlns="" xmlns:a16="http://schemas.microsoft.com/office/drawing/2014/main" id="{1B07D956-5DE3-40FF-ABF7-449AB6E9710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103894" y="1122895"/>
            <a:ext cx="3088106" cy="3088106"/>
          </a:xfrm>
        </p:spPr>
      </p:pic>
    </p:spTree>
    <p:extLst>
      <p:ext uri="{BB962C8B-B14F-4D97-AF65-F5344CB8AC3E}">
        <p14:creationId xmlns:p14="http://schemas.microsoft.com/office/powerpoint/2010/main" val="367884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61335-9111-4679-9411-0B73B546A92D}"/>
              </a:ext>
            </a:extLst>
          </p:cNvPr>
          <p:cNvSpPr>
            <a:spLocks noGrp="1"/>
          </p:cNvSpPr>
          <p:nvPr>
            <p:ph type="title"/>
          </p:nvPr>
        </p:nvSpPr>
        <p:spPr>
          <a:xfrm>
            <a:off x="237067" y="643421"/>
            <a:ext cx="11720445" cy="4332606"/>
          </a:xfrm>
          <a:ln>
            <a:solidFill>
              <a:schemeClr val="accent3"/>
            </a:solidFill>
          </a:ln>
        </p:spPr>
        <p:txBody>
          <a:bodyPr>
            <a:normAutofit fontScale="90000"/>
          </a:bodyPr>
          <a:lstStyle/>
          <a:p>
            <a:pPr algn="just"/>
            <a:r>
              <a:rPr lang="en-US" dirty="0"/>
              <a:t/>
            </a:r>
            <a:br>
              <a:rPr lang="en-US" dirty="0"/>
            </a:br>
            <a:r>
              <a:rPr lang="en-US" i="1" dirty="0">
                <a:latin typeface="Arial" panose="020B0604020202020204" pitchFamily="34" charset="0"/>
                <a:cs typeface="Arial" panose="020B0604020202020204" pitchFamily="34" charset="0"/>
              </a:rPr>
              <a:t>“</a:t>
            </a:r>
            <a:r>
              <a:rPr lang="en-US" sz="5300" i="1" dirty="0">
                <a:latin typeface="Arial" panose="020B0604020202020204" pitchFamily="34" charset="0"/>
                <a:cs typeface="Arial" panose="020B0604020202020204" pitchFamily="34" charset="0"/>
              </a:rPr>
              <a:t>Whether it’s an online or in-person test, security is vital to stopping the sometimes extraordinary lengths to which some candidates are prepared to go…”</a:t>
            </a:r>
            <a:br>
              <a:rPr lang="en-US" sz="5300" i="1" dirty="0">
                <a:latin typeface="Arial" panose="020B0604020202020204" pitchFamily="34" charset="0"/>
                <a:cs typeface="Arial" panose="020B0604020202020204" pitchFamily="34" charset="0"/>
              </a:rPr>
            </a:br>
            <a:endParaRPr lang="en-US" sz="5300" i="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 xmlns:a16="http://schemas.microsoft.com/office/drawing/2014/main" id="{87CDE4D4-C2B5-49B9-A616-B58BD5A34DE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8933" y="5133243"/>
            <a:ext cx="2461969" cy="1081336"/>
          </a:xfrm>
        </p:spPr>
      </p:pic>
    </p:spTree>
    <p:extLst>
      <p:ext uri="{BB962C8B-B14F-4D97-AF65-F5344CB8AC3E}">
        <p14:creationId xmlns:p14="http://schemas.microsoft.com/office/powerpoint/2010/main" val="2972893405"/>
      </p:ext>
    </p:extLst>
  </p:cSld>
  <p:clrMapOvr>
    <a:masterClrMapping/>
  </p:clrMapOvr>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09EDA-869E-4BE5-AE5D-B898C584B6FF}">
  <ds:schemaRefs>
    <ds:schemaRef ds:uri="http://www.w3.org/XML/1998/namespace"/>
    <ds:schemaRef ds:uri="http://purl.org/dc/terms/"/>
    <ds:schemaRef ds:uri="http://purl.org/dc/elements/1.1/"/>
    <ds:schemaRef ds:uri="http://schemas.microsoft.com/office/infopath/2007/PartnerControls"/>
    <ds:schemaRef ds:uri="http://schemas.microsoft.com/office/2006/metadata/properties"/>
    <ds:schemaRef ds:uri="16c05727-aa75-4e4a-9b5f-8a80a1165891"/>
    <ds:schemaRef ds:uri="71af3243-3dd4-4a8d-8c0d-dd76da1f02a5"/>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05317-60D6-4B3A-8545-888496D1A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TM04033921[[fn=Damask]]</Template>
  <TotalTime>0</TotalTime>
  <Words>626</Words>
  <Application>Microsoft Office PowerPoint</Application>
  <PresentationFormat>Widescreen</PresentationFormat>
  <Paragraphs>183</Paragraphs>
  <Slides>26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Calibri</vt:lpstr>
      <vt:lpstr>Century Gothic</vt:lpstr>
      <vt:lpstr>Segoe UI</vt:lpstr>
      <vt:lpstr>Segoe UI Light</vt:lpstr>
      <vt:lpstr>Times New Roman</vt:lpstr>
      <vt:lpstr>Wingdings</vt:lpstr>
      <vt:lpstr>Office Theme</vt:lpstr>
      <vt:lpstr>Proficient or Pretentious? Can we tell the Difference? Exploring rater sensitivity to inauthentic scripts   An Experiment by Tamar Shalamberidze  Testing Division, Ministry of Defence of Georgia  The Hague, Netherlands  2-4 September, 2025 </vt:lpstr>
      <vt:lpstr>       Why do we test Writing ? </vt:lpstr>
      <vt:lpstr>PowerPoint Presentation</vt:lpstr>
      <vt:lpstr> If an AI took your national writing test tomorrow, would you know?  </vt:lpstr>
      <vt:lpstr>               Let’s play a guessing game  </vt:lpstr>
      <vt:lpstr>           Respond at pe.app/ bilc  </vt:lpstr>
      <vt:lpstr>Live Poll: Results of 42 workshop delegates </vt:lpstr>
      <vt:lpstr>You just played the same game my raters did – here’s how it went for them   </vt:lpstr>
      <vt:lpstr> “Whether it’s an online or in-person test, security is vital to stopping the sometimes extraordinary lengths to which some candidates are prepared to go…” </vt:lpstr>
      <vt:lpstr>How it all started </vt:lpstr>
      <vt:lpstr>From Curiosity to a small-scale experiment</vt:lpstr>
      <vt:lpstr>Project analysis slide 3</vt:lpstr>
      <vt:lpstr>  Countries involved </vt:lpstr>
      <vt:lpstr>Project analysis slide 4</vt:lpstr>
      <vt:lpstr>PowerPoint Presentation</vt:lpstr>
      <vt:lpstr>Findings – Informed Group “Detectives”</vt:lpstr>
      <vt:lpstr> Stage 1 — Blind Rating Uninformed Group – Blind Raters   </vt:lpstr>
      <vt:lpstr> Stage II — AI vs Human Writing Study Uninformed Group – Blind Raters  </vt:lpstr>
      <vt:lpstr>Findings – Uninformed Group </vt:lpstr>
      <vt:lpstr>Interesting Observations </vt:lpstr>
      <vt:lpstr>Project analysis slide 8</vt:lpstr>
      <vt:lpstr> </vt:lpstr>
      <vt:lpstr>Closing remarks  </vt:lpstr>
      <vt:lpstr>PowerPoint Presentation</vt:lpstr>
      <vt:lpstr>If raters can’t always tell real from fake, what does that mean for test integrity?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2025-08-29T16:01:19Z</dcterms:created>
  <dcterms:modified xsi:type="dcterms:W3CDTF">2025-09-17T06:01:16Z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