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3" r:id="rId7"/>
    <p:sldId id="261" r:id="rId8"/>
    <p:sldId id="262" r:id="rId9"/>
    <p:sldId id="263" r:id="rId10"/>
    <p:sldId id="279" r:id="rId11"/>
    <p:sldId id="281" r:id="rId12"/>
    <p:sldId id="285" r:id="rId13"/>
    <p:sldId id="286" r:id="rId14"/>
    <p:sldId id="287" r:id="rId15"/>
    <p:sldId id="284" r:id="rId16"/>
  </p:sldIdLst>
  <p:sldSz cx="18288000" cy="10287000"/>
  <p:notesSz cx="6858000" cy="9144000"/>
  <p:embeddedFontLst>
    <p:embeddedFont>
      <p:font typeface="Fira Sans Light" panose="020B0604020202020204" charset="0"/>
      <p:regular r:id="rId17"/>
      <p:italic r:id="rId18"/>
    </p:embeddedFont>
    <p:embeddedFont>
      <p:font typeface="Fira Sans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Noto Serif Display" panose="020B0604020202020204"/>
      <p:regular r:id="rId24"/>
    </p:embeddedFont>
    <p:embeddedFont>
      <p:font typeface="PT Serif Bold" panose="020B0604020202020204" charset="-52"/>
      <p:regular r:id="rId25"/>
    </p:embeddedFont>
    <p:embeddedFont>
      <p:font typeface="Fira Sans" panose="020B060402020202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946" y="-2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DUF2isFWsqVSYhbaACYtbgcLi_YjDqpE3GLQIVgkKQg/edit#gid=69851113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UF2isFWsqVSYhbaACYtbgcLi_YjDqpE3GLQIVgkKQg/edit#gid=6985111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UF2isFWsqVSYhbaACYtbgcLi_YjDqpE3GLQIVgkKQg/edit#gid=6985111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UF2isFWsqVSYhbaACYtbgcLi_YjDqpE3GLQIVgkKQg/edit#gid=69851113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UF2isFWsqVSYhbaACYtbgcLi_YjDqpE3GLQIVgkKQg/edit#gid=6985111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855A15C-F7E2-214A-5A73-47F740D1C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702" y="6522720"/>
            <a:ext cx="5832298" cy="37719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028700" y="6756845"/>
            <a:ext cx="8870120" cy="211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Col </a:t>
            </a:r>
            <a:r>
              <a:rPr lang="en-US" sz="3999" b="1" dirty="0" err="1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Viktoriia</a:t>
            </a:r>
            <a:r>
              <a:rPr lang="en-US" sz="3999" b="1" dirty="0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Krykun</a:t>
            </a:r>
            <a:r>
              <a:rPr lang="en-US" sz="3999" b="1" dirty="0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PhD</a:t>
            </a:r>
          </a:p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Deputy Chief of the </a:t>
            </a:r>
            <a:r>
              <a:rPr lang="en-US" sz="3999" b="1" dirty="0">
                <a:solidFill>
                  <a:srgbClr val="FFFFFF"/>
                </a:solidFill>
                <a:latin typeface="Fira Sans Bold"/>
                <a:sym typeface="Fira Sans Bold"/>
              </a:rPr>
              <a:t>Language Testing Research Centre</a:t>
            </a:r>
            <a:endParaRPr lang="en-US" sz="3999" b="1" dirty="0">
              <a:solidFill>
                <a:srgbClr val="73382B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2184090"/>
            <a:ext cx="15284740" cy="2266169"/>
            <a:chOff x="0" y="0"/>
            <a:chExt cx="20379654" cy="3021558"/>
          </a:xfrm>
        </p:grpSpPr>
        <p:sp>
          <p:nvSpPr>
            <p:cNvPr id="4" name="TextBox 4"/>
            <p:cNvSpPr txBox="1"/>
            <p:nvPr/>
          </p:nvSpPr>
          <p:spPr>
            <a:xfrm>
              <a:off x="0" y="1120791"/>
              <a:ext cx="20379654" cy="1900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00"/>
                </a:lnSpc>
              </a:pPr>
              <a:r>
                <a:rPr lang="en-US" sz="5000" b="1" dirty="0">
                  <a:solidFill>
                    <a:srgbClr val="FFEDD9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STANAG 6001 Language Testing: </a:t>
              </a:r>
            </a:p>
            <a:p>
              <a:pPr algn="l">
                <a:lnSpc>
                  <a:spcPts val="5500"/>
                </a:lnSpc>
              </a:pPr>
              <a:r>
                <a:rPr lang="en-US" sz="5000" b="1" dirty="0">
                  <a:solidFill>
                    <a:srgbClr val="FFEDD9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Building Resilience in War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0379654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434647">
            <a:off x="11933229" y="1701512"/>
            <a:ext cx="6727787" cy="2855019"/>
          </a:xfrm>
          <a:custGeom>
            <a:avLst/>
            <a:gdLst/>
            <a:ahLst/>
            <a:cxnLst/>
            <a:rect l="l" t="t" r="r" b="b"/>
            <a:pathLst>
              <a:path w="10559014" h="5183516">
                <a:moveTo>
                  <a:pt x="0" y="0"/>
                </a:moveTo>
                <a:lnTo>
                  <a:pt x="10559014" y="0"/>
                </a:lnTo>
                <a:lnTo>
                  <a:pt x="10559014" y="5183515"/>
                </a:lnTo>
                <a:lnTo>
                  <a:pt x="0" y="5183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773831" y="170180"/>
            <a:ext cx="10368796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>
                <a:solidFill>
                  <a:srgbClr val="FFFFFF"/>
                </a:solidFill>
                <a:latin typeface="Fira Sans" panose="020B0503050000020004" pitchFamily="34" charset="0"/>
                <a:ea typeface="PT Serif Bold"/>
                <a:cs typeface="PT Serif Bold"/>
                <a:sym typeface="PT Serif Bold"/>
              </a:rPr>
              <a:t>National </a:t>
            </a:r>
            <a:r>
              <a:rPr lang="en-US" sz="3500" b="1" dirty="0" err="1">
                <a:solidFill>
                  <a:srgbClr val="FFFFFF"/>
                </a:solidFill>
                <a:latin typeface="Fira Sans" panose="020B0503050000020004" pitchFamily="34" charset="0"/>
                <a:ea typeface="PT Serif Bold"/>
                <a:cs typeface="PT Serif Bold"/>
                <a:sym typeface="PT Serif Bold"/>
              </a:rPr>
              <a:t>Defence</a:t>
            </a:r>
            <a:r>
              <a:rPr lang="en-US" sz="3500" b="1" dirty="0">
                <a:solidFill>
                  <a:srgbClr val="FFFFFF"/>
                </a:solidFill>
                <a:latin typeface="Fira Sans" panose="020B0503050000020004" pitchFamily="34" charset="0"/>
                <a:ea typeface="PT Serif Bold"/>
                <a:cs typeface="PT Serif Bold"/>
                <a:sym typeface="PT Serif Bold"/>
              </a:rPr>
              <a:t> University of Ukraine</a:t>
            </a:r>
          </a:p>
          <a:p>
            <a:pPr algn="ctr">
              <a:lnSpc>
                <a:spcPts val="4900"/>
              </a:lnSpc>
            </a:pPr>
            <a:r>
              <a:rPr lang="en-US" sz="3500" b="1" dirty="0">
                <a:solidFill>
                  <a:srgbClr val="FFFFFF"/>
                </a:solidFill>
                <a:latin typeface="Fira Sans" panose="020B0503050000020004" pitchFamily="34" charset="0"/>
                <a:ea typeface="PT Serif Bold"/>
                <a:cs typeface="PT Serif Bold"/>
                <a:sym typeface="PT Serif Bold"/>
              </a:rPr>
              <a:t>Foreign Languages Education &amp; Research Centre</a:t>
            </a:r>
          </a:p>
          <a:p>
            <a:pPr algn="ctr">
              <a:lnSpc>
                <a:spcPts val="4900"/>
              </a:lnSpc>
            </a:pPr>
            <a:endParaRPr lang="en-US" sz="3500" b="1" dirty="0">
              <a:solidFill>
                <a:srgbClr val="FFFFFF"/>
              </a:solidFill>
              <a:latin typeface="PT Serif Bold"/>
              <a:ea typeface="PT Serif Bold"/>
              <a:cs typeface="PT Serif Bold"/>
              <a:sym typeface="PT Serif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77400" y="6217340"/>
            <a:ext cx="4604544" cy="4114208"/>
          </a:xfrm>
          <a:custGeom>
            <a:avLst/>
            <a:gdLst/>
            <a:ahLst/>
            <a:cxnLst/>
            <a:rect l="l" t="t" r="r" b="b"/>
            <a:pathLst>
              <a:path w="4478192" h="4114800">
                <a:moveTo>
                  <a:pt x="0" y="0"/>
                </a:moveTo>
                <a:lnTo>
                  <a:pt x="4478193" y="0"/>
                </a:lnTo>
                <a:lnTo>
                  <a:pt x="44781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04434" y="2798599"/>
            <a:ext cx="5024008" cy="0"/>
          </a:xfrm>
          <a:prstGeom prst="line">
            <a:avLst/>
          </a:prstGeom>
          <a:ln w="9525" cap="rnd">
            <a:solidFill>
              <a:srgbClr val="355E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33400" y="1057791"/>
            <a:ext cx="8428527" cy="121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7"/>
              </a:lnSpc>
            </a:pPr>
            <a:r>
              <a:rPr lang="en-US" sz="3999" b="1" dirty="0">
                <a:solidFill>
                  <a:srgbClr val="355E66"/>
                </a:solidFill>
                <a:latin typeface="Fira Sans Bold"/>
              </a:rPr>
              <a:t>International Cooperation </a:t>
            </a:r>
          </a:p>
          <a:p>
            <a:pPr algn="just">
              <a:lnSpc>
                <a:spcPts val="4767"/>
              </a:lnSpc>
            </a:pPr>
            <a:r>
              <a:rPr lang="en-US" sz="3999" b="1" dirty="0">
                <a:solidFill>
                  <a:srgbClr val="355E66"/>
                </a:solidFill>
                <a:latin typeface="Fira Sans Bold"/>
              </a:rPr>
              <a:t>&amp; Capacity Building</a:t>
            </a:r>
            <a:endParaRPr lang="en-US" sz="3999" b="1" dirty="0">
              <a:solidFill>
                <a:srgbClr val="355E66"/>
              </a:solidFill>
              <a:latin typeface="Fira Sans Bold"/>
              <a:sym typeface="Fir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69313" y="3055811"/>
            <a:ext cx="877468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lang="en-US" sz="3999" dirty="0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DDD73A-46D5-40AC-BD59-547E09A03B6D}"/>
              </a:ext>
            </a:extLst>
          </p:cNvPr>
          <p:cNvSpPr txBox="1"/>
          <p:nvPr/>
        </p:nvSpPr>
        <p:spPr>
          <a:xfrm>
            <a:off x="-152400" y="2798599"/>
            <a:ext cx="8393687" cy="703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500" dirty="0">
                <a:solidFill>
                  <a:srgbClr val="355E66"/>
                </a:solidFill>
                <a:latin typeface="Fira Sans"/>
              </a:rPr>
              <a:t>Advanced training at Partner Language Training Center Europe (PLTCE)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500" dirty="0">
                <a:solidFill>
                  <a:srgbClr val="355E66"/>
                </a:solidFill>
                <a:latin typeface="Fira Sans"/>
              </a:rPr>
              <a:t>Participation in conferences, workshops, and events under the BILC &amp; DEEP umbrella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500" dirty="0">
                <a:solidFill>
                  <a:srgbClr val="355E66"/>
                </a:solidFill>
                <a:latin typeface="Fira Sans"/>
              </a:rPr>
              <a:t>Support for Ukraine through joint test items moderation, testing course delivery, CALT project development, and related activities</a:t>
            </a:r>
          </a:p>
          <a:p>
            <a:endParaRPr lang="uk-UA" dirty="0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xmlns="" id="{2D4E0096-8BF8-4338-A25B-5D98ADFE8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565" y="6057900"/>
            <a:ext cx="6121559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7168404-F10D-41E7-9AE1-BD6414F15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50" y="3638909"/>
            <a:ext cx="4855028" cy="3429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9C693AD-E890-47E6-9A77-3674A41A4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543" y="-490958"/>
            <a:ext cx="3124343" cy="416232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06E3D59-1635-4D7F-942F-8D6D47B745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164" y="3404290"/>
            <a:ext cx="4829055" cy="36636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3514529-2CBF-497B-B618-4A0169659E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-629020"/>
            <a:ext cx="7172907" cy="430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04434" y="2798599"/>
            <a:ext cx="5024008" cy="0"/>
          </a:xfrm>
          <a:prstGeom prst="line">
            <a:avLst/>
          </a:prstGeom>
          <a:ln w="9525" cap="rnd">
            <a:solidFill>
              <a:srgbClr val="355E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33400" y="1057791"/>
            <a:ext cx="8428527" cy="121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7"/>
              </a:lnSpc>
            </a:pPr>
            <a:r>
              <a:rPr lang="en-US" sz="3999" b="1" dirty="0">
                <a:solidFill>
                  <a:srgbClr val="355E66"/>
                </a:solidFill>
                <a:latin typeface="Fira Sans Bold"/>
              </a:rPr>
              <a:t>Challenges in Language Testing During the War</a:t>
            </a:r>
            <a:endParaRPr lang="en-US" sz="3999" b="1" dirty="0">
              <a:solidFill>
                <a:srgbClr val="355E66"/>
              </a:solidFill>
              <a:latin typeface="Fira Sans Bold"/>
              <a:sym typeface="Fir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69313" y="3055811"/>
            <a:ext cx="877468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lang="en-US" sz="3999" dirty="0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DDD73A-46D5-40AC-BD59-547E09A03B6D}"/>
              </a:ext>
            </a:extLst>
          </p:cNvPr>
          <p:cNvSpPr txBox="1"/>
          <p:nvPr/>
        </p:nvSpPr>
        <p:spPr>
          <a:xfrm>
            <a:off x="228600" y="2982233"/>
            <a:ext cx="9906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500" dirty="0">
                <a:solidFill>
                  <a:srgbClr val="355E66"/>
                </a:solidFill>
                <a:latin typeface="Fira Sans"/>
              </a:rPr>
              <a:t>Safety &amp; logistics: air alarms, damaged facilities</a:t>
            </a:r>
          </a:p>
          <a:p>
            <a:pPr marL="431799" lvl="1" algn="just">
              <a:lnSpc>
                <a:spcPts val="5199"/>
              </a:lnSpc>
            </a:pPr>
            <a:endParaRPr lang="uk-UA" sz="3500" dirty="0">
              <a:solidFill>
                <a:srgbClr val="355E66"/>
              </a:solidFill>
              <a:latin typeface="Fira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4A8360-0AF8-4784-9D88-9A92CB9EF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95" y="1057791"/>
            <a:ext cx="7682803" cy="57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04434" y="2798599"/>
            <a:ext cx="5024008" cy="0"/>
          </a:xfrm>
          <a:prstGeom prst="line">
            <a:avLst/>
          </a:prstGeom>
          <a:ln w="9525" cap="rnd">
            <a:solidFill>
              <a:srgbClr val="355E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33400" y="1057791"/>
            <a:ext cx="8428527" cy="121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7"/>
              </a:lnSpc>
            </a:pPr>
            <a:r>
              <a:rPr lang="en-US" sz="3999" b="1" dirty="0">
                <a:solidFill>
                  <a:srgbClr val="355E66"/>
                </a:solidFill>
                <a:latin typeface="Fira Sans Bold"/>
              </a:rPr>
              <a:t>Challenges in Language Testing During the War</a:t>
            </a:r>
            <a:endParaRPr lang="en-US" sz="3999" b="1" dirty="0">
              <a:solidFill>
                <a:srgbClr val="355E66"/>
              </a:solidFill>
              <a:latin typeface="Fira Sans Bold"/>
              <a:sym typeface="Fir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69313" y="3055811"/>
            <a:ext cx="877468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lang="en-US" sz="3999" dirty="0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026" name="Picture 2" descr="C:\Users\VIKA\Desktop\unnamed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50072"/>
            <a:ext cx="6019800" cy="627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mail.google.com/mail/u/0?ui=2&amp;ik=ad472296ed&amp;attid=0.1&amp;permmsgid=msg-a:r-6396588752595105141&amp;th=198ff23ec7a066b7&amp;view=fimg&amp;fur=ip&amp;permmsgid=msg-a:r-6396588752595105141&amp;sz=s0-l75-ft&amp;attbid=ANGjdJ8bbVM38U-b4dg0at0vJey_zEO2oJ6fBWsAawM-eQypxAWaYPQLDQPo7tc-MpP-1zg_r1l8o_3l4iArzx58JdcpQDO8Dc13pdQXa4IteZEHdgg7wbMiJog8Sw4&amp;disp=emb&amp;realattid=EA8DB5B5-CA98-402A-8B77-94D31313917D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8" descr="https://mail.google.com/mail/u/0?ui=2&amp;ik=ad472296ed&amp;attid=0.1&amp;permmsgid=msg-a:r-6396588752595105141&amp;th=198ff23ec7a066b7&amp;view=fimg&amp;fur=ip&amp;permmsgid=msg-a:r-6396588752595105141&amp;sz=s0-l75-ft&amp;attbid=ANGjdJ8bbVM38U-b4dg0at0vJey_zEO2oJ6fBWsAawM-eQypxAWaYPQLDQPo7tc-MpP-1zg_r1l8o_3l4iArzx58JdcpQDO8Dc13pdQXa4IteZEHdgg7wbMiJog8Sw4&amp;disp=emb&amp;realattid=EA8DB5B5-CA98-402A-8B77-94D31313917D&amp;z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4" name="Picture 10" descr="C:\Users\VIKA\Desktop\unname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537" y="3844395"/>
            <a:ext cx="6273768" cy="62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Свічка пам'яті» - Главко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537" y="8932215"/>
            <a:ext cx="1739390" cy="115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VIKA\Desktop\unnamed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891" y="48638"/>
            <a:ext cx="6648584" cy="309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4497" y="3013930"/>
            <a:ext cx="57880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355E66"/>
                </a:solidFill>
                <a:latin typeface="Fira Sans"/>
              </a:rPr>
              <a:t>Oleksandr</a:t>
            </a:r>
            <a:r>
              <a:rPr lang="en-US" sz="3500" b="1" dirty="0" smtClean="0"/>
              <a:t> </a:t>
            </a:r>
            <a:r>
              <a:rPr lang="en-US" sz="3500" b="1" dirty="0" err="1">
                <a:solidFill>
                  <a:srgbClr val="355E66"/>
                </a:solidFill>
                <a:latin typeface="Fira Sans"/>
              </a:rPr>
              <a:t>Kalnik</a:t>
            </a:r>
            <a:endParaRPr lang="uk-UA" sz="3500" b="1" dirty="0">
              <a:solidFill>
                <a:srgbClr val="355E66"/>
              </a:solidFill>
              <a:latin typeface="Fira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0400" y="3013930"/>
            <a:ext cx="54070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355E66"/>
                </a:solidFill>
                <a:latin typeface="Fira Sans"/>
              </a:rPr>
              <a:t>Iryna</a:t>
            </a:r>
            <a:r>
              <a:rPr lang="en-US" dirty="0" smtClean="0"/>
              <a:t> </a:t>
            </a:r>
            <a:r>
              <a:rPr lang="en-US" sz="3500" b="1" dirty="0" err="1">
                <a:solidFill>
                  <a:srgbClr val="355E66"/>
                </a:solidFill>
                <a:latin typeface="Fira Sans"/>
              </a:rPr>
              <a:t>Mikos</a:t>
            </a:r>
            <a:endParaRPr lang="uk-UA" sz="3500" b="1" dirty="0">
              <a:solidFill>
                <a:srgbClr val="355E66"/>
              </a:solidFill>
              <a:latin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31662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8600" y="1638300"/>
            <a:ext cx="5024008" cy="0"/>
          </a:xfrm>
          <a:prstGeom prst="line">
            <a:avLst/>
          </a:prstGeom>
          <a:ln w="9525" cap="rnd">
            <a:solidFill>
              <a:srgbClr val="355E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28600" y="257691"/>
            <a:ext cx="944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7"/>
              </a:lnSpc>
            </a:pPr>
            <a:r>
              <a:rPr lang="en-US" sz="3999" b="1" dirty="0" smtClean="0">
                <a:solidFill>
                  <a:srgbClr val="355E66"/>
                </a:solidFill>
                <a:latin typeface="Fira Sans Bold"/>
              </a:rPr>
              <a:t>Destructions</a:t>
            </a:r>
            <a:r>
              <a:rPr lang="uk-UA" sz="3999" b="1" dirty="0" smtClean="0">
                <a:solidFill>
                  <a:srgbClr val="355E66"/>
                </a:solidFill>
                <a:latin typeface="Fira Sans Bold"/>
              </a:rPr>
              <a:t> </a:t>
            </a:r>
            <a:r>
              <a:rPr lang="en-US" sz="3999" b="1" dirty="0" smtClean="0">
                <a:solidFill>
                  <a:srgbClr val="355E66"/>
                </a:solidFill>
                <a:latin typeface="Fira Sans Bold"/>
              </a:rPr>
              <a:t>in</a:t>
            </a:r>
            <a:r>
              <a:rPr lang="uk-UA" sz="3999" b="1" dirty="0" smtClean="0">
                <a:solidFill>
                  <a:srgbClr val="355E66"/>
                </a:solidFill>
                <a:latin typeface="Fira Sans Bold"/>
              </a:rPr>
              <a:t> </a:t>
            </a:r>
            <a:r>
              <a:rPr lang="en-US" sz="3999" b="1" dirty="0" smtClean="0">
                <a:solidFill>
                  <a:srgbClr val="355E66"/>
                </a:solidFill>
                <a:latin typeface="Fira Sans Bold"/>
              </a:rPr>
              <a:t>Poltava</a:t>
            </a:r>
            <a:r>
              <a:rPr lang="uk-UA" sz="3999" b="1" dirty="0" smtClean="0">
                <a:solidFill>
                  <a:srgbClr val="355E66"/>
                </a:solidFill>
                <a:latin typeface="Fira Sans Bold"/>
              </a:rPr>
              <a:t> </a:t>
            </a:r>
            <a:r>
              <a:rPr lang="en-US" sz="3999" b="1" dirty="0" smtClean="0">
                <a:solidFill>
                  <a:srgbClr val="355E66"/>
                </a:solidFill>
                <a:latin typeface="Fira Sans Bold"/>
              </a:rPr>
              <a:t>after</a:t>
            </a:r>
            <a:r>
              <a:rPr lang="uk-UA" sz="3999" b="1" dirty="0" smtClean="0">
                <a:solidFill>
                  <a:srgbClr val="355E66"/>
                </a:solidFill>
                <a:latin typeface="Fira Sans Bold"/>
              </a:rPr>
              <a:t> </a:t>
            </a:r>
            <a:r>
              <a:rPr lang="en-US" sz="3999" b="1" dirty="0" smtClean="0">
                <a:solidFill>
                  <a:srgbClr val="355E66"/>
                </a:solidFill>
                <a:latin typeface="Fira Sans Bold"/>
              </a:rPr>
              <a:t>Russian</a:t>
            </a:r>
            <a:r>
              <a:rPr lang="uk-UA" sz="3999" b="1" dirty="0" smtClean="0">
                <a:solidFill>
                  <a:srgbClr val="355E66"/>
                </a:solidFill>
                <a:latin typeface="Fira Sans Bold"/>
              </a:rPr>
              <a:t> </a:t>
            </a:r>
            <a:r>
              <a:rPr lang="en-US" sz="3999" b="1" dirty="0">
                <a:solidFill>
                  <a:srgbClr val="355E66"/>
                </a:solidFill>
                <a:latin typeface="Fira Sans Bold"/>
              </a:rPr>
              <a:t>A</a:t>
            </a:r>
            <a:r>
              <a:rPr lang="en-US" sz="3999" b="1" dirty="0" smtClean="0">
                <a:solidFill>
                  <a:srgbClr val="355E66"/>
                </a:solidFill>
                <a:latin typeface="Fira Sans Bold"/>
              </a:rPr>
              <a:t>ttack,</a:t>
            </a:r>
            <a:r>
              <a:rPr lang="uk-UA" sz="3999" b="1" dirty="0" smtClean="0">
                <a:solidFill>
                  <a:srgbClr val="355E66"/>
                </a:solidFill>
                <a:latin typeface="Fira Sans Bold"/>
              </a:rPr>
              <a:t> </a:t>
            </a:r>
            <a:r>
              <a:rPr lang="en-US" sz="3999" b="1" dirty="0" smtClean="0">
                <a:solidFill>
                  <a:srgbClr val="355E66"/>
                </a:solidFill>
                <a:latin typeface="Fira Sans Bold"/>
              </a:rPr>
              <a:t>2024-09-03</a:t>
            </a:r>
            <a:endParaRPr lang="en-US" sz="3999" b="1" dirty="0">
              <a:solidFill>
                <a:srgbClr val="355E66"/>
              </a:solidFill>
              <a:latin typeface="Fira Sans Bold"/>
              <a:sym typeface="Fir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69313" y="3055811"/>
            <a:ext cx="877468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lang="en-US" sz="3999" dirty="0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179" y="257691"/>
            <a:ext cx="6278734" cy="414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VIKA\Desktop\Destructions_in_Poltava_after_Russian_attack,_2024-09-03_(12).web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1" y="4844920"/>
            <a:ext cx="5334000" cy="546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VIKA\Desktop\Destructions_in_Poltava_after_Russian_attack,_2024-09-03_(23).web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1154"/>
            <a:ext cx="6881812" cy="542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48513" y="4440358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ira Sans" panose="020B0604020202020204" charset="0"/>
              </a:rPr>
              <a:t>From Wikipedia, the free encyclopedia</a:t>
            </a:r>
            <a:endParaRPr lang="uk-UA" dirty="0">
              <a:latin typeface="Fira Sans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932426"/>
            <a:ext cx="1074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55E66"/>
                </a:solidFill>
                <a:latin typeface="Fira Sans"/>
              </a:rPr>
              <a:t>Targets: </a:t>
            </a:r>
            <a:r>
              <a:rPr lang="en-US" sz="3500" dirty="0">
                <a:solidFill>
                  <a:srgbClr val="355E66"/>
                </a:solidFill>
                <a:latin typeface="Fira Sans"/>
              </a:rPr>
              <a:t>Military Institute of Telecommunications and Information Technologies, </a:t>
            </a:r>
            <a:r>
              <a:rPr lang="en-US" sz="3500" dirty="0" smtClean="0">
                <a:solidFill>
                  <a:srgbClr val="355E66"/>
                </a:solidFill>
                <a:latin typeface="Fira Sans"/>
              </a:rPr>
              <a:t>Hospital</a:t>
            </a:r>
          </a:p>
          <a:p>
            <a:endParaRPr lang="en-US" sz="3500" dirty="0">
              <a:solidFill>
                <a:srgbClr val="355E66"/>
              </a:solidFill>
              <a:latin typeface="Fira Sans"/>
            </a:endParaRPr>
          </a:p>
          <a:p>
            <a:r>
              <a:rPr lang="en-US" sz="3500" b="1" dirty="0">
                <a:solidFill>
                  <a:srgbClr val="355E66"/>
                </a:solidFill>
                <a:latin typeface="Fira Sans"/>
              </a:rPr>
              <a:t>Casualties: </a:t>
            </a:r>
            <a:r>
              <a:rPr lang="en-US" sz="3500" dirty="0">
                <a:solidFill>
                  <a:srgbClr val="355E66"/>
                </a:solidFill>
                <a:latin typeface="Fira Sans"/>
              </a:rPr>
              <a:t>at least 59 killed, at least 328 injured</a:t>
            </a:r>
          </a:p>
        </p:txBody>
      </p:sp>
      <p:pic>
        <p:nvPicPr>
          <p:cNvPr id="1028" name="Picture 4" descr="undefin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91" y="4886835"/>
            <a:ext cx="7058550" cy="54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15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04434" y="2798599"/>
            <a:ext cx="5024008" cy="0"/>
          </a:xfrm>
          <a:prstGeom prst="line">
            <a:avLst/>
          </a:prstGeom>
          <a:ln w="9525" cap="rnd">
            <a:solidFill>
              <a:srgbClr val="355E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33400" y="1057791"/>
            <a:ext cx="8428527" cy="121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7"/>
              </a:lnSpc>
            </a:pPr>
            <a:r>
              <a:rPr lang="en-US" sz="3999" b="1" dirty="0">
                <a:solidFill>
                  <a:srgbClr val="355E66"/>
                </a:solidFill>
                <a:latin typeface="Fira Sans Bold"/>
              </a:rPr>
              <a:t>Challenges in Language Testing During the War</a:t>
            </a:r>
            <a:endParaRPr lang="en-US" sz="3999" b="1" dirty="0">
              <a:solidFill>
                <a:srgbClr val="355E66"/>
              </a:solidFill>
              <a:latin typeface="Fira Sans Bold"/>
              <a:sym typeface="Fir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69313" y="3055811"/>
            <a:ext cx="877468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b="1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lang="en-US" sz="3999" dirty="0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DDD73A-46D5-40AC-BD59-547E09A03B6D}"/>
              </a:ext>
            </a:extLst>
          </p:cNvPr>
          <p:cNvSpPr txBox="1"/>
          <p:nvPr/>
        </p:nvSpPr>
        <p:spPr>
          <a:xfrm>
            <a:off x="228600" y="2982233"/>
            <a:ext cx="9906000" cy="671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500" dirty="0">
                <a:solidFill>
                  <a:srgbClr val="355E66"/>
                </a:solidFill>
                <a:latin typeface="Fira Sans"/>
              </a:rPr>
              <a:t>Safety &amp; logistics: air alarms, damaged facilities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500" dirty="0">
                <a:solidFill>
                  <a:srgbClr val="355E66"/>
                </a:solidFill>
                <a:latin typeface="Fira Sans"/>
              </a:rPr>
              <a:t>Candidate access &amp; scheduling: deployments, rotations, sudden tasking, medical leave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AU" sz="3500" dirty="0">
                <a:solidFill>
                  <a:srgbClr val="355E66"/>
                </a:solidFill>
                <a:latin typeface="Fira Sans"/>
              </a:rPr>
              <a:t>Infrastructure &amp; connectivity: power outages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r>
              <a:rPr lang="en-US" sz="3500" dirty="0">
                <a:solidFill>
                  <a:srgbClr val="355E66"/>
                </a:solidFill>
                <a:latin typeface="Fira Sans"/>
              </a:rPr>
              <a:t>Validity, reliability &amp; fairness: stress/trauma effect</a:t>
            </a:r>
          </a:p>
          <a:p>
            <a:pPr marL="863599" lvl="1" indent="-431800" algn="just">
              <a:lnSpc>
                <a:spcPts val="5199"/>
              </a:lnSpc>
              <a:buFont typeface="Arial"/>
              <a:buChar char="•"/>
            </a:pPr>
            <a:endParaRPr lang="uk-UA" sz="3500" dirty="0">
              <a:solidFill>
                <a:srgbClr val="355E66"/>
              </a:solidFill>
              <a:latin typeface="Fira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4A8360-0AF8-4784-9D88-9A92CB9EF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057791"/>
            <a:ext cx="7682803" cy="57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3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855A15C-F7E2-214A-5A73-47F740D1C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702" y="6522720"/>
            <a:ext cx="5832298" cy="37719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028700" y="6756845"/>
            <a:ext cx="8870120" cy="211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Col </a:t>
            </a:r>
            <a:r>
              <a:rPr lang="en-US" sz="3999" b="1" dirty="0" err="1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Viktoriia</a:t>
            </a:r>
            <a:r>
              <a:rPr lang="en-US" sz="3999" b="1" dirty="0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</a:t>
            </a:r>
            <a:r>
              <a:rPr lang="en-US" sz="3999" b="1" dirty="0" err="1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Krykun</a:t>
            </a:r>
            <a:r>
              <a:rPr lang="en-US" sz="3999" b="1" dirty="0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, PhD</a:t>
            </a:r>
          </a:p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Deputy Chief of the </a:t>
            </a:r>
            <a:r>
              <a:rPr lang="en-US" sz="3999" b="1" dirty="0">
                <a:solidFill>
                  <a:srgbClr val="FFFFFF"/>
                </a:solidFill>
                <a:latin typeface="Fira Sans Bold"/>
                <a:sym typeface="Fira Sans Bold"/>
              </a:rPr>
              <a:t>Language Testing Research Centre</a:t>
            </a:r>
            <a:endParaRPr lang="en-US" sz="3999" b="1" dirty="0">
              <a:solidFill>
                <a:srgbClr val="73382B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2184090"/>
            <a:ext cx="15284740" cy="2266169"/>
            <a:chOff x="0" y="0"/>
            <a:chExt cx="20379654" cy="3021558"/>
          </a:xfrm>
        </p:grpSpPr>
        <p:sp>
          <p:nvSpPr>
            <p:cNvPr id="4" name="TextBox 4"/>
            <p:cNvSpPr txBox="1"/>
            <p:nvPr/>
          </p:nvSpPr>
          <p:spPr>
            <a:xfrm>
              <a:off x="0" y="1120791"/>
              <a:ext cx="20379654" cy="1900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00"/>
                </a:lnSpc>
              </a:pPr>
              <a:r>
                <a:rPr lang="en-US" sz="5000" b="1" dirty="0">
                  <a:solidFill>
                    <a:srgbClr val="FFEDD9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STANAG 6001 Language Testing: </a:t>
              </a:r>
            </a:p>
            <a:p>
              <a:pPr algn="l">
                <a:lnSpc>
                  <a:spcPts val="5500"/>
                </a:lnSpc>
              </a:pPr>
              <a:r>
                <a:rPr lang="en-US" sz="5000" b="1" dirty="0">
                  <a:solidFill>
                    <a:srgbClr val="FFEDD9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Building Resilience in War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20379654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3434647">
            <a:off x="11933229" y="1701512"/>
            <a:ext cx="6727787" cy="2855019"/>
          </a:xfrm>
          <a:custGeom>
            <a:avLst/>
            <a:gdLst/>
            <a:ahLst/>
            <a:cxnLst/>
            <a:rect l="l" t="t" r="r" b="b"/>
            <a:pathLst>
              <a:path w="10559014" h="5183516">
                <a:moveTo>
                  <a:pt x="0" y="0"/>
                </a:moveTo>
                <a:lnTo>
                  <a:pt x="10559014" y="0"/>
                </a:lnTo>
                <a:lnTo>
                  <a:pt x="10559014" y="5183515"/>
                </a:lnTo>
                <a:lnTo>
                  <a:pt x="0" y="5183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773831" y="170180"/>
            <a:ext cx="10368796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>
                <a:solidFill>
                  <a:srgbClr val="FFFFFF"/>
                </a:solidFill>
                <a:latin typeface="Fira Sans" panose="020B0503050000020004" pitchFamily="34" charset="0"/>
                <a:ea typeface="PT Serif Bold"/>
                <a:cs typeface="PT Serif Bold"/>
                <a:sym typeface="PT Serif Bold"/>
              </a:rPr>
              <a:t>National </a:t>
            </a:r>
            <a:r>
              <a:rPr lang="en-US" sz="3500" b="1" dirty="0" err="1">
                <a:solidFill>
                  <a:srgbClr val="FFFFFF"/>
                </a:solidFill>
                <a:latin typeface="Fira Sans" panose="020B0503050000020004" pitchFamily="34" charset="0"/>
                <a:ea typeface="PT Serif Bold"/>
                <a:cs typeface="PT Serif Bold"/>
                <a:sym typeface="PT Serif Bold"/>
              </a:rPr>
              <a:t>Defence</a:t>
            </a:r>
            <a:r>
              <a:rPr lang="en-US" sz="3500" b="1" dirty="0">
                <a:solidFill>
                  <a:srgbClr val="FFFFFF"/>
                </a:solidFill>
                <a:latin typeface="Fira Sans" panose="020B0503050000020004" pitchFamily="34" charset="0"/>
                <a:ea typeface="PT Serif Bold"/>
                <a:cs typeface="PT Serif Bold"/>
                <a:sym typeface="PT Serif Bold"/>
              </a:rPr>
              <a:t> University of Ukraine</a:t>
            </a:r>
          </a:p>
          <a:p>
            <a:pPr algn="ctr">
              <a:lnSpc>
                <a:spcPts val="4900"/>
              </a:lnSpc>
            </a:pPr>
            <a:r>
              <a:rPr lang="en-US" sz="3500" b="1" dirty="0">
                <a:solidFill>
                  <a:srgbClr val="FFFFFF"/>
                </a:solidFill>
                <a:latin typeface="Fira Sans" panose="020B0503050000020004" pitchFamily="34" charset="0"/>
                <a:ea typeface="PT Serif Bold"/>
                <a:cs typeface="PT Serif Bold"/>
                <a:sym typeface="PT Serif Bold"/>
              </a:rPr>
              <a:t>Foreign Languages Education &amp; Research Centre</a:t>
            </a:r>
          </a:p>
          <a:p>
            <a:pPr algn="ctr">
              <a:lnSpc>
                <a:spcPts val="4900"/>
              </a:lnSpc>
            </a:pPr>
            <a:endParaRPr lang="en-US" sz="3500" b="1" dirty="0">
              <a:solidFill>
                <a:srgbClr val="FFFFFF"/>
              </a:solidFill>
              <a:latin typeface="PT Serif Bold"/>
              <a:ea typeface="PT Serif Bold"/>
              <a:cs typeface="PT Serif Bold"/>
              <a:sym typeface="PT Serif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77400" y="6217340"/>
            <a:ext cx="4604544" cy="4114208"/>
          </a:xfrm>
          <a:custGeom>
            <a:avLst/>
            <a:gdLst/>
            <a:ahLst/>
            <a:cxnLst/>
            <a:rect l="l" t="t" r="r" b="b"/>
            <a:pathLst>
              <a:path w="4478192" h="4114800">
                <a:moveTo>
                  <a:pt x="0" y="0"/>
                </a:moveTo>
                <a:lnTo>
                  <a:pt x="4478193" y="0"/>
                </a:lnTo>
                <a:lnTo>
                  <a:pt x="44781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0853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2510860" y="7707644"/>
            <a:ext cx="515754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 rot="2218164">
            <a:off x="-5485986" y="4529696"/>
            <a:ext cx="11872228" cy="6195145"/>
          </a:xfrm>
          <a:custGeom>
            <a:avLst/>
            <a:gdLst/>
            <a:ahLst/>
            <a:cxnLst/>
            <a:rect l="l" t="t" r="r" b="b"/>
            <a:pathLst>
              <a:path w="11872228" h="6195145">
                <a:moveTo>
                  <a:pt x="0" y="0"/>
                </a:moveTo>
                <a:lnTo>
                  <a:pt x="11872228" y="0"/>
                </a:lnTo>
                <a:lnTo>
                  <a:pt x="11872228" y="6195145"/>
                </a:lnTo>
                <a:lnTo>
                  <a:pt x="0" y="6195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3850752" y="6485435"/>
            <a:ext cx="761702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3850752" y="8120841"/>
            <a:ext cx="761702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386020" y="308169"/>
            <a:ext cx="11955859" cy="64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3500" b="1" dirty="0">
                <a:solidFill>
                  <a:srgbClr val="FFFFF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TEST DEVELOPMENT PROCESS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21706" y="1342882"/>
            <a:ext cx="8284488" cy="119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AutoNum type="arabicPeriod"/>
            </a:pPr>
            <a:r>
              <a:rPr lang="en-US" sz="3399" dirty="0">
                <a:solidFill>
                  <a:srgbClr val="FFFFFF"/>
                </a:solidFill>
                <a:latin typeface="Fira Sans" panose="020B0503050000020004" pitchFamily="34" charset="0"/>
                <a:ea typeface="Noto Serif Display Bold"/>
                <a:cs typeface="Noto Serif Display Bold"/>
                <a:sym typeface="Noto Serif Display Bold"/>
              </a:rPr>
              <a:t>Level 1–2 Language Tests (English</a:t>
            </a:r>
            <a:r>
              <a:rPr lang="en-US" sz="3399" b="1" dirty="0">
                <a:solidFill>
                  <a:srgbClr val="FFFFFF"/>
                </a:solidFill>
                <a:latin typeface="Fira Sans" panose="020B0503050000020004" pitchFamily="34" charset="0"/>
                <a:ea typeface="Noto Serif Display Bold"/>
                <a:cs typeface="Noto Serif Display Bold"/>
                <a:sym typeface="Noto Serif Display Bold"/>
              </a:rPr>
              <a:t>) </a:t>
            </a:r>
          </a:p>
          <a:p>
            <a:pPr algn="ctr">
              <a:lnSpc>
                <a:spcPts val="4759"/>
              </a:lnSpc>
            </a:pPr>
            <a:r>
              <a:rPr lang="en-US" sz="3399" i="1" dirty="0">
                <a:solidFill>
                  <a:srgbClr val="FFFFFF"/>
                </a:solidFill>
                <a:latin typeface="Fira Sans" panose="020B0503050000020004" pitchFamily="34" charset="0"/>
                <a:ea typeface="Noto Serif Display Italics"/>
                <a:cs typeface="Noto Serif Display Italics"/>
                <a:sym typeface="Noto Serif Display Italics"/>
              </a:rPr>
              <a:t>2 tests per year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50752" y="2933700"/>
            <a:ext cx="6550364" cy="62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6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2</a:t>
            </a:r>
            <a:r>
              <a:rPr lang="en-US" sz="3666" dirty="0" smtClean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. </a:t>
            </a:r>
            <a:r>
              <a:rPr lang="en-US" sz="3399" dirty="0">
                <a:solidFill>
                  <a:srgbClr val="FFFFFF"/>
                </a:solidFill>
                <a:latin typeface="Fira Sans" panose="020B0503050000020004" pitchFamily="34" charset="0"/>
                <a:ea typeface="Noto Serif Display Bold"/>
                <a:cs typeface="Noto Serif Display Bold"/>
                <a:sym typeface="Noto Serif Display"/>
              </a:rPr>
              <a:t>Items</a:t>
            </a:r>
            <a:r>
              <a:rPr lang="en-US" sz="3666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399" dirty="0">
                <a:solidFill>
                  <a:srgbClr val="FFFFFF"/>
                </a:solidFill>
                <a:latin typeface="Fira Sans" panose="020B0503050000020004" pitchFamily="34" charset="0"/>
                <a:ea typeface="Noto Serif Display Bold"/>
                <a:cs typeface="Noto Serif Display Bold"/>
                <a:sym typeface="Noto Serif Display"/>
              </a:rPr>
              <a:t>Development</a:t>
            </a:r>
            <a:r>
              <a:rPr lang="en-US" sz="3666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3400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Process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63140" y="4062336"/>
            <a:ext cx="9297162" cy="242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Fira Sans" panose="020B0503050000020004" pitchFamily="34" charset="0"/>
                <a:ea typeface="Noto Serif Display Bold"/>
                <a:cs typeface="Noto Serif Display Bold"/>
                <a:sym typeface="Noto Serif Display"/>
              </a:rPr>
              <a:t>3. Items Moderation within the Team</a:t>
            </a:r>
            <a:endParaRPr lang="uk-UA" sz="3399" dirty="0">
              <a:solidFill>
                <a:srgbClr val="FFFFFF"/>
              </a:solidFill>
              <a:latin typeface="Fira Sans" panose="020B0503050000020004" pitchFamily="34" charset="0"/>
              <a:ea typeface="Noto Serif Display Bold"/>
              <a:cs typeface="Noto Serif Display Bold"/>
              <a:sym typeface="Noto Serif Display"/>
            </a:endParaRPr>
          </a:p>
          <a:p>
            <a:pPr algn="ctr">
              <a:lnSpc>
                <a:spcPts val="4759"/>
              </a:lnSpc>
            </a:pPr>
            <a:r>
              <a:rPr lang="en-US" sz="3399" i="1" dirty="0">
                <a:solidFill>
                  <a:srgbClr val="FFFFFF"/>
                </a:solidFill>
                <a:latin typeface="Fira Sans" panose="020B0503050000020004" pitchFamily="34" charset="0"/>
                <a:ea typeface="Noto Serif Display Bold"/>
                <a:cs typeface="Noto Serif Display Bold"/>
                <a:sym typeface="Noto Serif Display"/>
              </a:rPr>
              <a:t>3 Sessions  </a:t>
            </a:r>
          </a:p>
          <a:p>
            <a:pPr algn="ctr">
              <a:lnSpc>
                <a:spcPts val="4759"/>
              </a:lnSpc>
            </a:pPr>
            <a:r>
              <a:rPr lang="en-US" sz="3399" i="1" dirty="0">
                <a:solidFill>
                  <a:srgbClr val="FFFFFF"/>
                </a:solidFill>
                <a:latin typeface="Fira Sans" panose="020B0503050000020004" pitchFamily="34" charset="0"/>
                <a:ea typeface="Noto Serif Display Bold"/>
                <a:cs typeface="Noto Serif Display Bold"/>
                <a:sym typeface="Noto Serif Display"/>
              </a:rPr>
              <a:t>Lessons Learned from Czech Republic </a:t>
            </a:r>
            <a:endParaRPr lang="uk-UA" sz="3399" i="1" dirty="0">
              <a:solidFill>
                <a:srgbClr val="FFFFFF"/>
              </a:solidFill>
              <a:latin typeface="Fira Sans" panose="020B0503050000020004" pitchFamily="34" charset="0"/>
              <a:ea typeface="Noto Serif Display Bold"/>
              <a:cs typeface="Noto Serif Display Bold"/>
              <a:sym typeface="Noto Serif Display"/>
            </a:endParaRPr>
          </a:p>
          <a:p>
            <a:pPr algn="ctr">
              <a:lnSpc>
                <a:spcPts val="4759"/>
              </a:lnSpc>
            </a:pPr>
            <a:r>
              <a:rPr lang="en-US" sz="3399" i="1" dirty="0">
                <a:solidFill>
                  <a:srgbClr val="FFFFFF"/>
                </a:solidFill>
                <a:latin typeface="Fira Sans" panose="020B0503050000020004" pitchFamily="34" charset="0"/>
                <a:ea typeface="Noto Serif Display Bold"/>
                <a:cs typeface="Noto Serif Display Bold"/>
                <a:sym typeface="Noto Serif Display"/>
              </a:rPr>
              <a:t>Testing Team</a:t>
            </a:r>
            <a:endParaRPr lang="en-US" sz="3399" i="1" dirty="0">
              <a:solidFill>
                <a:srgbClr val="FFFFFF"/>
              </a:solidFill>
              <a:latin typeface="Fira Sans" panose="020B0503050000020004" pitchFamily="34" charset="0"/>
              <a:ea typeface="Noto Serif Display"/>
              <a:cs typeface="Noto Serif Display"/>
              <a:sym typeface="Noto Serif Displa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78261" y="6733085"/>
            <a:ext cx="9218539" cy="1192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4. Test Items Moderation with the BILC Experts</a:t>
            </a:r>
          </a:p>
          <a:p>
            <a:pPr algn="ctr">
              <a:lnSpc>
                <a:spcPts val="4759"/>
              </a:lnSpc>
            </a:pPr>
            <a:r>
              <a:rPr lang="en-US" sz="3399" i="1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Level 2, Level 3 Reading &amp; Listening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10492" y="8363728"/>
            <a:ext cx="576347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5 Piloting / Pre-testing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14996" y="9296543"/>
            <a:ext cx="800878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6. Statistical Analysis – Anchor Items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B2D2E69-5426-4A08-9743-86247521A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308169"/>
            <a:ext cx="6306575" cy="4729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76325"/>
            <a:ext cx="12293641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500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Language Testing Process (2024-2025)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7387" y="4286923"/>
            <a:ext cx="2399230" cy="4300659"/>
            <a:chOff x="0" y="-38100"/>
            <a:chExt cx="3198973" cy="5734211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3198973" cy="1452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3"/>
                </a:lnSpc>
              </a:pPr>
              <a:r>
                <a:rPr lang="en-US" sz="3379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SLP 2222 (English)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684850"/>
              <a:ext cx="3198973" cy="2448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7"/>
                </a:lnSpc>
              </a:pPr>
              <a:r>
                <a:rPr lang="en-US" sz="3089" dirty="0">
                  <a:solidFill>
                    <a:srgbClr val="355E66"/>
                  </a:solidFill>
                  <a:latin typeface="Fira Sans"/>
                  <a:ea typeface="Fira Sans"/>
                  <a:cs typeface="Fira Sans"/>
                  <a:sym typeface="Fira Sans"/>
                </a:rPr>
                <a:t>Testing Sessions</a:t>
              </a:r>
              <a:endParaRPr lang="uk-UA" sz="308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algn="ctr">
                <a:lnSpc>
                  <a:spcPts val="3707"/>
                </a:lnSpc>
              </a:pPr>
              <a:r>
                <a:rPr lang="en-US" sz="3089" dirty="0">
                  <a:solidFill>
                    <a:srgbClr val="355E66"/>
                  </a:solidFill>
                  <a:latin typeface="Fira Sans"/>
                  <a:ea typeface="Fira Sans"/>
                  <a:cs typeface="Fira Sans"/>
                  <a:sym typeface="Fira Sans"/>
                </a:rPr>
                <a:t>62 </a:t>
              </a:r>
            </a:p>
            <a:p>
              <a:pPr algn="l">
                <a:lnSpc>
                  <a:spcPts val="3244"/>
                </a:lnSpc>
              </a:pPr>
              <a:endParaRPr lang="en-US" sz="308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726683"/>
              <a:ext cx="3198973" cy="1969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0"/>
                </a:lnSpc>
              </a:pPr>
              <a:r>
                <a:rPr lang="en-US" sz="3200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Candidates</a:t>
              </a:r>
            </a:p>
            <a:p>
              <a:pPr algn="ctr">
                <a:lnSpc>
                  <a:spcPts val="3890"/>
                </a:lnSpc>
              </a:pPr>
              <a:r>
                <a:rPr lang="en-US" sz="3200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1692</a:t>
              </a:r>
              <a:r>
                <a:rPr lang="en-US" sz="3089" dirty="0">
                  <a:solidFill>
                    <a:srgbClr val="355E66"/>
                  </a:solidFill>
                  <a:latin typeface="Fira Sans"/>
                  <a:sym typeface="Fira Sans Bold"/>
                  <a:hlinkClick r:id="rId2" tooltip="https://docs.google.com/spreadsheets/d/1DUF2isFWsqVSYhbaACYtbgcLi_YjDqpE3GLQIVgkKQg/edit#gid=6985111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 </a:t>
              </a:r>
            </a:p>
            <a:p>
              <a:pPr algn="r">
                <a:lnSpc>
                  <a:spcPts val="3890"/>
                </a:lnSpc>
              </a:pPr>
              <a:endParaRPr lang="en-US" sz="2993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  <a:hlinkClick r:id="rId2" tooltip="https://docs.google.com/spreadsheets/d/1DUF2isFWsqVSYhbaACYtbgcLi_YjDqpE3GLQIVgkKQg/edit#gid=69851113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3106236"/>
            <a:ext cx="17259300" cy="210893"/>
            <a:chOff x="0" y="0"/>
            <a:chExt cx="23012400" cy="281191"/>
          </a:xfrm>
        </p:grpSpPr>
        <p:sp>
          <p:nvSpPr>
            <p:cNvPr id="8" name="AutoShape 8"/>
            <p:cNvSpPr/>
            <p:nvPr/>
          </p:nvSpPr>
          <p:spPr>
            <a:xfrm>
              <a:off x="140595" y="140595"/>
              <a:ext cx="22871805" cy="0"/>
            </a:xfrm>
            <a:prstGeom prst="line">
              <a:avLst/>
            </a:prstGeom>
            <a:ln w="12700" cap="rnd">
              <a:solidFill>
                <a:srgbClr val="355E66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" name="Group 9"/>
            <p:cNvGrpSpPr/>
            <p:nvPr/>
          </p:nvGrpSpPr>
          <p:grpSpPr>
            <a:xfrm>
              <a:off x="0" y="0"/>
              <a:ext cx="281191" cy="281191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55E66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4581884" y="0"/>
              <a:ext cx="281191" cy="281191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55E66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9163767" y="0"/>
              <a:ext cx="281191" cy="281191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55E66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13745651" y="0"/>
              <a:ext cx="281191" cy="281191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55E66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18327534" y="0"/>
              <a:ext cx="281191" cy="281191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55E66"/>
              </a:solidFill>
            </p:spPr>
          </p:sp>
        </p:grpSp>
      </p:grpSp>
      <p:grpSp>
        <p:nvGrpSpPr>
          <p:cNvPr id="19" name="Group 19"/>
          <p:cNvGrpSpPr/>
          <p:nvPr/>
        </p:nvGrpSpPr>
        <p:grpSpPr>
          <a:xfrm>
            <a:off x="3423422" y="4286923"/>
            <a:ext cx="2399230" cy="4300659"/>
            <a:chOff x="0" y="-38100"/>
            <a:chExt cx="3198973" cy="5734211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38100"/>
              <a:ext cx="3198973" cy="1452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3"/>
                </a:lnSpc>
              </a:pPr>
              <a:r>
                <a:rPr lang="en-US" sz="3379" b="1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SLP 3333 (English)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684850"/>
              <a:ext cx="3198973" cy="2448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7"/>
                </a:lnSpc>
              </a:pPr>
              <a:r>
                <a:rPr lang="en-US" sz="3089" dirty="0">
                  <a:solidFill>
                    <a:srgbClr val="355E66"/>
                  </a:solidFill>
                  <a:latin typeface="Fira Sans"/>
                  <a:ea typeface="Fira Sans"/>
                  <a:cs typeface="Fira Sans"/>
                  <a:sym typeface="Fira Sans"/>
                </a:rPr>
                <a:t>Testing Sessions </a:t>
              </a:r>
              <a:endParaRPr lang="uk-UA" sz="308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algn="ctr">
                <a:lnSpc>
                  <a:spcPts val="3707"/>
                </a:lnSpc>
              </a:pPr>
              <a:r>
                <a:rPr lang="en-US" sz="3089" dirty="0">
                  <a:solidFill>
                    <a:srgbClr val="355E66"/>
                  </a:solidFill>
                  <a:latin typeface="Fira Sans"/>
                  <a:ea typeface="Fira Sans"/>
                  <a:cs typeface="Fira Sans"/>
                  <a:sym typeface="Fira Sans"/>
                </a:rPr>
                <a:t>19</a:t>
              </a:r>
            </a:p>
            <a:p>
              <a:pPr algn="ctr">
                <a:lnSpc>
                  <a:spcPts val="3244"/>
                </a:lnSpc>
              </a:pPr>
              <a:endParaRPr lang="en-US" sz="308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3726684"/>
              <a:ext cx="3198973" cy="1969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0"/>
                </a:lnSpc>
              </a:pPr>
              <a:r>
                <a:rPr lang="en-US" sz="2800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Candidates</a:t>
              </a:r>
            </a:p>
            <a:p>
              <a:pPr algn="ctr">
                <a:lnSpc>
                  <a:spcPts val="3890"/>
                </a:lnSpc>
              </a:pPr>
              <a:r>
                <a:rPr lang="en-US" sz="3089" b="1" dirty="0">
                  <a:solidFill>
                    <a:srgbClr val="355E66"/>
                  </a:solidFill>
                  <a:latin typeface="Fira Sans"/>
                  <a:sym typeface="Fira Sans Bold"/>
                </a:rPr>
                <a:t>74</a:t>
              </a:r>
            </a:p>
            <a:p>
              <a:pPr algn="r">
                <a:lnSpc>
                  <a:spcPts val="3890"/>
                </a:lnSpc>
              </a:pPr>
              <a:endParaRPr lang="en-US" sz="2993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44770" y="4286923"/>
            <a:ext cx="2399230" cy="4300659"/>
            <a:chOff x="0" y="-38100"/>
            <a:chExt cx="3198973" cy="5734211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38100"/>
              <a:ext cx="3198973" cy="1452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3"/>
                </a:lnSpc>
              </a:pPr>
              <a:r>
                <a:rPr lang="en-US" sz="3379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SLP 2222 (French)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684850"/>
              <a:ext cx="3198973" cy="2448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7"/>
                </a:lnSpc>
              </a:pPr>
              <a:r>
                <a:rPr lang="en-US" sz="3089" dirty="0">
                  <a:solidFill>
                    <a:srgbClr val="355E66"/>
                  </a:solidFill>
                  <a:latin typeface="Fira Sans"/>
                  <a:ea typeface="Fira Sans"/>
                  <a:cs typeface="Fira Sans"/>
                  <a:sym typeface="Fira Sans"/>
                </a:rPr>
                <a:t>Testing Sessions </a:t>
              </a:r>
              <a:endParaRPr lang="uk-UA" sz="308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algn="ctr">
                <a:lnSpc>
                  <a:spcPts val="3707"/>
                </a:lnSpc>
              </a:pPr>
              <a:r>
                <a:rPr lang="en-US" sz="3089" dirty="0">
                  <a:solidFill>
                    <a:srgbClr val="355E66"/>
                  </a:solidFill>
                  <a:latin typeface="Fira Sans"/>
                  <a:ea typeface="Fira Sans"/>
                  <a:cs typeface="Fira Sans"/>
                  <a:sym typeface="Fira Sans"/>
                </a:rPr>
                <a:t>4</a:t>
              </a:r>
            </a:p>
            <a:p>
              <a:pPr algn="l">
                <a:lnSpc>
                  <a:spcPts val="3244"/>
                </a:lnSpc>
              </a:pPr>
              <a:endParaRPr lang="en-US" sz="308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3726684"/>
              <a:ext cx="3198973" cy="1969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0"/>
                </a:lnSpc>
              </a:pPr>
              <a:r>
                <a:rPr lang="en-US" sz="3200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Candidates</a:t>
              </a:r>
            </a:p>
            <a:p>
              <a:pPr algn="ctr">
                <a:lnSpc>
                  <a:spcPts val="3890"/>
                </a:lnSpc>
              </a:pPr>
              <a:r>
                <a:rPr lang="en-US" sz="2993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 </a:t>
              </a:r>
              <a:r>
                <a:rPr lang="en-US" sz="2993" b="1" dirty="0">
                  <a:solidFill>
                    <a:srgbClr val="355E66"/>
                  </a:solidFill>
                  <a:latin typeface="Fira Sans Bold"/>
                  <a:sym typeface="Fira Sans Bold"/>
                </a:rPr>
                <a:t>9</a:t>
              </a:r>
            </a:p>
            <a:p>
              <a:pPr algn="r">
                <a:lnSpc>
                  <a:spcPts val="3890"/>
                </a:lnSpc>
              </a:pPr>
              <a:endParaRPr lang="en-US" sz="2993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419088" y="4286923"/>
            <a:ext cx="2399230" cy="4300659"/>
            <a:chOff x="0" y="-38100"/>
            <a:chExt cx="3198973" cy="573421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38100"/>
              <a:ext cx="3198973" cy="1452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3"/>
                </a:lnSpc>
              </a:pPr>
              <a:r>
                <a:rPr lang="en-US" sz="3379" b="1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SLP 2222 (German)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684850"/>
              <a:ext cx="3198973" cy="2448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7"/>
                </a:lnSpc>
              </a:pPr>
              <a:r>
                <a:rPr lang="en-US" sz="3089" dirty="0">
                  <a:solidFill>
                    <a:srgbClr val="355E66"/>
                  </a:solidFill>
                  <a:latin typeface="Fira Sans"/>
                  <a:ea typeface="Fira Sans"/>
                  <a:cs typeface="Fira Sans"/>
                  <a:sym typeface="Fira Sans"/>
                </a:rPr>
                <a:t>Testing </a:t>
              </a:r>
              <a:r>
                <a:rPr lang="uk-UA" sz="3089" dirty="0">
                  <a:solidFill>
                    <a:srgbClr val="355E66"/>
                  </a:solidFill>
                  <a:latin typeface="Fira Sans"/>
                  <a:ea typeface="Fira Sans"/>
                  <a:cs typeface="Fira Sans"/>
                  <a:sym typeface="Fira Sans"/>
                </a:rPr>
                <a:t>   </a:t>
              </a:r>
              <a:r>
                <a:rPr lang="en-US" sz="3089" dirty="0">
                  <a:solidFill>
                    <a:srgbClr val="355E66"/>
                  </a:solidFill>
                  <a:latin typeface="Fira Sans"/>
                  <a:ea typeface="Fira Sans"/>
                  <a:cs typeface="Fira Sans"/>
                  <a:sym typeface="Fira Sans"/>
                </a:rPr>
                <a:t>Sessions </a:t>
              </a:r>
              <a:endParaRPr lang="uk-UA" sz="308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algn="ctr">
                <a:lnSpc>
                  <a:spcPts val="3707"/>
                </a:lnSpc>
              </a:pPr>
              <a:r>
                <a:rPr lang="en-US" sz="3089" dirty="0">
                  <a:solidFill>
                    <a:srgbClr val="355E66"/>
                  </a:solidFill>
                  <a:latin typeface="Fira Sans"/>
                  <a:ea typeface="Fira Sans"/>
                  <a:cs typeface="Fira Sans"/>
                  <a:sym typeface="Fira Sans"/>
                </a:rPr>
                <a:t>3 </a:t>
              </a:r>
            </a:p>
            <a:p>
              <a:pPr algn="l">
                <a:lnSpc>
                  <a:spcPts val="3244"/>
                </a:lnSpc>
              </a:pPr>
              <a:endParaRPr lang="en-US" sz="308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3726684"/>
              <a:ext cx="3198973" cy="19694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0"/>
                </a:lnSpc>
              </a:pPr>
              <a:r>
                <a:rPr lang="en-US" sz="3200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Candidates</a:t>
              </a:r>
              <a:r>
                <a:rPr lang="en-US" sz="2993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  <a:hlinkClick r:id="rId2" tooltip="https://docs.google.com/spreadsheets/d/1DUF2isFWsqVSYhbaACYtbgcLi_YjDqpE3GLQIVgkKQg/edit#gid=69851113"/>
                </a:rPr>
                <a:t> </a:t>
              </a:r>
              <a:endParaRPr lang="en-US" sz="2993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endParaRPr>
            </a:p>
            <a:p>
              <a:pPr algn="ctr">
                <a:lnSpc>
                  <a:spcPts val="3890"/>
                </a:lnSpc>
              </a:pPr>
              <a:r>
                <a:rPr lang="en-US" sz="2993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11</a:t>
              </a:r>
            </a:p>
            <a:p>
              <a:pPr algn="r">
                <a:lnSpc>
                  <a:spcPts val="3890"/>
                </a:lnSpc>
              </a:pPr>
              <a:endParaRPr lang="en-US" sz="2993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113317" y="4286923"/>
            <a:ext cx="2399230" cy="4249011"/>
            <a:chOff x="0" y="-38100"/>
            <a:chExt cx="3198973" cy="5665349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38100"/>
              <a:ext cx="3198973" cy="716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3"/>
                </a:lnSpc>
              </a:pPr>
              <a:r>
                <a:rPr lang="en-US" sz="3379" b="1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TOTAL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949138"/>
              <a:ext cx="3198973" cy="3080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7"/>
                </a:lnSpc>
              </a:pPr>
              <a:endParaRPr lang="en-US" sz="308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algn="ctr">
                <a:lnSpc>
                  <a:spcPts val="3707"/>
                </a:lnSpc>
              </a:pPr>
              <a:r>
                <a:rPr lang="en-US" sz="3089" dirty="0">
                  <a:solidFill>
                    <a:srgbClr val="355E66"/>
                  </a:solidFill>
                  <a:latin typeface="Fira Sans"/>
                  <a:ea typeface="Fira Sans"/>
                  <a:cs typeface="Fira Sans"/>
                  <a:sym typeface="Fira Sans"/>
                </a:rPr>
                <a:t>Testing Sessions </a:t>
              </a:r>
              <a:endParaRPr lang="uk-UA" sz="308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algn="ctr">
                <a:lnSpc>
                  <a:spcPts val="3707"/>
                </a:lnSpc>
              </a:pPr>
              <a:r>
                <a:rPr lang="en-US" sz="3089" dirty="0">
                  <a:solidFill>
                    <a:srgbClr val="355E66"/>
                  </a:solidFill>
                  <a:latin typeface="Fira Sans"/>
                  <a:ea typeface="Fira Sans"/>
                  <a:cs typeface="Fira Sans"/>
                  <a:sym typeface="Fira Sans"/>
                </a:rPr>
                <a:t>90 </a:t>
              </a:r>
            </a:p>
            <a:p>
              <a:pPr algn="l">
                <a:lnSpc>
                  <a:spcPts val="3244"/>
                </a:lnSpc>
              </a:pPr>
              <a:endParaRPr lang="en-US" sz="308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2990971"/>
              <a:ext cx="3198973" cy="2636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90"/>
                </a:lnSpc>
              </a:pPr>
              <a:endParaRPr lang="en-US" sz="3200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endParaRPr>
            </a:p>
            <a:p>
              <a:pPr algn="ctr">
                <a:lnSpc>
                  <a:spcPts val="3890"/>
                </a:lnSpc>
              </a:pPr>
              <a:r>
                <a:rPr lang="en-US" sz="3200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Candidates</a:t>
              </a:r>
              <a:r>
                <a:rPr lang="en-US" sz="2993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 </a:t>
              </a:r>
            </a:p>
            <a:p>
              <a:pPr algn="ctr">
                <a:lnSpc>
                  <a:spcPts val="3890"/>
                </a:lnSpc>
              </a:pPr>
              <a:r>
                <a:rPr lang="en-US" sz="2993" b="1" dirty="0">
                  <a:solidFill>
                    <a:srgbClr val="355E66"/>
                  </a:solidFill>
                  <a:latin typeface="Fira Sans Bold"/>
                  <a:ea typeface="Fira Sans Bold"/>
                  <a:cs typeface="Fira Sans Bold"/>
                  <a:sym typeface="Fira Sans Bold"/>
                </a:rPr>
                <a:t>2088</a:t>
              </a:r>
            </a:p>
            <a:p>
              <a:pPr algn="r">
                <a:lnSpc>
                  <a:spcPts val="3890"/>
                </a:lnSpc>
              </a:pPr>
              <a:endParaRPr lang="en-US" sz="2993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5680" y="3045157"/>
            <a:ext cx="5024008" cy="0"/>
          </a:xfrm>
          <a:prstGeom prst="line">
            <a:avLst/>
          </a:prstGeom>
          <a:ln w="9525" cap="rnd">
            <a:solidFill>
              <a:srgbClr val="355E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8125854" y="3045157"/>
            <a:ext cx="9413853" cy="6213143"/>
          </a:xfrm>
          <a:custGeom>
            <a:avLst/>
            <a:gdLst/>
            <a:ahLst/>
            <a:cxnLst/>
            <a:rect l="l" t="t" r="r" b="b"/>
            <a:pathLst>
              <a:path w="9413853" h="6213143">
                <a:moveTo>
                  <a:pt x="0" y="0"/>
                </a:moveTo>
                <a:lnTo>
                  <a:pt x="9413853" y="0"/>
                </a:lnTo>
                <a:lnTo>
                  <a:pt x="9413853" y="6213143"/>
                </a:lnTo>
                <a:lnTo>
                  <a:pt x="0" y="6213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55680" y="1066800"/>
            <a:ext cx="6882816" cy="1216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47"/>
              </a:lnSpc>
            </a:pPr>
            <a:r>
              <a:rPr lang="en-US" sz="4315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Computer Adaptive</a:t>
            </a:r>
          </a:p>
          <a:p>
            <a:pPr algn="just">
              <a:lnSpc>
                <a:spcPts val="4747"/>
              </a:lnSpc>
            </a:pPr>
            <a:r>
              <a:rPr lang="en-US" sz="4315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Language Testing (CALT)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25910" y="1293028"/>
            <a:ext cx="5820525" cy="68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4299" b="1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CALT 2018-2024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336624"/>
            <a:ext cx="7799603" cy="730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199"/>
              </a:lnSpc>
              <a:buFont typeface="Arial"/>
              <a:buChar char="•"/>
            </a:pPr>
            <a:r>
              <a:rPr lang="en-US" sz="399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4000" b="1" dirty="0">
                <a:solidFill>
                  <a:srgbClr val="355E66"/>
                </a:solidFill>
                <a:latin typeface="Fira Sans Bold"/>
                <a:ea typeface="Fira Sans"/>
                <a:cs typeface="Fira Sans"/>
                <a:sym typeface="Fira Sans Bold"/>
              </a:rPr>
              <a:t>Development &amp; Implementation Phase</a:t>
            </a:r>
          </a:p>
          <a:p>
            <a:pPr marL="863599" lvl="1" indent="-431800" algn="l">
              <a:lnSpc>
                <a:spcPts val="5199"/>
              </a:lnSpc>
              <a:buFont typeface="Arial"/>
              <a:buChar char="•"/>
            </a:pPr>
            <a:r>
              <a:rPr lang="en-US" sz="4000" b="1" dirty="0">
                <a:solidFill>
                  <a:srgbClr val="355E66"/>
                </a:solidFill>
                <a:latin typeface="Fira Sans Bold"/>
                <a:ea typeface="Fira Sans"/>
                <a:cs typeface="Fira Sans"/>
                <a:sym typeface="Fira Sans Bold"/>
              </a:rPr>
              <a:t>Feedback </a:t>
            </a:r>
            <a:r>
              <a:rPr lang="uk-UA" sz="4000" b="1" dirty="0" smtClean="0">
                <a:solidFill>
                  <a:srgbClr val="355E66"/>
                </a:solidFill>
                <a:latin typeface="Fira Sans Bold"/>
                <a:ea typeface="Fira Sans"/>
                <a:cs typeface="Fira Sans"/>
                <a:sym typeface="Fira Sans Bold"/>
              </a:rPr>
              <a:t>С</a:t>
            </a:r>
            <a:r>
              <a:rPr lang="en-US" sz="4000" b="1" dirty="0" err="1" smtClean="0">
                <a:solidFill>
                  <a:srgbClr val="355E66"/>
                </a:solidFill>
                <a:latin typeface="Fira Sans Bold"/>
                <a:ea typeface="Fira Sans"/>
                <a:cs typeface="Fira Sans"/>
                <a:sym typeface="Fira Sans Bold"/>
              </a:rPr>
              <a:t>ollection</a:t>
            </a:r>
            <a:r>
              <a:rPr lang="en-US" sz="4000" b="1" dirty="0" smtClean="0">
                <a:solidFill>
                  <a:srgbClr val="355E66"/>
                </a:solidFill>
                <a:latin typeface="Fira Sans Bold"/>
                <a:ea typeface="Fira Sans"/>
                <a:cs typeface="Fira Sans"/>
                <a:sym typeface="Fira Sans Bold"/>
              </a:rPr>
              <a:t> </a:t>
            </a:r>
            <a:r>
              <a:rPr lang="en-US" sz="4000" b="1" dirty="0">
                <a:solidFill>
                  <a:srgbClr val="355E66"/>
                </a:solidFill>
                <a:latin typeface="Fira Sans Bold"/>
                <a:ea typeface="Fira Sans"/>
                <a:cs typeface="Fira Sans"/>
                <a:sym typeface="Fira Sans Bold"/>
              </a:rPr>
              <a:t>&amp; Statistical Validation</a:t>
            </a:r>
          </a:p>
          <a:p>
            <a:pPr marL="863599" lvl="1" indent="-431800" algn="l">
              <a:lnSpc>
                <a:spcPts val="5199"/>
              </a:lnSpc>
              <a:buFont typeface="Arial"/>
              <a:buChar char="•"/>
            </a:pPr>
            <a:r>
              <a:rPr lang="en-US" sz="4000" b="1" dirty="0">
                <a:solidFill>
                  <a:srgbClr val="355E66"/>
                </a:solidFill>
                <a:latin typeface="Fira Sans Bold"/>
                <a:ea typeface="Fira Sans"/>
                <a:cs typeface="Fira Sans"/>
                <a:sym typeface="Fira Sans Bold"/>
              </a:rPr>
              <a:t>Basis for the Updated CALT Version</a:t>
            </a:r>
          </a:p>
          <a:p>
            <a:pPr marL="863599" lvl="1" indent="-431800" algn="l">
              <a:lnSpc>
                <a:spcPts val="5199"/>
              </a:lnSpc>
              <a:buFont typeface="Arial"/>
              <a:buChar char="•"/>
            </a:pPr>
            <a:endParaRPr lang="en-US" sz="4000" b="1" dirty="0">
              <a:solidFill>
                <a:srgbClr val="355E66"/>
              </a:solidFill>
              <a:latin typeface="Fira Sans Bold"/>
              <a:ea typeface="Fira Sans"/>
              <a:cs typeface="Fira Sans"/>
              <a:sym typeface="Fira Sans Bold"/>
            </a:endParaRPr>
          </a:p>
          <a:p>
            <a:pPr marL="431799" lvl="1" algn="l">
              <a:lnSpc>
                <a:spcPts val="5199"/>
              </a:lnSpc>
            </a:pPr>
            <a:r>
              <a:rPr lang="en-US" sz="4000" b="1" dirty="0">
                <a:solidFill>
                  <a:srgbClr val="355E66"/>
                </a:solidFill>
                <a:latin typeface="Fira Sans Bold"/>
                <a:ea typeface="Fira Sans"/>
                <a:cs typeface="Fira Sans"/>
                <a:sym typeface="Fira Sans Bold"/>
              </a:rPr>
              <a:t>192 candidates in 2025 year</a:t>
            </a:r>
          </a:p>
          <a:p>
            <a:pPr marL="863599" lvl="1" indent="-431800" algn="l">
              <a:lnSpc>
                <a:spcPts val="5199"/>
              </a:lnSpc>
              <a:buFont typeface="Arial"/>
              <a:buChar char="•"/>
            </a:pPr>
            <a:endParaRPr lang="en-US" sz="4000" b="1" dirty="0">
              <a:solidFill>
                <a:srgbClr val="355E66"/>
              </a:solidFill>
              <a:latin typeface="Fira Sans Bold"/>
              <a:ea typeface="Fira Sans"/>
              <a:cs typeface="Fira Sans"/>
              <a:sym typeface="Fira Sans Bold"/>
            </a:endParaRPr>
          </a:p>
          <a:p>
            <a:pPr marL="863599" lvl="1" indent="-431800" algn="l">
              <a:lnSpc>
                <a:spcPts val="5199"/>
              </a:lnSpc>
              <a:buFont typeface="Arial"/>
              <a:buChar char="•"/>
            </a:pPr>
            <a:endParaRPr lang="en-US" sz="3999" dirty="0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  <a:hlinkClick r:id="rId3" tooltip="https://docs.google.com/spreadsheets/d/1DUF2isFWsqVSYhbaACYtbgcLi_YjDqpE3GLQIVgkKQg/edit#gid=69851113"/>
            </a:endParaRPr>
          </a:p>
          <a:p>
            <a:pPr marL="863599" lvl="1" indent="-431800" algn="l">
              <a:lnSpc>
                <a:spcPts val="5199"/>
              </a:lnSpc>
              <a:buFont typeface="Arial"/>
              <a:buChar char="•"/>
            </a:pPr>
            <a:endParaRPr lang="en-US" sz="3999" dirty="0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  <a:hlinkClick r:id="rId3" tooltip="https://docs.google.com/spreadsheets/d/1DUF2isFWsqVSYhbaACYtbgcLi_YjDqpE3GLQIVgkKQg/edit#gid=6985111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5680" y="2476500"/>
            <a:ext cx="5024008" cy="0"/>
          </a:xfrm>
          <a:prstGeom prst="line">
            <a:avLst/>
          </a:prstGeom>
          <a:ln w="9525" cap="rnd">
            <a:solidFill>
              <a:srgbClr val="355E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9411798" y="2476500"/>
            <a:ext cx="8432770" cy="6777059"/>
          </a:xfrm>
          <a:custGeom>
            <a:avLst/>
            <a:gdLst/>
            <a:ahLst/>
            <a:cxnLst/>
            <a:rect l="l" t="t" r="r" b="b"/>
            <a:pathLst>
              <a:path w="8241624" h="6513202">
                <a:moveTo>
                  <a:pt x="0" y="0"/>
                </a:moveTo>
                <a:lnTo>
                  <a:pt x="8241625" y="0"/>
                </a:lnTo>
                <a:lnTo>
                  <a:pt x="8241625" y="6513202"/>
                </a:lnTo>
                <a:lnTo>
                  <a:pt x="0" y="6513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55680" y="1066800"/>
            <a:ext cx="6882816" cy="1216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47"/>
              </a:lnSpc>
            </a:pPr>
            <a:r>
              <a:rPr lang="en-US" sz="4315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Computer Adaptive</a:t>
            </a:r>
          </a:p>
          <a:p>
            <a:pPr algn="just">
              <a:lnSpc>
                <a:spcPts val="4747"/>
              </a:lnSpc>
            </a:pPr>
            <a:r>
              <a:rPr lang="en-US" sz="4315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Language Testing (CALT)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06567" y="1293028"/>
            <a:ext cx="5820525" cy="68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4299" b="1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CALT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228600" y="3045157"/>
            <a:ext cx="9633471" cy="6435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8999" lvl="2">
              <a:lnSpc>
                <a:spcPts val="5199"/>
              </a:lnSpc>
            </a:pPr>
            <a:r>
              <a:rPr lang="en-US" sz="3500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New Adaptive Algorithm (CALT) :</a:t>
            </a:r>
          </a:p>
          <a:p>
            <a:pPr marL="888999" lvl="2">
              <a:lnSpc>
                <a:spcPts val="5199"/>
              </a:lnSpc>
            </a:pPr>
            <a:endParaRPr lang="en-US" sz="4315" b="1" dirty="0">
              <a:solidFill>
                <a:srgbClr val="355E66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1003299" lvl="1" indent="-571500">
              <a:lnSpc>
                <a:spcPts val="5199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Improved Testing Precision</a:t>
            </a:r>
          </a:p>
          <a:p>
            <a:pPr marL="1003299" lvl="1" indent="-571500">
              <a:lnSpc>
                <a:spcPts val="5199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Faster Adjustment to Candidate Level</a:t>
            </a:r>
          </a:p>
          <a:p>
            <a:pPr marL="1003299" lvl="1" indent="-571500">
              <a:lnSpc>
                <a:spcPts val="5199"/>
              </a:lnSpc>
              <a:buFont typeface="Arial" panose="020B0604020202020204" pitchFamily="34" charset="0"/>
              <a:buChar char="•"/>
            </a:pPr>
            <a:endParaRPr lang="en-US" sz="3500" dirty="0">
              <a:solidFill>
                <a:srgbClr val="355E66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431799" lvl="1">
              <a:lnSpc>
                <a:spcPts val="5199"/>
              </a:lnSpc>
            </a:pPr>
            <a:r>
              <a:rPr lang="en-US" sz="3500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    Computer-Based Language Testing :</a:t>
            </a:r>
          </a:p>
          <a:p>
            <a:pPr marL="431799" lvl="1">
              <a:lnSpc>
                <a:spcPts val="5199"/>
              </a:lnSpc>
            </a:pPr>
            <a:endParaRPr lang="en-US" sz="4315" b="1" dirty="0">
              <a:solidFill>
                <a:srgbClr val="355E66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1003299" lvl="1" indent="-571500">
              <a:lnSpc>
                <a:spcPts val="5199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Fully digital environment</a:t>
            </a:r>
          </a:p>
          <a:p>
            <a:pPr marL="1003299" lvl="1" indent="-571500">
              <a:lnSpc>
                <a:spcPts val="5199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User-friendly Interface &amp; Remote Access</a:t>
            </a:r>
          </a:p>
          <a:p>
            <a:pPr algn="l">
              <a:lnSpc>
                <a:spcPts val="3078"/>
              </a:lnSpc>
            </a:pPr>
            <a:endParaRPr lang="en-US" sz="3999" dirty="0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  <a:hlinkClick r:id="rId3" tooltip="https://docs.google.com/spreadsheets/d/1DUF2isFWsqVSYhbaACYtbgcLi_YjDqpE3GLQIVgkKQg/edit#gid=6985111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5680" y="2476500"/>
            <a:ext cx="5024008" cy="0"/>
          </a:xfrm>
          <a:prstGeom prst="line">
            <a:avLst/>
          </a:prstGeom>
          <a:ln w="9525" cap="rnd">
            <a:solidFill>
              <a:srgbClr val="355E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9855230" y="2272258"/>
            <a:ext cx="8432770" cy="6777059"/>
          </a:xfrm>
          <a:custGeom>
            <a:avLst/>
            <a:gdLst/>
            <a:ahLst/>
            <a:cxnLst/>
            <a:rect l="l" t="t" r="r" b="b"/>
            <a:pathLst>
              <a:path w="8241624" h="6513202">
                <a:moveTo>
                  <a:pt x="0" y="0"/>
                </a:moveTo>
                <a:lnTo>
                  <a:pt x="8241625" y="0"/>
                </a:lnTo>
                <a:lnTo>
                  <a:pt x="8241625" y="6513202"/>
                </a:lnTo>
                <a:lnTo>
                  <a:pt x="0" y="6513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55680" y="1066800"/>
            <a:ext cx="6882816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47"/>
              </a:lnSpc>
            </a:pPr>
            <a:r>
              <a:rPr lang="en-US" sz="4315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CALT </a:t>
            </a:r>
            <a:r>
              <a:rPr lang="en-US" sz="4400" b="1" dirty="0">
                <a:solidFill>
                  <a:srgbClr val="355E66"/>
                </a:solidFill>
                <a:latin typeface="Fira Sans Bold"/>
              </a:rPr>
              <a:t>During the War</a:t>
            </a:r>
            <a:endParaRPr lang="en-US" sz="4315" b="1" dirty="0">
              <a:solidFill>
                <a:srgbClr val="355E66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806567" y="1293028"/>
            <a:ext cx="5820525" cy="68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4299" b="1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CALT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4344" y="2684906"/>
            <a:ext cx="9203874" cy="400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8"/>
              </a:lnSpc>
            </a:pPr>
            <a:r>
              <a:rPr lang="en-AU" sz="3000" b="1" dirty="0">
                <a:solidFill>
                  <a:srgbClr val="355E66"/>
                </a:solidFill>
                <a:latin typeface="Fira Sans"/>
              </a:rPr>
              <a:t>Primary Advantage — Security Measures &amp; </a:t>
            </a:r>
            <a:r>
              <a:rPr lang="en-US" sz="3000" b="1" dirty="0">
                <a:solidFill>
                  <a:srgbClr val="355E66"/>
                </a:solidFill>
                <a:latin typeface="Fira Sans"/>
              </a:rPr>
              <a:t>Coverage</a:t>
            </a:r>
            <a:endParaRPr lang="en-US" sz="3000" b="1" dirty="0">
              <a:solidFill>
                <a:srgbClr val="355E66"/>
              </a:solidFill>
              <a:latin typeface="Fira Sans"/>
              <a:sym typeface="Fira Sans"/>
              <a:hlinkClick r:id="rId3" tooltip="https://docs.google.com/spreadsheets/d/1DUF2isFWsqVSYhbaACYtbgcLi_YjDqpE3GLQIVgkKQg/edit#gid=6985111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4D2A739-16CC-47D9-B33F-4302FE34D0F1}"/>
              </a:ext>
            </a:extLst>
          </p:cNvPr>
          <p:cNvSpPr txBox="1"/>
          <p:nvPr/>
        </p:nvSpPr>
        <p:spPr>
          <a:xfrm>
            <a:off x="450360" y="3272267"/>
            <a:ext cx="8236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i="1" dirty="0">
                <a:solidFill>
                  <a:srgbClr val="355E66"/>
                </a:solidFill>
                <a:latin typeface="Fira Sans"/>
              </a:rPr>
              <a:t>Dispersed delivery: </a:t>
            </a:r>
            <a:r>
              <a:rPr lang="en-US" sz="3000" dirty="0">
                <a:solidFill>
                  <a:srgbClr val="355E66"/>
                </a:solidFill>
                <a:latin typeface="Fira Sans"/>
              </a:rPr>
              <a:t>no massing of personnel</a:t>
            </a:r>
            <a:endParaRPr lang="uk-UA" sz="3000" dirty="0">
              <a:solidFill>
                <a:srgbClr val="355E66"/>
              </a:solidFill>
              <a:latin typeface="Fira Sans"/>
            </a:endParaRPr>
          </a:p>
          <a:p>
            <a:pPr algn="just"/>
            <a:endParaRPr lang="en-US" sz="3000" i="1" dirty="0">
              <a:solidFill>
                <a:srgbClr val="355E66"/>
              </a:solidFill>
              <a:latin typeface="Fira Sans"/>
            </a:endParaRPr>
          </a:p>
          <a:p>
            <a:pPr algn="just"/>
            <a:r>
              <a:rPr lang="en-US" sz="3000" i="1" dirty="0">
                <a:solidFill>
                  <a:srgbClr val="355E66"/>
                </a:solidFill>
                <a:latin typeface="Fira Sans"/>
              </a:rPr>
              <a:t>Maximum reach: </a:t>
            </a:r>
            <a:r>
              <a:rPr lang="en-US" sz="3000" dirty="0">
                <a:solidFill>
                  <a:srgbClr val="355E66"/>
                </a:solidFill>
                <a:latin typeface="Fira Sans"/>
              </a:rPr>
              <a:t>test across units/regions </a:t>
            </a:r>
            <a:r>
              <a:rPr lang="en-US" sz="3000" dirty="0">
                <a:solidFill>
                  <a:srgbClr val="FF0000"/>
                </a:solidFill>
                <a:latin typeface="Fira Sans"/>
              </a:rPr>
              <a:t>without one central site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65ADCA5-EF11-400E-A37C-2D2D75E3D08F}"/>
              </a:ext>
            </a:extLst>
          </p:cNvPr>
          <p:cNvSpPr txBox="1"/>
          <p:nvPr/>
        </p:nvSpPr>
        <p:spPr>
          <a:xfrm>
            <a:off x="450360" y="5410903"/>
            <a:ext cx="93678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355E66"/>
                </a:solidFill>
                <a:latin typeface="Fira Sans"/>
              </a:rPr>
              <a:t>Main Risk — Test Integrity</a:t>
            </a:r>
          </a:p>
          <a:p>
            <a:pPr algn="ctr"/>
            <a:endParaRPr lang="en-US" sz="3000" b="1" dirty="0">
              <a:solidFill>
                <a:srgbClr val="355E66"/>
              </a:solidFill>
              <a:latin typeface="Fira Sans"/>
            </a:endParaRPr>
          </a:p>
          <a:p>
            <a:r>
              <a:rPr lang="en-US" sz="3000" b="1" dirty="0">
                <a:solidFill>
                  <a:srgbClr val="355E66"/>
                </a:solidFill>
                <a:latin typeface="Fira Sans"/>
              </a:rPr>
              <a:t>Risks:</a:t>
            </a:r>
            <a:r>
              <a:rPr lang="en-US" sz="3000" dirty="0">
                <a:solidFill>
                  <a:srgbClr val="355E66"/>
                </a:solidFill>
                <a:latin typeface="Fira Sans"/>
              </a:rPr>
              <a:t> identity verification and potential item leaks test across units/regions </a:t>
            </a:r>
            <a:r>
              <a:rPr lang="en-US" sz="3000" dirty="0">
                <a:solidFill>
                  <a:srgbClr val="FF0000"/>
                </a:solidFill>
                <a:latin typeface="Fira Sans"/>
              </a:rPr>
              <a:t>without one central site</a:t>
            </a:r>
          </a:p>
        </p:txBody>
      </p:sp>
      <p:sp>
        <p:nvSpPr>
          <p:cNvPr id="16" name="Стрілка: униз 15">
            <a:extLst>
              <a:ext uri="{FF2B5EF4-FFF2-40B4-BE49-F238E27FC236}">
                <a16:creationId xmlns:a16="http://schemas.microsoft.com/office/drawing/2014/main" xmlns="" id="{8E2F981F-77CE-4759-8CFE-3F5F9CE5D3F8}"/>
              </a:ext>
            </a:extLst>
          </p:cNvPr>
          <p:cNvSpPr/>
          <p:nvPr/>
        </p:nvSpPr>
        <p:spPr>
          <a:xfrm flipH="1">
            <a:off x="6248399" y="4865112"/>
            <a:ext cx="609600" cy="1116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45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5225" y="2095500"/>
            <a:ext cx="5024008" cy="0"/>
          </a:xfrm>
          <a:prstGeom prst="line">
            <a:avLst/>
          </a:prstGeom>
          <a:ln w="9525" cap="rnd">
            <a:solidFill>
              <a:srgbClr val="355E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9366544" y="1166776"/>
            <a:ext cx="8851311" cy="5721748"/>
          </a:xfrm>
          <a:custGeom>
            <a:avLst/>
            <a:gdLst/>
            <a:ahLst/>
            <a:cxnLst/>
            <a:rect l="l" t="t" r="r" b="b"/>
            <a:pathLst>
              <a:path w="9019184" h="6009031">
                <a:moveTo>
                  <a:pt x="0" y="0"/>
                </a:moveTo>
                <a:lnTo>
                  <a:pt x="9019184" y="0"/>
                </a:lnTo>
                <a:lnTo>
                  <a:pt x="9019184" y="6009031"/>
                </a:lnTo>
                <a:lnTo>
                  <a:pt x="0" y="6009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3400" y="551223"/>
            <a:ext cx="745082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7"/>
              </a:lnSpc>
            </a:pPr>
            <a:r>
              <a:rPr lang="en-US" sz="4000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STANAG 6001 Familiarization </a:t>
            </a:r>
          </a:p>
          <a:p>
            <a:pPr algn="just">
              <a:lnSpc>
                <a:spcPts val="4767"/>
              </a:lnSpc>
            </a:pPr>
            <a:r>
              <a:rPr lang="en-US" sz="4000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Language Testing Course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34600" y="-208922"/>
            <a:ext cx="6947100" cy="1375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</a:pPr>
            <a:endParaRPr sz="4334" b="1" dirty="0">
              <a:solidFill>
                <a:srgbClr val="355E66"/>
              </a:solidFill>
              <a:latin typeface="Fira Sans Bold"/>
            </a:endParaRPr>
          </a:p>
          <a:p>
            <a:pPr algn="ctr">
              <a:lnSpc>
                <a:spcPts val="5589"/>
              </a:lnSpc>
            </a:pPr>
            <a:r>
              <a:rPr lang="en-US" sz="3500" b="1" dirty="0">
                <a:solidFill>
                  <a:srgbClr val="355E66"/>
                </a:solidFill>
                <a:latin typeface="Fira Sans Bold"/>
              </a:rPr>
              <a:t>Where there’s a will, there’s a way</a:t>
            </a:r>
            <a:endParaRPr lang="en-US" sz="3500" b="1" dirty="0">
              <a:solidFill>
                <a:srgbClr val="355E66"/>
              </a:solidFill>
              <a:latin typeface="Fira Sans Bold"/>
              <a:sym typeface="Fir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4799" y="2197775"/>
            <a:ext cx="8616657" cy="7670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3000" b="1" dirty="0">
                <a:solidFill>
                  <a:srgbClr val="355E66"/>
                </a:solidFill>
                <a:latin typeface="Fira Sans"/>
                <a:sym typeface="Fira Sans Bold"/>
              </a:rPr>
              <a:t>Objective: </a:t>
            </a:r>
            <a:r>
              <a:rPr lang="en-US" sz="3000" dirty="0">
                <a:solidFill>
                  <a:srgbClr val="355E66"/>
                </a:solidFill>
                <a:latin typeface="Fira Sans"/>
              </a:rPr>
              <a:t>Introduce participants to the structure, purpose, and procedures of NATO STANAG 6001 language testing</a:t>
            </a:r>
          </a:p>
          <a:p>
            <a:pPr algn="just">
              <a:lnSpc>
                <a:spcPts val="3900"/>
              </a:lnSpc>
            </a:pPr>
            <a:r>
              <a:rPr lang="en-US" sz="3000" b="1" dirty="0">
                <a:solidFill>
                  <a:srgbClr val="355E66"/>
                </a:solidFill>
                <a:latin typeface="Fira Sans"/>
              </a:rPr>
              <a:t>Content:</a:t>
            </a:r>
          </a:p>
          <a:p>
            <a:pPr marL="0" lvl="1" indent="-285750" algn="just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55E66"/>
                </a:solidFill>
                <a:latin typeface="Fira Sans"/>
              </a:rPr>
              <a:t>Overview of STANAG 6001 </a:t>
            </a:r>
            <a:r>
              <a:rPr lang="en-US" sz="3000">
                <a:solidFill>
                  <a:srgbClr val="355E66"/>
                </a:solidFill>
                <a:latin typeface="Fira Sans"/>
              </a:rPr>
              <a:t>levels </a:t>
            </a:r>
            <a:r>
              <a:rPr lang="en-US" sz="3000" smtClean="0">
                <a:solidFill>
                  <a:srgbClr val="355E66"/>
                </a:solidFill>
                <a:latin typeface="Fira Sans"/>
              </a:rPr>
              <a:t>(L0, L1–L2</a:t>
            </a:r>
            <a:r>
              <a:rPr lang="en-US" sz="3000" dirty="0">
                <a:solidFill>
                  <a:srgbClr val="355E66"/>
                </a:solidFill>
                <a:latin typeface="Fira Sans"/>
              </a:rPr>
              <a:t>)</a:t>
            </a:r>
          </a:p>
          <a:p>
            <a:pPr marL="0" lvl="1" indent="-285750" algn="just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55E66"/>
                </a:solidFill>
                <a:latin typeface="Fira Sans"/>
              </a:rPr>
              <a:t>Test types: Listening, Reading, Speaking, Writing</a:t>
            </a:r>
          </a:p>
          <a:p>
            <a:pPr marL="0" lvl="1" indent="-285750" algn="just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55E66"/>
                </a:solidFill>
                <a:latin typeface="Fira Sans"/>
              </a:rPr>
              <a:t>Assessment criteria and rating scales</a:t>
            </a:r>
          </a:p>
          <a:p>
            <a:pPr marL="0" lvl="1" indent="-285750" algn="just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55E66"/>
                </a:solidFill>
                <a:latin typeface="Fira Sans"/>
              </a:rPr>
              <a:t>Practical examples and sample tasks</a:t>
            </a:r>
          </a:p>
          <a:p>
            <a:pPr algn="just">
              <a:lnSpc>
                <a:spcPts val="3900"/>
              </a:lnSpc>
            </a:pPr>
            <a:r>
              <a:rPr lang="en-US" sz="3000" b="1" dirty="0">
                <a:solidFill>
                  <a:srgbClr val="355E66"/>
                </a:solidFill>
                <a:latin typeface="Fira Sans"/>
              </a:rPr>
              <a:t>Format: </a:t>
            </a:r>
            <a:r>
              <a:rPr lang="en-US" sz="3000" dirty="0">
                <a:solidFill>
                  <a:srgbClr val="355E66"/>
                </a:solidFill>
                <a:latin typeface="Fira Sans"/>
              </a:rPr>
              <a:t>Lectures, workshops, and guided practice</a:t>
            </a:r>
          </a:p>
          <a:p>
            <a:pPr algn="just">
              <a:lnSpc>
                <a:spcPts val="3900"/>
              </a:lnSpc>
            </a:pPr>
            <a:r>
              <a:rPr lang="en-US" sz="3000" b="1" dirty="0">
                <a:solidFill>
                  <a:srgbClr val="355E66"/>
                </a:solidFill>
                <a:latin typeface="Fira Sans"/>
              </a:rPr>
              <a:t>Outcome:</a:t>
            </a:r>
          </a:p>
          <a:p>
            <a:pPr marL="457200" indent="-457200" algn="just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55E66"/>
                </a:solidFill>
                <a:latin typeface="Fira Sans"/>
              </a:rPr>
              <a:t>National capacity built</a:t>
            </a:r>
          </a:p>
          <a:p>
            <a:pPr marL="457200" indent="-457200" algn="just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55E66"/>
                </a:solidFill>
                <a:latin typeface="Fira Sans"/>
              </a:rPr>
              <a:t>Awareness raised</a:t>
            </a:r>
          </a:p>
          <a:p>
            <a:pPr marL="457200" indent="-457200" algn="just">
              <a:lnSpc>
                <a:spcPts val="39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355E66"/>
                </a:solidFill>
                <a:latin typeface="Fira Sans"/>
              </a:rPr>
              <a:t>Academic staff calibrated for SPEAKING  </a:t>
            </a:r>
            <a:br>
              <a:rPr lang="en-US" sz="3000" dirty="0">
                <a:solidFill>
                  <a:srgbClr val="355E66"/>
                </a:solidFill>
                <a:latin typeface="Fira Sans"/>
              </a:rPr>
            </a:br>
            <a:r>
              <a:rPr lang="en-US" sz="3000" dirty="0">
                <a:solidFill>
                  <a:srgbClr val="355E66"/>
                </a:solidFill>
                <a:latin typeface="Fira Sans"/>
              </a:rPr>
              <a:t>&amp; WRITING rating </a:t>
            </a:r>
            <a:endParaRPr lang="en-US" sz="3000" dirty="0">
              <a:solidFill>
                <a:srgbClr val="355E66"/>
              </a:solidFill>
              <a:latin typeface="Fira Sans"/>
              <a:sym typeface="Fira Sans Bold"/>
              <a:hlinkClick r:id="rId3" tooltip="https://docs.google.com/spreadsheets/d/1DUF2isFWsqVSYhbaACYtbgcLi_YjDqpE3GLQIVgkKQg/edit#gid=6985111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DFAAD71-5177-4D04-A26C-EB5716DED6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6443056"/>
            <a:ext cx="4495800" cy="37296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FF65D2F-1031-478C-9493-23EC10CB3D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599" y="6443056"/>
            <a:ext cx="5125259" cy="3843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04434" y="2798599"/>
            <a:ext cx="5024008" cy="0"/>
          </a:xfrm>
          <a:prstGeom prst="line">
            <a:avLst/>
          </a:prstGeom>
          <a:ln w="9525" cap="rnd">
            <a:solidFill>
              <a:srgbClr val="355E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410673" y="1066800"/>
            <a:ext cx="7450829" cy="1217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7"/>
              </a:lnSpc>
            </a:pPr>
            <a:r>
              <a:rPr lang="en-US" sz="4334" b="1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Norming Session </a:t>
            </a:r>
          </a:p>
          <a:p>
            <a:pPr algn="just">
              <a:lnSpc>
                <a:spcPts val="4767"/>
              </a:lnSpc>
            </a:pPr>
            <a:r>
              <a:rPr lang="en-US" sz="4334" b="1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(Speaking &amp; Writing)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06567" y="102985"/>
            <a:ext cx="5820525" cy="209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</a:pPr>
            <a:endParaRPr/>
          </a:p>
          <a:p>
            <a:pPr algn="ctr">
              <a:lnSpc>
                <a:spcPts val="5589"/>
              </a:lnSpc>
            </a:pPr>
            <a:r>
              <a:rPr lang="en-US" sz="4299" b="1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National Defence University of Ukraine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9313" y="3055811"/>
            <a:ext cx="8774687" cy="592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3999" b="1" dirty="0">
                <a:solidFill>
                  <a:srgbClr val="355E66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Tasks:</a:t>
            </a:r>
          </a:p>
          <a:p>
            <a:pPr algn="l">
              <a:lnSpc>
                <a:spcPts val="5199"/>
              </a:lnSpc>
            </a:pPr>
            <a:endParaRPr lang="en-US" sz="3999" b="1" dirty="0">
              <a:solidFill>
                <a:srgbClr val="355E66"/>
              </a:solidFill>
              <a:latin typeface="Fira Sans Bold"/>
              <a:ea typeface="Fira Sans Bold"/>
              <a:cs typeface="Fira Sans Bold"/>
              <a:sym typeface="Fira Sans Bold"/>
            </a:endParaRPr>
          </a:p>
          <a:p>
            <a:pPr marL="863599" lvl="1" indent="-431800" algn="l">
              <a:lnSpc>
                <a:spcPts val="5199"/>
              </a:lnSpc>
              <a:buFont typeface="Arial"/>
              <a:buChar char="•"/>
            </a:pPr>
            <a:r>
              <a:rPr lang="en-US" sz="399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To ensure common understanding of assessment criteria</a:t>
            </a:r>
          </a:p>
          <a:p>
            <a:pPr marL="863599" lvl="1" indent="-431800" algn="l">
              <a:lnSpc>
                <a:spcPts val="5199"/>
              </a:lnSpc>
              <a:buFont typeface="Arial"/>
              <a:buChar char="•"/>
            </a:pPr>
            <a:r>
              <a:rPr lang="en-US" sz="399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To achieve consistency and reliability in rating speaking and writing performances </a:t>
            </a:r>
            <a:br>
              <a:rPr lang="en-US" sz="399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-US" sz="3999" dirty="0">
                <a:solidFill>
                  <a:srgbClr val="355E66"/>
                </a:solidFill>
                <a:latin typeface="Fira Sans"/>
                <a:ea typeface="Fira Sans"/>
                <a:cs typeface="Fira Sans"/>
                <a:sym typeface="Fira Sans"/>
              </a:rPr>
              <a:t>IAW STANAG 6001</a:t>
            </a:r>
          </a:p>
          <a:p>
            <a:pPr algn="l">
              <a:lnSpc>
                <a:spcPts val="4550"/>
              </a:lnSpc>
            </a:pPr>
            <a:endParaRPr lang="en-US" sz="3999" dirty="0">
              <a:solidFill>
                <a:srgbClr val="355E6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4BBAB5-4105-4124-A3CB-37DDE09B1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760499"/>
            <a:ext cx="8140498" cy="6105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496800" y="311124"/>
            <a:ext cx="5449922" cy="338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48"/>
              </a:lnSpc>
            </a:pPr>
            <a:r>
              <a:rPr lang="en-US" sz="5862" dirty="0">
                <a:solidFill>
                  <a:srgbClr val="FFEDD9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Cooperation in Security &amp; Defence Sector of Ukraine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9873" y="196824"/>
            <a:ext cx="11479727" cy="9899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63"/>
              </a:lnSpc>
            </a:pPr>
            <a:r>
              <a:rPr lang="en-US" sz="3500" b="1" dirty="0">
                <a:solidFill>
                  <a:srgbClr val="FFFFFF"/>
                </a:solidFill>
                <a:latin typeface="Fira Sans" panose="020B0503050000020004" pitchFamily="34" charset="0"/>
                <a:ea typeface="Noto Serif Display Bold"/>
                <a:cs typeface="Noto Serif Display Bold"/>
                <a:sym typeface="Noto Serif Display Bold"/>
              </a:rPr>
              <a:t>1. MOBILE LANGUAGE TESTING SESSIONS</a:t>
            </a:r>
          </a:p>
          <a:p>
            <a:pPr algn="l">
              <a:lnSpc>
                <a:spcPts val="4663"/>
              </a:lnSpc>
            </a:pPr>
            <a:r>
              <a:rPr lang="en-US" sz="3500" b="1" dirty="0">
                <a:solidFill>
                  <a:srgbClr val="FFFFFF"/>
                </a:solidFill>
                <a:latin typeface="Fira Sans" panose="020B0503050000020004" pitchFamily="34" charset="0"/>
                <a:ea typeface="Noto Serif Display Bold"/>
                <a:cs typeface="Noto Serif Display Bold"/>
                <a:sym typeface="Noto Serif Display Bold"/>
              </a:rPr>
              <a:t> (JOINT COMMISSIONS)</a:t>
            </a:r>
          </a:p>
          <a:p>
            <a:pPr algn="l">
              <a:lnSpc>
                <a:spcPts val="4663"/>
              </a:lnSpc>
            </a:pPr>
            <a:endParaRPr lang="en-US" sz="3500" b="1" dirty="0">
              <a:solidFill>
                <a:srgbClr val="FFFFFF"/>
              </a:solidFill>
              <a:latin typeface="Fira Sans" panose="020B0503050000020004" pitchFamily="34" charset="0"/>
              <a:ea typeface="Noto Serif Display Bold"/>
              <a:cs typeface="Noto Serif Display Bold"/>
              <a:sym typeface="Noto Serif Display Bold"/>
            </a:endParaRPr>
          </a:p>
          <a:p>
            <a:pPr marL="647700" lvl="1" indent="-323850" algn="l">
              <a:lnSpc>
                <a:spcPts val="4199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To ensure standardized procedures outside the main testing center</a:t>
            </a:r>
          </a:p>
          <a:p>
            <a:pPr marL="647700" lvl="1" indent="-323850" algn="l">
              <a:lnSpc>
                <a:spcPts val="4199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To support joint evaluation by mixed commissions (representatives of different institutions)</a:t>
            </a:r>
          </a:p>
          <a:p>
            <a:pPr marL="647700" lvl="1" indent="-323850" algn="l">
              <a:lnSpc>
                <a:spcPts val="4199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To enhance transparency, fairness, and reliability of language testing</a:t>
            </a:r>
          </a:p>
          <a:p>
            <a:pPr marL="647700" lvl="1" indent="-323850" algn="l">
              <a:lnSpc>
                <a:spcPts val="4199"/>
              </a:lnSpc>
              <a:buFont typeface="Arial"/>
              <a:buChar char="•"/>
            </a:pPr>
            <a:r>
              <a:rPr lang="en-US" sz="3500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To gather feedback and lessons learned for improving the language testing system</a:t>
            </a:r>
          </a:p>
          <a:p>
            <a:pPr algn="l">
              <a:lnSpc>
                <a:spcPts val="4663"/>
              </a:lnSpc>
            </a:pPr>
            <a:endParaRPr lang="en-US" sz="3500" dirty="0">
              <a:solidFill>
                <a:srgbClr val="FFFFFF"/>
              </a:solidFill>
              <a:latin typeface="Fira Sans" panose="020B0503050000020004" pitchFamily="34" charset="0"/>
              <a:ea typeface="Noto Serif Display"/>
              <a:cs typeface="Noto Serif Display"/>
              <a:sym typeface="Noto Serif Display"/>
            </a:endParaRPr>
          </a:p>
          <a:p>
            <a:pPr algn="l">
              <a:lnSpc>
                <a:spcPts val="4663"/>
              </a:lnSpc>
            </a:pPr>
            <a:r>
              <a:rPr lang="en-US" sz="3500" b="1" dirty="0">
                <a:solidFill>
                  <a:srgbClr val="FFFFFF"/>
                </a:solidFill>
                <a:latin typeface="Fira Sans" panose="020B0503050000020004" pitchFamily="34" charset="0"/>
                <a:ea typeface="Noto Serif Display Bold"/>
                <a:cs typeface="Noto Serif Display Bold"/>
                <a:sym typeface="Noto Serif Display Bold"/>
              </a:rPr>
              <a:t>2. ADVISORY ASSISTANCE TO THE REPRESENTATIVES OF</a:t>
            </a:r>
          </a:p>
          <a:p>
            <a:pPr algn="l">
              <a:lnSpc>
                <a:spcPts val="4663"/>
              </a:lnSpc>
            </a:pPr>
            <a:r>
              <a:rPr lang="en-US" sz="3500" b="1" dirty="0">
                <a:solidFill>
                  <a:srgbClr val="FFFFFF"/>
                </a:solidFill>
                <a:latin typeface="Fira Sans" panose="020B0503050000020004" pitchFamily="34" charset="0"/>
                <a:ea typeface="Noto Serif Display Bold"/>
                <a:cs typeface="Noto Serif Display Bold"/>
                <a:sym typeface="Noto Serif Display Bold"/>
              </a:rPr>
              <a:t> THE NATIONAL GUARD OF UKRAINE AND STATE BORDER GUARD SERVICE OF UKRAINE </a:t>
            </a:r>
          </a:p>
          <a:p>
            <a:pPr algn="l">
              <a:lnSpc>
                <a:spcPts val="4663"/>
              </a:lnSpc>
            </a:pPr>
            <a:r>
              <a:rPr lang="en-US" sz="3500" dirty="0">
                <a:solidFill>
                  <a:srgbClr val="FFFFFF"/>
                </a:solidFill>
                <a:latin typeface="Fira Sans" panose="020B0503050000020004" pitchFamily="34" charset="0"/>
                <a:ea typeface="Noto Serif Display"/>
                <a:cs typeface="Noto Serif Display"/>
                <a:sym typeface="Noto Serif Display"/>
              </a:rPr>
              <a:t>through participation in events, training, and development of test items</a:t>
            </a:r>
          </a:p>
          <a:p>
            <a:pPr algn="l">
              <a:lnSpc>
                <a:spcPts val="662"/>
              </a:lnSpc>
            </a:pPr>
            <a:endParaRPr lang="en-US" sz="2999" dirty="0">
              <a:solidFill>
                <a:srgbClr val="FFFFFF"/>
              </a:solidFill>
              <a:latin typeface="Noto Serif Display"/>
              <a:ea typeface="Noto Serif Display"/>
              <a:cs typeface="Noto Serif Display"/>
              <a:sym typeface="Noto Serif Display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284B63A-44F9-4FFE-B029-4E08A1FE5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998" y="3988644"/>
            <a:ext cx="3250127" cy="41266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3F4EE3E-9556-479B-9EBD-C44FC70B89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895" y="5143500"/>
            <a:ext cx="3598725" cy="3951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677</Words>
  <Application>Microsoft Office PowerPoint</Application>
  <PresentationFormat>Произвольный</PresentationFormat>
  <Paragraphs>142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Noto Serif Display Bold</vt:lpstr>
      <vt:lpstr>Fira Sans Light</vt:lpstr>
      <vt:lpstr>Fira Sans Bold</vt:lpstr>
      <vt:lpstr>Calibri</vt:lpstr>
      <vt:lpstr>Noto Serif Display</vt:lpstr>
      <vt:lpstr>PT Serif Bold</vt:lpstr>
      <vt:lpstr>Fira Sans</vt:lpstr>
      <vt:lpstr>Noto Serif Display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Beige Abstract Patterns Home Maintenance Tips Listing Presentation</dc:title>
  <dc:creator>VIKA</dc:creator>
  <cp:lastModifiedBy>VIKA</cp:lastModifiedBy>
  <cp:revision>35</cp:revision>
  <dcterms:created xsi:type="dcterms:W3CDTF">2006-08-16T00:00:00Z</dcterms:created>
  <dcterms:modified xsi:type="dcterms:W3CDTF">2025-09-02T05:41:43Z</dcterms:modified>
  <dc:identifier>DAGxaiy3nD0</dc:identifier>
</cp:coreProperties>
</file>