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13"/>
  </p:notesMasterIdLst>
  <p:sldIdLst>
    <p:sldId id="381" r:id="rId5"/>
    <p:sldId id="383" r:id="rId6"/>
    <p:sldId id="384" r:id="rId7"/>
    <p:sldId id="385" r:id="rId8"/>
    <p:sldId id="386" r:id="rId9"/>
    <p:sldId id="387" r:id="rId10"/>
    <p:sldId id="388" r:id="rId11"/>
    <p:sldId id="382" r:id="rId12"/>
  </p:sldIdLst>
  <p:sldSz cx="12601575" cy="6858000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4923" autoAdjust="0"/>
    <p:restoredTop sz="94450" autoAdjust="0"/>
  </p:normalViewPr>
  <p:slideViewPr>
    <p:cSldViewPr>
      <p:cViewPr varScale="1">
        <p:scale>
          <a:sx n="63" d="100"/>
          <a:sy n="63" d="100"/>
        </p:scale>
        <p:origin x="344" y="64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2080" y="-98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42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61942B-2FE9-4A9A-94CF-F0504EF387E7}" type="datetimeFigureOut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1241425"/>
            <a:ext cx="615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0245" y="4776084"/>
            <a:ext cx="5437186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5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20" y="9426815"/>
            <a:ext cx="2946666" cy="4982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57894-DA35-4B8D-A347-6D30D973DE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025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0977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595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0245" y="4776084"/>
            <a:ext cx="5437186" cy="4938969"/>
          </a:xfrm>
        </p:spPr>
        <p:txBody>
          <a:bodyPr/>
          <a:lstStyle/>
          <a:p>
            <a:r>
              <a:rPr lang="en-AU" b="1" dirty="0"/>
              <a:t>Working groups:</a:t>
            </a:r>
          </a:p>
          <a:p>
            <a:r>
              <a:rPr lang="en-AU" dirty="0"/>
              <a:t>Revision of the STANAG 6001, Julie </a:t>
            </a:r>
            <a:r>
              <a:rPr lang="en-AU" dirty="0" err="1"/>
              <a:t>Dubeau</a:t>
            </a:r>
            <a:r>
              <a:rPr lang="en-AU" dirty="0"/>
              <a:t> (CAN)</a:t>
            </a:r>
          </a:p>
          <a:p>
            <a:r>
              <a:rPr lang="en-AU" dirty="0"/>
              <a:t>Shared Item Bank, Nancy Powers (CAN)</a:t>
            </a:r>
          </a:p>
          <a:p>
            <a:r>
              <a:rPr lang="en-AU" dirty="0"/>
              <a:t>ALTS Module 2, Testing Writing (USA)</a:t>
            </a:r>
          </a:p>
          <a:p>
            <a:r>
              <a:rPr lang="en-AU" dirty="0"/>
              <a:t>STATS Seminar, Inga </a:t>
            </a:r>
            <a:r>
              <a:rPr lang="en-AU" dirty="0" err="1"/>
              <a:t>Fārte-Zālīte</a:t>
            </a:r>
            <a:r>
              <a:rPr lang="en-AU" dirty="0"/>
              <a:t> (LVA)</a:t>
            </a:r>
          </a:p>
          <a:p>
            <a:r>
              <a:rPr lang="en-AU" dirty="0"/>
              <a:t>JTAC Update, </a:t>
            </a:r>
            <a:r>
              <a:rPr lang="en-AU" dirty="0" err="1"/>
              <a:t>Kåre</a:t>
            </a:r>
            <a:r>
              <a:rPr lang="en-AU" dirty="0"/>
              <a:t> </a:t>
            </a:r>
            <a:r>
              <a:rPr lang="en-AU" dirty="0" err="1"/>
              <a:t>Kildevang</a:t>
            </a:r>
            <a:r>
              <a:rPr lang="en-AU" dirty="0"/>
              <a:t> (DM)</a:t>
            </a:r>
          </a:p>
          <a:p>
            <a:r>
              <a:rPr lang="en-AU" b="1" dirty="0"/>
              <a:t>30-min presentations:</a:t>
            </a:r>
          </a:p>
          <a:p>
            <a:r>
              <a:rPr lang="en-GB" i="1" dirty="0"/>
              <a:t>Operational View on Writing Skills</a:t>
            </a:r>
            <a:r>
              <a:rPr lang="fi-FI" i="1" dirty="0"/>
              <a:t>, </a:t>
            </a:r>
            <a:r>
              <a:rPr lang="en-GB" dirty="0"/>
              <a:t>Col Henk </a:t>
            </a:r>
            <a:r>
              <a:rPr lang="en-GB" dirty="0" err="1"/>
              <a:t>Kiffen</a:t>
            </a:r>
            <a:r>
              <a:rPr lang="en-GB" dirty="0"/>
              <a:t>, NLD, DCOM NAEW&amp;CF </a:t>
            </a:r>
          </a:p>
          <a:p>
            <a:r>
              <a:rPr lang="en-US" i="1" dirty="0"/>
              <a:t>Interactions between the Writing Skill, the Teaching of Writing, the Writing Task, the Writer’s Ability Level, and the Use of Generative AI</a:t>
            </a:r>
            <a:r>
              <a:rPr lang="fi-FI" i="1" dirty="0"/>
              <a:t>, </a:t>
            </a:r>
            <a:r>
              <a:rPr lang="en-US" dirty="0"/>
              <a:t>Ray Clifford, USA</a:t>
            </a:r>
          </a:p>
          <a:p>
            <a:r>
              <a:rPr lang="en-GB" i="1" dirty="0"/>
              <a:t>STANAG 6001 Language Testing: Building Resilience in War</a:t>
            </a:r>
            <a:r>
              <a:rPr lang="fi-FI" i="1" dirty="0"/>
              <a:t>, </a:t>
            </a:r>
            <a:r>
              <a:rPr lang="en-GB" dirty="0" err="1"/>
              <a:t>Viktoriia</a:t>
            </a:r>
            <a:r>
              <a:rPr lang="en-GB" dirty="0"/>
              <a:t> </a:t>
            </a:r>
            <a:r>
              <a:rPr lang="en-GB" dirty="0" err="1"/>
              <a:t>Krykun</a:t>
            </a:r>
            <a:r>
              <a:rPr lang="en-GB" dirty="0"/>
              <a:t>, UKR</a:t>
            </a:r>
          </a:p>
          <a:p>
            <a:r>
              <a:rPr lang="en-GB" i="1" dirty="0"/>
              <a:t>Human Cognition in Writing versus AI-generated Text</a:t>
            </a:r>
            <a:r>
              <a:rPr lang="fi-FI" i="1" dirty="0"/>
              <a:t>, </a:t>
            </a:r>
            <a:r>
              <a:rPr lang="en-US" dirty="0"/>
              <a:t>Tamar </a:t>
            </a:r>
            <a:r>
              <a:rPr lang="en-US" dirty="0" err="1"/>
              <a:t>Shalamberidze</a:t>
            </a:r>
            <a:r>
              <a:rPr lang="en-US" dirty="0"/>
              <a:t>, GEO</a:t>
            </a:r>
          </a:p>
          <a:p>
            <a:r>
              <a:rPr lang="en-GB" i="1" dirty="0"/>
              <a:t>Assessing Writing Proficiency in an AI Era: A Summary of AI tools used</a:t>
            </a:r>
            <a:r>
              <a:rPr lang="fi-FI" i="1" dirty="0"/>
              <a:t>, </a:t>
            </a:r>
            <a:r>
              <a:rPr lang="en-GB" dirty="0"/>
              <a:t>Jan </a:t>
            </a:r>
            <a:r>
              <a:rPr lang="en-GB" dirty="0" err="1"/>
              <a:t>Křivka</a:t>
            </a:r>
            <a:r>
              <a:rPr lang="en-GB" dirty="0"/>
              <a:t> &amp; Irena </a:t>
            </a:r>
            <a:r>
              <a:rPr lang="en-GB" dirty="0" err="1"/>
              <a:t>Obručová</a:t>
            </a:r>
            <a:r>
              <a:rPr lang="en-GB" dirty="0"/>
              <a:t>, CZE</a:t>
            </a:r>
          </a:p>
          <a:p>
            <a:r>
              <a:rPr lang="en-GB" i="1" dirty="0"/>
              <a:t>Mind-Full – a Creative Mind in the Age of AI</a:t>
            </a:r>
            <a:r>
              <a:rPr lang="fi-FI" i="1" dirty="0"/>
              <a:t>, </a:t>
            </a:r>
            <a:r>
              <a:rPr lang="en-GB" dirty="0"/>
              <a:t>Karl </a:t>
            </a:r>
            <a:r>
              <a:rPr lang="en-GB" dirty="0" err="1"/>
              <a:t>Testor</a:t>
            </a:r>
            <a:r>
              <a:rPr lang="en-GB" dirty="0"/>
              <a:t>, AUT</a:t>
            </a:r>
          </a:p>
          <a:p>
            <a:r>
              <a:rPr lang="en-GB" b="1" dirty="0"/>
              <a:t>Panel discussion 1: </a:t>
            </a:r>
            <a:r>
              <a:rPr lang="en-US" b="1" i="1" dirty="0"/>
              <a:t>The Role of AI in Writing Assessment</a:t>
            </a:r>
            <a:r>
              <a:rPr lang="fi-FI" b="1" i="1" dirty="0"/>
              <a:t>, </a:t>
            </a:r>
            <a:r>
              <a:rPr lang="en-US" dirty="0"/>
              <a:t>Moderator: Peggy Garza</a:t>
            </a:r>
          </a:p>
          <a:p>
            <a:r>
              <a:rPr lang="en-GB" b="1" dirty="0"/>
              <a:t>Panel discussion 2: </a:t>
            </a:r>
            <a:r>
              <a:rPr lang="en-US" b="1" i="1" dirty="0"/>
              <a:t>Integrity and Rating Writing Assessments in an AI Era</a:t>
            </a:r>
            <a:endParaRPr lang="fi-FI" dirty="0"/>
          </a:p>
          <a:p>
            <a:r>
              <a:rPr lang="en-US" dirty="0"/>
              <a:t>Moderator: Andrea </a:t>
            </a:r>
            <a:r>
              <a:rPr lang="en-US" dirty="0" err="1"/>
              <a:t>Gjorevski</a:t>
            </a:r>
            <a:endParaRPr lang="en-US" i="1" dirty="0"/>
          </a:p>
          <a:p>
            <a:r>
              <a:rPr lang="en-GB" b="1" dirty="0"/>
              <a:t>Panel discussion 3: </a:t>
            </a:r>
            <a:r>
              <a:rPr lang="en-US" b="1" i="1" dirty="0"/>
              <a:t>Best Practices in Prompt Development &amp; Task Design</a:t>
            </a:r>
            <a:endParaRPr lang="fi-FI" dirty="0"/>
          </a:p>
          <a:p>
            <a:r>
              <a:rPr lang="en-US" dirty="0"/>
              <a:t>Moderator: Inga </a:t>
            </a:r>
            <a:r>
              <a:rPr lang="en-US" dirty="0" err="1"/>
              <a:t>Fārte-Zālīte</a:t>
            </a:r>
            <a:endParaRPr lang="en-US" dirty="0"/>
          </a:p>
          <a:p>
            <a:r>
              <a:rPr lang="en-AU" i="1" dirty="0"/>
              <a:t>Please see notes on following slide for parallel sessions and posters.</a:t>
            </a:r>
          </a:p>
        </p:txBody>
      </p:sp>
    </p:spTree>
    <p:extLst>
      <p:ext uri="{BB962C8B-B14F-4D97-AF65-F5344CB8AC3E}">
        <p14:creationId xmlns:p14="http://schemas.microsoft.com/office/powerpoint/2010/main" val="338996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0245" y="4776084"/>
            <a:ext cx="5670920" cy="4794953"/>
          </a:xfrm>
        </p:spPr>
        <p:txBody>
          <a:bodyPr/>
          <a:lstStyle/>
          <a:p>
            <a:r>
              <a:rPr lang="en-AU" b="1" dirty="0"/>
              <a:t>Parallel sessions TUE:</a:t>
            </a:r>
          </a:p>
          <a:p>
            <a:r>
              <a:rPr lang="en-AU" i="1" dirty="0"/>
              <a:t>Prompt Engineering Lab Level 2</a:t>
            </a:r>
            <a:r>
              <a:rPr lang="en-AU" dirty="0"/>
              <a:t> (Anika </a:t>
            </a:r>
            <a:r>
              <a:rPr lang="en-AU" dirty="0" err="1"/>
              <a:t>Dähn</a:t>
            </a:r>
            <a:r>
              <a:rPr lang="en-AU" dirty="0"/>
              <a:t>, Jana </a:t>
            </a:r>
            <a:r>
              <a:rPr lang="en-AU" dirty="0" err="1"/>
              <a:t>Vasilj</a:t>
            </a:r>
            <a:r>
              <a:rPr lang="en-AU" dirty="0"/>
              <a:t>-Begovic)</a:t>
            </a:r>
          </a:p>
          <a:p>
            <a:pPr lvl="0"/>
            <a:r>
              <a:rPr lang="en-AU" i="1" dirty="0"/>
              <a:t>Prompt Engineering Lab Level 3</a:t>
            </a:r>
            <a:r>
              <a:rPr lang="en-AU" dirty="0"/>
              <a:t> (</a:t>
            </a:r>
            <a:r>
              <a:rPr lang="en-AU" dirty="0" err="1"/>
              <a:t>Kåre</a:t>
            </a:r>
            <a:r>
              <a:rPr lang="en-AU" dirty="0"/>
              <a:t> </a:t>
            </a:r>
            <a:r>
              <a:rPr lang="en-AU" dirty="0" err="1"/>
              <a:t>Kildevang</a:t>
            </a:r>
            <a:r>
              <a:rPr lang="en-AU" dirty="0"/>
              <a:t>)</a:t>
            </a:r>
          </a:p>
          <a:p>
            <a:pPr lvl="0"/>
            <a:r>
              <a:rPr lang="en-AU" i="1" dirty="0" err="1"/>
              <a:t>Rater</a:t>
            </a:r>
            <a:r>
              <a:rPr lang="en-AU" i="1" dirty="0"/>
              <a:t> Calibration Clinic Level 2</a:t>
            </a:r>
            <a:r>
              <a:rPr lang="en-AU" dirty="0"/>
              <a:t> (Andrea </a:t>
            </a:r>
            <a:r>
              <a:rPr lang="en-AU" dirty="0" err="1"/>
              <a:t>Gjorevski</a:t>
            </a:r>
            <a:r>
              <a:rPr lang="en-AU" dirty="0"/>
              <a:t>, Merit </a:t>
            </a:r>
            <a:r>
              <a:rPr lang="en-AU" dirty="0" err="1"/>
              <a:t>Kompus</a:t>
            </a:r>
            <a:r>
              <a:rPr lang="en-AU" dirty="0"/>
              <a:t>, Kristina </a:t>
            </a:r>
            <a:r>
              <a:rPr lang="en-AU" dirty="0" err="1"/>
              <a:t>Serdoz</a:t>
            </a:r>
            <a:r>
              <a:rPr lang="en-AU" dirty="0"/>
              <a:t>)</a:t>
            </a:r>
          </a:p>
          <a:p>
            <a:r>
              <a:rPr lang="en-AU" i="1" dirty="0"/>
              <a:t>Scoring Showdown: AI vs Human</a:t>
            </a:r>
            <a:r>
              <a:rPr lang="en-AU" dirty="0"/>
              <a:t> (Matthew Wilcox)</a:t>
            </a:r>
          </a:p>
          <a:p>
            <a:r>
              <a:rPr lang="en-AU" b="1" dirty="0"/>
              <a:t>Parallel sessions WED:</a:t>
            </a:r>
          </a:p>
          <a:p>
            <a:r>
              <a:rPr lang="en-AU" i="1" dirty="0" err="1"/>
              <a:t>Rater</a:t>
            </a:r>
            <a:r>
              <a:rPr lang="en-AU" i="1" dirty="0"/>
              <a:t> Calibration Clinic Level 3</a:t>
            </a:r>
            <a:r>
              <a:rPr lang="en-AU" dirty="0"/>
              <a:t> (Hege </a:t>
            </a:r>
            <a:r>
              <a:rPr lang="en-AU" dirty="0" err="1"/>
              <a:t>Skilleås</a:t>
            </a:r>
            <a:r>
              <a:rPr lang="en-AU" dirty="0"/>
              <a:t>, </a:t>
            </a:r>
            <a:r>
              <a:rPr lang="en-AU" dirty="0" err="1"/>
              <a:t>Birgitte</a:t>
            </a:r>
            <a:r>
              <a:rPr lang="en-AU" dirty="0"/>
              <a:t> Grande)</a:t>
            </a:r>
          </a:p>
          <a:p>
            <a:pPr lvl="0"/>
            <a:r>
              <a:rPr lang="en-AU" i="1" dirty="0"/>
              <a:t>Prompt Engineering Lab Level 3</a:t>
            </a:r>
            <a:r>
              <a:rPr lang="en-AU" dirty="0"/>
              <a:t> (</a:t>
            </a:r>
            <a:r>
              <a:rPr lang="en-AU" dirty="0" err="1"/>
              <a:t>Kåre</a:t>
            </a:r>
            <a:r>
              <a:rPr lang="en-AU" dirty="0"/>
              <a:t> </a:t>
            </a:r>
            <a:r>
              <a:rPr lang="en-AU" dirty="0" err="1"/>
              <a:t>Kildevang</a:t>
            </a:r>
            <a:r>
              <a:rPr lang="en-AU" dirty="0"/>
              <a:t>)</a:t>
            </a:r>
          </a:p>
          <a:p>
            <a:r>
              <a:rPr lang="en-AU" i="1" dirty="0"/>
              <a:t>AI Tool Tryout</a:t>
            </a:r>
            <a:r>
              <a:rPr lang="en-AU" dirty="0"/>
              <a:t> (Nancy Powers)</a:t>
            </a:r>
          </a:p>
          <a:p>
            <a:r>
              <a:rPr lang="en-AU" b="1" dirty="0"/>
              <a:t>Parallel sessions THU:</a:t>
            </a:r>
          </a:p>
          <a:p>
            <a:r>
              <a:rPr lang="en-AU" i="1" dirty="0" err="1"/>
              <a:t>Rater</a:t>
            </a:r>
            <a:r>
              <a:rPr lang="en-AU" i="1" dirty="0"/>
              <a:t> Calibration Clinic Level 3</a:t>
            </a:r>
            <a:r>
              <a:rPr lang="en-AU" dirty="0"/>
              <a:t> (Hege </a:t>
            </a:r>
            <a:r>
              <a:rPr lang="en-AU" dirty="0" err="1"/>
              <a:t>Skilleås</a:t>
            </a:r>
            <a:r>
              <a:rPr lang="en-AU" dirty="0"/>
              <a:t>, </a:t>
            </a:r>
            <a:r>
              <a:rPr lang="en-AU" dirty="0" err="1"/>
              <a:t>Birgitte</a:t>
            </a:r>
            <a:r>
              <a:rPr lang="en-AU" dirty="0"/>
              <a:t> Grande)</a:t>
            </a:r>
          </a:p>
          <a:p>
            <a:pPr lvl="0"/>
            <a:r>
              <a:rPr lang="en-AU" i="1" dirty="0" err="1"/>
              <a:t>Rater</a:t>
            </a:r>
            <a:r>
              <a:rPr lang="en-AU" i="1" dirty="0"/>
              <a:t> Calibration Clinic Level 2</a:t>
            </a:r>
            <a:r>
              <a:rPr lang="en-AU" dirty="0"/>
              <a:t> (Andrea </a:t>
            </a:r>
            <a:r>
              <a:rPr lang="en-AU" dirty="0" err="1"/>
              <a:t>Gjorevski</a:t>
            </a:r>
            <a:r>
              <a:rPr lang="en-AU" dirty="0"/>
              <a:t>, Merit </a:t>
            </a:r>
            <a:r>
              <a:rPr lang="en-AU" dirty="0" err="1"/>
              <a:t>Kompus</a:t>
            </a:r>
            <a:r>
              <a:rPr lang="en-AU" dirty="0"/>
              <a:t>, Kristina </a:t>
            </a:r>
            <a:r>
              <a:rPr lang="en-AU" dirty="0" err="1"/>
              <a:t>Serdoz</a:t>
            </a:r>
            <a:r>
              <a:rPr lang="en-AU" dirty="0"/>
              <a:t>)</a:t>
            </a:r>
          </a:p>
          <a:p>
            <a:pPr lvl="0"/>
            <a:r>
              <a:rPr lang="en-AU" i="1" dirty="0"/>
              <a:t>Prompt Engineering Lab Bi-level </a:t>
            </a:r>
            <a:r>
              <a:rPr lang="en-AU" dirty="0"/>
              <a:t>(Anika </a:t>
            </a:r>
            <a:r>
              <a:rPr lang="en-AU" dirty="0" err="1"/>
              <a:t>Dähn</a:t>
            </a:r>
            <a:r>
              <a:rPr lang="en-AU" dirty="0"/>
              <a:t>, Jana </a:t>
            </a:r>
            <a:r>
              <a:rPr lang="en-AU" dirty="0" err="1"/>
              <a:t>Vasilj</a:t>
            </a:r>
            <a:r>
              <a:rPr lang="en-AU" dirty="0"/>
              <a:t>-Begovic)</a:t>
            </a:r>
          </a:p>
          <a:p>
            <a:r>
              <a:rPr lang="en-AU" i="1" dirty="0" err="1"/>
              <a:t>Scorecraft</a:t>
            </a:r>
            <a:r>
              <a:rPr lang="en-AU" i="1" dirty="0"/>
              <a:t> Studio: Fine-Tuning AI for Writing Assessment</a:t>
            </a:r>
            <a:r>
              <a:rPr lang="en-AU" dirty="0"/>
              <a:t> (Matthew Wilcox)</a:t>
            </a:r>
          </a:p>
          <a:p>
            <a:r>
              <a:rPr lang="en-GB" b="1" dirty="0"/>
              <a:t>Poster Presentations</a:t>
            </a:r>
            <a:endParaRPr lang="fi-FI" dirty="0"/>
          </a:p>
          <a:p>
            <a:pPr lvl="0"/>
            <a:r>
              <a:rPr lang="en-US" i="1" dirty="0"/>
              <a:t>Design Better, Write Smarter with AI,</a:t>
            </a:r>
            <a:r>
              <a:rPr lang="en-US" dirty="0"/>
              <a:t> Mariana Ionescu, ROU</a:t>
            </a:r>
            <a:endParaRPr lang="fi-FI" dirty="0"/>
          </a:p>
          <a:p>
            <a:pPr lvl="0"/>
            <a:r>
              <a:rPr lang="en-US" i="1" dirty="0"/>
              <a:t>Assessing online – Experience feedback &amp; tips for a smooth transition</a:t>
            </a:r>
            <a:r>
              <a:rPr lang="en-US" dirty="0"/>
              <a:t>, Esther </a:t>
            </a:r>
            <a:r>
              <a:rPr lang="en-US" dirty="0" err="1"/>
              <a:t>Furrer</a:t>
            </a:r>
            <a:r>
              <a:rPr lang="en-US" dirty="0"/>
              <a:t>, FRA</a:t>
            </a:r>
            <a:endParaRPr lang="fi-FI" dirty="0"/>
          </a:p>
          <a:p>
            <a:r>
              <a:rPr lang="en-US" i="1" dirty="0"/>
              <a:t>A Brief History of Machine Scoring, </a:t>
            </a:r>
            <a:r>
              <a:rPr lang="en-US" dirty="0"/>
              <a:t>Andrea </a:t>
            </a:r>
            <a:r>
              <a:rPr lang="en-US" dirty="0" err="1"/>
              <a:t>Gjorevski</a:t>
            </a:r>
            <a:r>
              <a:rPr lang="en-US" dirty="0"/>
              <a:t> USA</a:t>
            </a:r>
            <a:endParaRPr lang="en-A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177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 you to the host nation for …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perfect combination of venue and accommodation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lovely welcome package – incl. the snazzy phone stand!!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amazing onsite support – Marieke and Peter!!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coffee breaks with their </a:t>
            </a:r>
            <a:r>
              <a:rPr lang="en-AU" dirty="0" err="1"/>
              <a:t>abandunt</a:t>
            </a:r>
            <a:r>
              <a:rPr lang="en-AU" dirty="0"/>
              <a:t> delicacies and fruit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very interesting host nation presentations delivered by a high-ranking officer</a:t>
            </a:r>
          </a:p>
          <a:p>
            <a:pPr marL="171450" indent="-171450">
              <a:buFontTx/>
              <a:buChar char="-"/>
            </a:pPr>
            <a:r>
              <a:rPr lang="en-AU" dirty="0"/>
              <a:t>A seriously accomplished and engaging key note speaker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cultural programmes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dinners</a:t>
            </a:r>
          </a:p>
          <a:p>
            <a:endParaRPr lang="en-AU" dirty="0"/>
          </a:p>
          <a:p>
            <a:r>
              <a:rPr lang="en-AU" dirty="0"/>
              <a:t>And not least …</a:t>
            </a:r>
          </a:p>
          <a:p>
            <a:r>
              <a:rPr lang="en-AU" dirty="0"/>
              <a:t> YOUR TIME, EFFORT AND DEDICATION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050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359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F330-9FDD-4DB6-B3B0-EF0AC867BAFB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5FB4-F549-4475-B51F-E852CFF2A4E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58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938-BBAC-4FA8-94D5-9C2326EC9131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C10-E52C-4C4C-B436-1E098035FF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98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365127"/>
            <a:ext cx="2717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2" y="365127"/>
            <a:ext cx="7941618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E449-421F-48B0-A1B4-3EC5C2826284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2B7F-FEF8-469F-BD0F-8168BAC935B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79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/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822B6-A328-4E00-9D33-30DBE6ACA905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8AF-5BB8-4644-BD1E-E3B63E4BC27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992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/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849FD6-9D53-4B65-AF87-C2CD959091F9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034-868E-4BC2-9831-FE30B1F076C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4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/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D5DE-B9A4-47E4-9213-D27E2E93013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3256-43FB-45B6-88DC-7D16BCCFCB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BED36-7A0C-4DF5-A4D4-7FC5A164914B}" type="datetime1">
              <a:rPr lang="bg-BG"/>
              <a:pPr>
                <a:defRPr/>
              </a:pPr>
              <a:t>7.9.2025 г.</a:t>
            </a:fld>
            <a:endParaRPr lang="en-GB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740-809B-4237-A450-CC375505082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8234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/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6CD6-E616-4CE6-B231-62ECC44ACA6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45AC6-7424-499B-BE66-7DAB6F3F7037}" type="datetime1">
              <a:rPr lang="bg-BG"/>
              <a:pPr>
                <a:defRPr/>
              </a:pPr>
              <a:t>7.9.2025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BC50-8DD7-4E1F-83BF-BB27F23695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9516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B9B-6D8E-446F-8779-01A0A22DE9A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053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143-FDFB-4D4A-B3EB-A00905431B00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BA5-B8B2-46DF-B717-B170387791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750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502-C4C9-49D9-BA51-0DDCC244DA0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228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/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C8F6B9-1CBF-4ABC-B0FC-996D63C6179B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40-857E-498D-BCA0-15C75746356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83350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/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812BF-BB68-447F-9EBB-8B19B9612BA8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9821-705B-422A-9D29-0983B4A9B6E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49701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/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33-ED0F-4750-93D8-A633C2F69EF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580-AEAA-468D-AAE7-B5993A9DE48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752263-3EA4-41AC-B995-C0D43AC388DD}" type="datetime1">
              <a:rPr lang="bg-BG"/>
              <a:pPr>
                <a:defRPr/>
              </a:pPr>
              <a:t>7.9.2025 г.</a:t>
            </a:fld>
            <a:endParaRPr lang="en-GB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32D6-F060-4EA3-8E8E-A8EBBD04A7B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940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/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474-6300-47FA-88B6-7FD7C341BD6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66215E-2542-418E-BDAA-B2297EE78836}" type="datetime1">
              <a:rPr lang="bg-BG"/>
              <a:pPr>
                <a:defRPr/>
              </a:pPr>
              <a:t>7.9.2025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882-3F0F-4708-A0BB-4DDE4FF26E9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735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9AC-9E21-4B2A-83B5-84EEAECF8E7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223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EA8-C396-410F-A977-C8A31E80AEF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606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709741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4589465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4F2-0883-4084-BB88-BC402A8EF769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F3A5-43E8-4E72-965C-37FA5F4F8D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2656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C5-E6D0-4EB5-8ABC-EFAB1F1850C8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0D9F-71B2-4ACE-9E06-EE2197ADC25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4884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C1AB-D170-4C82-BB3E-84AE31C4D217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4511-5B77-41EF-BCA7-50D30AD0C57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685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40B-C6C1-440A-92CC-80BDB7BC1BA3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AE8-5E81-45A0-AE51-93A1790C38D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829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52BA-0995-4FEF-9C5D-89CB1CEECD74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42DF-1D6B-43C8-BFF1-431BC38D920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480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4"/>
            <a:ext cx="55678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535114"/>
            <a:ext cx="55700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AAD-2647-4E14-8E2E-1B830FD59A92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3279-8504-456F-B0E9-F987DFD8C7B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353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FA0-E3EE-4FB7-A194-DCB7924E507B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9E4-6F63-4AF1-914A-C48708585BA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01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B39F-0EEC-4E53-B715-A03DAF56B889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A40-AEE1-48D4-8357-42F9BD0440D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601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45E-D67F-40B2-9266-10A709A539AD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DEA9-6A9D-4235-BFEC-8E77768847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021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9F0-81C6-49E9-9765-5C7CDA1710BB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1315-ED17-435F-86FD-247B2B8972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9564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CF35-A8AE-4D1C-A2EB-8979B774F16D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AA71-0E33-49DE-8867-EA9F601A1E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0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DA74-C6DF-4A50-AB20-85E8DC1CC4A4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5A8C-4A2C-42A4-8A45-F6C21957271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22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7D-E1F8-4F95-B9E3-FAC93741BBA8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E66E-E6FF-44B7-B81F-463A0AFDF5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982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23-3175-4EC5-9036-BD605BBF119A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D3D-9E76-433F-9FB4-C67C996D2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97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47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550" y="1681163"/>
            <a:ext cx="5331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0" y="2505075"/>
            <a:ext cx="533160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E77-0B69-47C6-8DB4-A12F0E201DF0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6BD-8086-409D-A83D-85B628627A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54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670-0677-4D62-8D88-021EE289B052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AE18-FB1F-481C-8728-834512180B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F2F-2B26-4235-A22E-34B6FD4EF91F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C972-A497-4AA5-AFDF-182B1DDCD4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97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58" y="987427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1A9-707D-4266-99FB-3D806C080732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91D4-A69C-4EDF-AA07-AA9E05122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35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858" y="987427"/>
            <a:ext cx="637954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9F2A-B5C5-46BD-878E-B7DD0B744BA1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2E0E-3086-4B2B-A838-D2DB1C9D726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365125"/>
            <a:ext cx="10868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1825625"/>
            <a:ext cx="10868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66775" y="6356350"/>
            <a:ext cx="28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075E8-20C1-49EA-A0DA-795857724C31}" type="datetime1">
              <a:rPr lang="bg-BG"/>
              <a:pPr>
                <a:defRPr/>
              </a:pPr>
              <a:t>7.9.2025 г.</a:t>
            </a:fld>
            <a:endParaRPr lang="bg-BG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73538" y="6356350"/>
            <a:ext cx="425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899525" y="6356350"/>
            <a:ext cx="2835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ABB13-C7F0-4558-B983-685234558A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29" r:id="rId1"/>
    <p:sldLayoutId id="2147492430" r:id="rId2"/>
    <p:sldLayoutId id="2147492431" r:id="rId3"/>
    <p:sldLayoutId id="2147492432" r:id="rId4"/>
    <p:sldLayoutId id="2147492433" r:id="rId5"/>
    <p:sldLayoutId id="2147492434" r:id="rId6"/>
    <p:sldLayoutId id="2147492435" r:id="rId7"/>
    <p:sldLayoutId id="2147492436" r:id="rId8"/>
    <p:sldLayoutId id="2147492437" r:id="rId9"/>
    <p:sldLayoutId id="2147492438" r:id="rId10"/>
    <p:sldLayoutId id="21474924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3F25C-2EA9-4F5A-8C2B-6BF1C9595BC3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A1843-5ED7-42E8-922C-F02685272F0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2" r:id="rId1"/>
    <p:sldLayoutId id="2147492453" r:id="rId2"/>
    <p:sldLayoutId id="2147492454" r:id="rId3"/>
    <p:sldLayoutId id="2147492455" r:id="rId4"/>
    <p:sldLayoutId id="2147492456" r:id="rId5"/>
    <p:sldLayoutId id="2147492457" r:id="rId6"/>
    <p:sldLayoutId id="2147492458" r:id="rId7"/>
    <p:sldLayoutId id="2147492459" r:id="rId8"/>
    <p:sldLayoutId id="214749246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16E18-360A-4C62-91AB-5E3BFB8E5763}" type="datetime1">
              <a:rPr lang="bg-BG" altLang="en-US"/>
              <a:pPr>
                <a:defRPr/>
              </a:pPr>
              <a:t>7.9.2025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64D7-BE49-42FD-ADB0-18685CD359F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/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1" r:id="rId1"/>
    <p:sldLayoutId id="2147492462" r:id="rId2"/>
    <p:sldLayoutId id="2147492463" r:id="rId3"/>
    <p:sldLayoutId id="2147492464" r:id="rId4"/>
    <p:sldLayoutId id="2147492465" r:id="rId5"/>
    <p:sldLayoutId id="2147492466" r:id="rId6"/>
    <p:sldLayoutId id="2147492467" r:id="rId7"/>
    <p:sldLayoutId id="2147492468" r:id="rId8"/>
    <p:sldLayoutId id="214749246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5700" y="274638"/>
            <a:ext cx="1029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D2199-DE4C-4811-8A81-72076D416BD1}" type="datetime1">
              <a:rPr lang="en-US"/>
              <a:pPr>
                <a:defRPr/>
              </a:pPr>
              <a:t>9/7/2025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19F090-8185-4595-9A29-59A2C5E1AE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44450"/>
            <a:ext cx="220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4638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440" r:id="rId1"/>
    <p:sldLayoutId id="2147492441" r:id="rId2"/>
    <p:sldLayoutId id="2147492442" r:id="rId3"/>
    <p:sldLayoutId id="2147492443" r:id="rId4"/>
    <p:sldLayoutId id="2147492444" r:id="rId5"/>
    <p:sldLayoutId id="2147492445" r:id="rId6"/>
    <p:sldLayoutId id="2147492446" r:id="rId7"/>
    <p:sldLayoutId id="2147492447" r:id="rId8"/>
    <p:sldLayoutId id="2147492448" r:id="rId9"/>
    <p:sldLayoutId id="2147492449" r:id="rId10"/>
    <p:sldLayoutId id="2147492450" r:id="rId11"/>
    <p:sldLayoutId id="214749245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61C3C-20D4-49C3-8BB2-40CBBCD1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/>
              <a:t>BILC Testing Workshop 2025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BADC0A-9593-492D-B7FA-E12AC78F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238" y="2132856"/>
            <a:ext cx="8064896" cy="2046873"/>
          </a:xfrm>
        </p:spPr>
        <p:txBody>
          <a:bodyPr/>
          <a:lstStyle/>
          <a:p>
            <a:pPr marL="0" indent="0" algn="ctr">
              <a:buNone/>
            </a:pPr>
            <a:endParaRPr lang="en-AU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</a:rPr>
              <a:t>Assessing Writing Proficiency in an AI Era: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accent1"/>
                </a:solidFill>
              </a:rPr>
              <a:t>Validity Challenges and Future Directions</a:t>
            </a:r>
          </a:p>
          <a:p>
            <a:pPr marL="0" indent="0" algn="ctr">
              <a:buNone/>
            </a:pP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8FF7A-A7A0-4917-A709-02CF02D3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42DF-1D6B-43C8-BFF1-431BC38D9209}" type="slidenum">
              <a:rPr lang="en-AU" altLang="lt-LT" smtClean="0"/>
              <a:pPr>
                <a:defRPr/>
              </a:pPr>
              <a:t>1</a:t>
            </a:fld>
            <a:endParaRPr lang="en-AU" altLang="lt-LT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E52B2B0D-16BE-492C-A4C1-9A690467AB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4" y="1437784"/>
            <a:ext cx="4064924" cy="51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56BE9FB1-0A0C-4166-A902-AA12BA2FB168}"/>
              </a:ext>
            </a:extLst>
          </p:cNvPr>
          <p:cNvSpPr txBox="1"/>
          <p:nvPr/>
        </p:nvSpPr>
        <p:spPr>
          <a:xfrm>
            <a:off x="8161117" y="6012101"/>
            <a:ext cx="388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Closing remarks 4 SEP 2025, BILC Chair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F4814E8-F7EE-4A39-9BE0-31A1F8924E8D}"/>
              </a:ext>
            </a:extLst>
          </p:cNvPr>
          <p:cNvSpPr txBox="1"/>
          <p:nvPr/>
        </p:nvSpPr>
        <p:spPr>
          <a:xfrm>
            <a:off x="5940747" y="19708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1"/>
                </a:solidFill>
                <a:latin typeface="+mn-lt"/>
              </a:rPr>
              <a:t>The Hague, the Netherlands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08429D-5340-4470-AD8A-453410245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91" y="4341729"/>
            <a:ext cx="21945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73DEB-F353-40A1-83FC-1DA39294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29 nations represented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CFFDAD-4869-44A1-AD2A-F396D6A7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AU" sz="1800" dirty="0"/>
              <a:t>Albania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Armenia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Austria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Belgium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Bosnia and Herzegovina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Bulgaria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Canada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Croatia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Czech Republic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Estonia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Finland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France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Georgia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Germany</a:t>
            </a:r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Latvia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Lithuania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Netherlands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Norway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Poland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Romania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Slovenia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Spain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Sweden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 err="1"/>
              <a:t>Türkiye</a:t>
            </a:r>
            <a:endParaRPr lang="en-AU" sz="1800" dirty="0"/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Ukraine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United Kingdom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USA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Uzbekistan</a:t>
            </a:r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D6B974-AE27-4DED-9C1B-D937DAFF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2</a:t>
            </a:fld>
            <a:endParaRPr lang="en-AU" altLang="lt-LT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1FA04E3-31BC-4160-8935-57A789F78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59" y="2276872"/>
            <a:ext cx="3145688" cy="31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42AFBC-9E58-4562-9DCC-199EB032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Key figures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496AA-5748-44FE-A14B-20A8C5AD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2 colonels: Peter </a:t>
            </a:r>
            <a:r>
              <a:rPr lang="en-AU" dirty="0" err="1"/>
              <a:t>Teeuw</a:t>
            </a:r>
            <a:r>
              <a:rPr lang="en-AU" dirty="0"/>
              <a:t> (NL) and Henk </a:t>
            </a:r>
            <a:r>
              <a:rPr lang="en-AU" dirty="0" err="1"/>
              <a:t>Kiffen</a:t>
            </a:r>
            <a:r>
              <a:rPr lang="en-AU" dirty="0"/>
              <a:t> (NL)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1 keynote speaker: Dr Rose </a:t>
            </a:r>
            <a:r>
              <a:rPr lang="en-AU" dirty="0" err="1"/>
              <a:t>Clesham</a:t>
            </a:r>
            <a:r>
              <a:rPr lang="en-AU" dirty="0"/>
              <a:t> (UK)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5 30-min presentations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3 panel discussions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11 parallel afternoon sessions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1 workshop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5 working group or PLTCE updates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3 poster presentations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AD19A2-5A26-45F1-BEBA-EFD2A1A1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0987" y="6308725"/>
            <a:ext cx="2940050" cy="365125"/>
          </a:xfrm>
        </p:spPr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3</a:t>
            </a:fld>
            <a:endParaRPr lang="en-AU" altLang="lt-LT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020A52-2310-4D7C-AC0B-884C1C830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1" y="2538412"/>
            <a:ext cx="4000500" cy="40005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1EDA8B2-1EA4-43D8-96FE-F0B9A4597451}"/>
              </a:ext>
            </a:extLst>
          </p:cNvPr>
          <p:cNvSpPr txBox="1"/>
          <p:nvPr/>
        </p:nvSpPr>
        <p:spPr>
          <a:xfrm>
            <a:off x="3590588" y="6429473"/>
            <a:ext cx="462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Please see notes for names of presenters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20283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BFB9C-D87E-4A5E-8227-E1AE7B4E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26" y="339090"/>
            <a:ext cx="10290175" cy="1143000"/>
          </a:xfrm>
        </p:spPr>
        <p:txBody>
          <a:bodyPr/>
          <a:lstStyle/>
          <a:p>
            <a:r>
              <a:rPr lang="en-AU" sz="4000" b="1" dirty="0"/>
              <a:t>Assessing Writing Proficiency in an AI Era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1187B92-4FE1-4D33-A60B-D5EBADD199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3" y="1482090"/>
            <a:ext cx="5846064" cy="389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A38D6E3-4E26-4471-A5FC-58372BB83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14" y="2464029"/>
            <a:ext cx="5672938" cy="425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E1086A-7D5C-4084-9A03-232D27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42DF-1D6B-43C8-BFF1-431BC38D9209}" type="slidenum">
              <a:rPr lang="en-US" altLang="lt-LT" smtClean="0"/>
              <a:pPr>
                <a:defRPr/>
              </a:pPr>
              <a:t>4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001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C55A27-7C04-455B-ADE2-1C0D973E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Presenters: please remember!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08A3A7-6425-437F-8420-C084A3FE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916832"/>
            <a:ext cx="113411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en-AU" sz="4000" b="1" dirty="0"/>
              <a:t>suzana.horvat.ce@gmail.com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Send your presentation to </a:t>
            </a:r>
            <a:r>
              <a:rPr lang="en-AU" sz="4000" dirty="0" err="1"/>
              <a:t>Suzana</a:t>
            </a:r>
            <a:r>
              <a:rPr lang="en-AU" sz="4000" dirty="0"/>
              <a:t> Horvat so she can upload it on the BILC website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Compile a little teaser (aka summary) of your presentation – for the BILC website</a:t>
            </a:r>
          </a:p>
          <a:p>
            <a:pPr>
              <a:buFont typeface="Wingdings" panose="05000000000000000000" pitchFamily="2" charset="2"/>
              <a:buChar char="q"/>
            </a:pPr>
            <a:endParaRPr lang="en-AU" sz="4000" dirty="0"/>
          </a:p>
          <a:p>
            <a:pPr marL="0" indent="0">
              <a:buNone/>
            </a:pPr>
            <a:r>
              <a:rPr lang="en-AU" sz="2800" i="1" dirty="0"/>
              <a:t>Those who could not attend will appreciate – and future “</a:t>
            </a:r>
            <a:r>
              <a:rPr lang="en-AU" sz="2800" i="1" dirty="0" err="1"/>
              <a:t>Bilcers</a:t>
            </a:r>
            <a:r>
              <a:rPr lang="en-AU" sz="2800" i="1" dirty="0"/>
              <a:t>” will too.</a:t>
            </a:r>
          </a:p>
          <a:p>
            <a:pPr marL="0" indent="0">
              <a:buNone/>
            </a:pPr>
            <a:endParaRPr lang="en-AU" sz="4000" dirty="0"/>
          </a:p>
          <a:p>
            <a:pPr marL="0" indent="0">
              <a:buNone/>
            </a:pPr>
            <a:endParaRPr lang="en-AU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57A347-188C-4066-8CCF-44249EF7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5</a:t>
            </a:fld>
            <a:endParaRPr lang="en-AU" altLang="lt-LT" dirty="0"/>
          </a:p>
        </p:txBody>
      </p:sp>
    </p:spTree>
    <p:extLst>
      <p:ext uri="{BB962C8B-B14F-4D97-AF65-F5344CB8AC3E}">
        <p14:creationId xmlns:p14="http://schemas.microsoft.com/office/powerpoint/2010/main" val="124395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6D954C-8F2A-4F82-AFD6-ADE6C228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Future BILC events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879EF7-758A-4C9D-90D7-3AC72186B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BILC Professional Seminar 20–24 October 2025, Tashkent, UZB</a:t>
            </a:r>
          </a:p>
          <a:p>
            <a:pPr marL="0" indent="0">
              <a:buNone/>
            </a:pPr>
            <a:r>
              <a:rPr lang="en-AU" i="1" dirty="0"/>
              <a:t>Register </a:t>
            </a:r>
            <a:r>
              <a:rPr lang="en-AU" i="1"/>
              <a:t>by 15 </a:t>
            </a:r>
            <a:r>
              <a:rPr lang="en-AU" i="1" dirty="0"/>
              <a:t>SEP! </a:t>
            </a:r>
          </a:p>
          <a:p>
            <a:pPr marL="0" indent="0">
              <a:buNone/>
            </a:pPr>
            <a:r>
              <a:rPr lang="en-AU" dirty="0"/>
              <a:t>2. Military Terminology Seminar 13–17 April 2026, Warsaw, POL</a:t>
            </a:r>
          </a:p>
          <a:p>
            <a:pPr marL="0" indent="0">
              <a:buNone/>
            </a:pPr>
            <a:r>
              <a:rPr lang="en-AU" i="1" dirty="0"/>
              <a:t>Joining Instructions will be sent after Christmas</a:t>
            </a:r>
          </a:p>
          <a:p>
            <a:pPr marL="0" indent="0">
              <a:buNone/>
            </a:pPr>
            <a:r>
              <a:rPr lang="en-AU" dirty="0"/>
              <a:t>3. BILC Annual Conference MAY 2026, Budapest, HUN</a:t>
            </a:r>
          </a:p>
          <a:p>
            <a:pPr marL="0" indent="0">
              <a:buNone/>
            </a:pPr>
            <a:r>
              <a:rPr lang="en-AU" dirty="0"/>
              <a:t>4. BILC Testing Workshop 2026: </a:t>
            </a:r>
            <a:r>
              <a:rPr lang="en-AU" b="1" dirty="0"/>
              <a:t>could this be you?</a:t>
            </a:r>
          </a:p>
          <a:p>
            <a:pPr marL="0" indent="0">
              <a:buNone/>
            </a:pPr>
            <a:r>
              <a:rPr lang="en-AU" dirty="0"/>
              <a:t>5. BILC Professional Seminar 2026: </a:t>
            </a:r>
            <a:r>
              <a:rPr lang="en-AU" b="1" dirty="0"/>
              <a:t>could this be you?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F5BA694-6A7C-4919-A5D8-7B0D0AD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6</a:t>
            </a:fld>
            <a:endParaRPr lang="en-AU" altLang="lt-LT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BA2BA8-E598-4D6F-A072-0852DE9AD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5" y="33009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3CA2D7E-6F5A-41AA-A1C0-3D0F3959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57A40-AEE1-48D4-8357-42F9BD0440D6}" type="slidenum">
              <a:rPr lang="en-US" altLang="lt-LT" smtClean="0"/>
              <a:pPr>
                <a:defRPr/>
              </a:pPr>
              <a:t>7</a:t>
            </a:fld>
            <a:endParaRPr lang="en-US" altLang="lt-LT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8000364-6B7D-4E71-9051-D11963379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59" y="434975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6634E-FC46-45CA-9BC7-DA6DC516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Images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EEEF66-5CFB-4AF3-9CC2-57336C17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i="1" dirty="0"/>
              <a:t>All images are intended for these Testing Workshop Closing Remarks. No images are to be reproduced.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1100" dirty="0"/>
              <a:t>Cover photo of Hugo Grotius: Laura Murto 2 SEP 2025</a:t>
            </a:r>
          </a:p>
          <a:p>
            <a:pPr marL="0" indent="0">
              <a:buNone/>
            </a:pPr>
            <a:r>
              <a:rPr lang="en-AU" sz="1100" dirty="0"/>
              <a:t>Dutch flag on cover slide: </a:t>
            </a:r>
            <a:r>
              <a:rPr lang="en-AU" sz="1100" dirty="0" err="1"/>
              <a:t>ChatGPT</a:t>
            </a:r>
            <a:r>
              <a:rPr lang="en-AU" sz="1100" dirty="0"/>
              <a:t> (generated 3 SEP 2025)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1100" dirty="0"/>
              <a:t>Icons on slides 2-3 and 6-7: Noun Project under license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1100" dirty="0"/>
              <a:t>Slide 4:</a:t>
            </a:r>
          </a:p>
          <a:p>
            <a:pPr marL="0" indent="0">
              <a:buNone/>
            </a:pPr>
            <a:r>
              <a:rPr lang="en-AU" sz="1100" dirty="0" err="1"/>
              <a:t>Dandylion</a:t>
            </a:r>
            <a:r>
              <a:rPr lang="en-AU" sz="1100" dirty="0"/>
              <a:t>: Dandelion seed pod in a beautiful background by </a:t>
            </a:r>
            <a:r>
              <a:rPr lang="en-AU" sz="1100" dirty="0" err="1"/>
              <a:t>Rafa</a:t>
            </a:r>
            <a:r>
              <a:rPr lang="en-AU" sz="1100" dirty="0"/>
              <a:t> Fernandez from &lt;a </a:t>
            </a:r>
            <a:r>
              <a:rPr lang="en-AU" sz="1100" dirty="0" err="1"/>
              <a:t>href</a:t>
            </a:r>
            <a:r>
              <a:rPr lang="en-AU" sz="1100" dirty="0"/>
              <a:t>="https://thenounproject.com/photo/dandelion-seed-pod-in-a-beautiful-background-5zrXBk/" target="_blank" title="Dandelion seed pod in a beautiful background Photo"&gt;Noun Project&lt;/a&gt; (CC BY-NC-ND 2.0)</a:t>
            </a:r>
          </a:p>
          <a:p>
            <a:pPr marL="0" indent="0">
              <a:buNone/>
            </a:pPr>
            <a:r>
              <a:rPr lang="en-AU" sz="1100" dirty="0"/>
              <a:t>Blown </a:t>
            </a:r>
            <a:r>
              <a:rPr lang="en-AU" sz="1100" dirty="0" err="1"/>
              <a:t>dandylion</a:t>
            </a:r>
            <a:r>
              <a:rPr lang="en-AU" sz="1100" dirty="0"/>
              <a:t>: </a:t>
            </a:r>
            <a:r>
              <a:rPr lang="en-US" sz="1100" dirty="0"/>
              <a:t>seed flower by LUTFI GANI AL ACHMAD from &lt;a </a:t>
            </a:r>
            <a:r>
              <a:rPr lang="en-US" sz="1100" dirty="0" err="1"/>
              <a:t>href</a:t>
            </a:r>
            <a:r>
              <a:rPr lang="en-US" sz="1100" dirty="0"/>
              <a:t>="https://thenounproject.com/photo/seed-flower-5aXBrd/" target="_blank" title="seed flower Photo"&gt;Noun Project&lt;/a&gt; (CC BY-NC-ND 2.0)</a:t>
            </a:r>
            <a:endParaRPr lang="en-AU" sz="11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90E946-9DDA-4EC3-9D29-5212A790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8</a:t>
            </a:fld>
            <a:endParaRPr lang="en-AU" altLang="lt-LT"/>
          </a:p>
        </p:txBody>
      </p:sp>
    </p:spTree>
    <p:extLst>
      <p:ext uri="{BB962C8B-B14F-4D97-AF65-F5344CB8AC3E}">
        <p14:creationId xmlns:p14="http://schemas.microsoft.com/office/powerpoint/2010/main" val="115916827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918</Words>
  <Application>Microsoft Office PowerPoint</Application>
  <PresentationFormat>Mukautettu</PresentationFormat>
  <Paragraphs>135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2_Custom Design</vt:lpstr>
      <vt:lpstr>Custom Design</vt:lpstr>
      <vt:lpstr>1_Custom Design</vt:lpstr>
      <vt:lpstr>8_Office Theme</vt:lpstr>
      <vt:lpstr>BILC Testing Workshop 2025</vt:lpstr>
      <vt:lpstr>29 nations represented</vt:lpstr>
      <vt:lpstr>Key figures</vt:lpstr>
      <vt:lpstr>Assessing Writing Proficiency in an AI Era</vt:lpstr>
      <vt:lpstr>Presenters: please remember!</vt:lpstr>
      <vt:lpstr>Future BILC events</vt:lpstr>
      <vt:lpstr>PowerPoint-esitys</vt:lpstr>
      <vt:lpstr>Images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Laura Murto</cp:lastModifiedBy>
  <cp:revision>683</cp:revision>
  <cp:lastPrinted>2024-08-23T12:09:47Z</cp:lastPrinted>
  <dcterms:created xsi:type="dcterms:W3CDTF">2018-04-19T14:50:03Z</dcterms:created>
  <dcterms:modified xsi:type="dcterms:W3CDTF">2025-09-07T07:57:48Z</dcterms:modified>
</cp:coreProperties>
</file>