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8" r:id="rId3"/>
    <p:sldId id="269" r:id="rId4"/>
    <p:sldId id="272" r:id="rId5"/>
    <p:sldId id="296" r:id="rId6"/>
    <p:sldId id="274" r:id="rId7"/>
    <p:sldId id="297" r:id="rId8"/>
    <p:sldId id="275" r:id="rId9"/>
    <p:sldId id="276" r:id="rId10"/>
    <p:sldId id="278" r:id="rId11"/>
    <p:sldId id="271" r:id="rId12"/>
    <p:sldId id="298" r:id="rId13"/>
    <p:sldId id="270" r:id="rId14"/>
    <p:sldId id="291" r:id="rId15"/>
    <p:sldId id="290" r:id="rId16"/>
    <p:sldId id="292" r:id="rId17"/>
    <p:sldId id="280" r:id="rId18"/>
    <p:sldId id="281" r:id="rId19"/>
    <p:sldId id="285" r:id="rId20"/>
    <p:sldId id="293" r:id="rId21"/>
    <p:sldId id="299" r:id="rId22"/>
    <p:sldId id="300" r:id="rId23"/>
    <p:sldId id="264" r:id="rId24"/>
    <p:sldId id="301"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2" autoAdjust="0"/>
    <p:restoredTop sz="94660"/>
  </p:normalViewPr>
  <p:slideViewPr>
    <p:cSldViewPr snapToGrid="0">
      <p:cViewPr varScale="1">
        <p:scale>
          <a:sx n="56" d="100"/>
          <a:sy n="56" d="100"/>
        </p:scale>
        <p:origin x="90" y="738"/>
      </p:cViewPr>
      <p:guideLst/>
    </p:cSldViewPr>
  </p:slideViewPr>
  <p:notesTextViewPr>
    <p:cViewPr>
      <p:scale>
        <a:sx n="1" d="1"/>
        <a:sy n="1" d="1"/>
      </p:scale>
      <p:origin x="0" y="0"/>
    </p:cViewPr>
  </p:notesTextViewPr>
  <p:sorterViewPr>
    <p:cViewPr>
      <p:scale>
        <a:sx n="100" d="100"/>
        <a:sy n="100" d="100"/>
      </p:scale>
      <p:origin x="0" y="-23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D56D110-BCB2-41B5-AEBE-ACAF2E7635A7}" type="datetimeFigureOut">
              <a:rPr lang="en-US" smtClean="0"/>
              <a:t>10/28/2024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19644C3-4E1F-4D57-B9EF-E34865C07CFC}" type="slidenum">
              <a:rPr lang="en-US" smtClean="0"/>
              <a:t>‹#›</a:t>
            </a:fld>
            <a:endParaRPr lang="en-US" dirty="0"/>
          </a:p>
        </p:txBody>
      </p:sp>
    </p:spTree>
    <p:extLst>
      <p:ext uri="{BB962C8B-B14F-4D97-AF65-F5344CB8AC3E}">
        <p14:creationId xmlns:p14="http://schemas.microsoft.com/office/powerpoint/2010/main" val="182476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041E-36D3-EEF6-5D36-9458E5E6CD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8A8DCB-F999-C916-1591-1D4068D7A3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FD2413-E330-365D-FF63-0508D6BEFC1E}"/>
              </a:ext>
            </a:extLst>
          </p:cNvPr>
          <p:cNvSpPr>
            <a:spLocks noGrp="1"/>
          </p:cNvSpPr>
          <p:nvPr>
            <p:ph type="dt" sz="half" idx="10"/>
          </p:nvPr>
        </p:nvSpPr>
        <p:spPr/>
        <p:txBody>
          <a:bodyPr/>
          <a:lstStyle/>
          <a:p>
            <a:fld id="{100E21BF-DA70-4B7F-8082-E200C7299CBE}" type="datetime1">
              <a:rPr lang="en-US" smtClean="0"/>
              <a:t>10/28/2024</a:t>
            </a:fld>
            <a:endParaRPr lang="en-US" dirty="0"/>
          </a:p>
        </p:txBody>
      </p:sp>
      <p:sp>
        <p:nvSpPr>
          <p:cNvPr id="5" name="Footer Placeholder 4">
            <a:extLst>
              <a:ext uri="{FF2B5EF4-FFF2-40B4-BE49-F238E27FC236}">
                <a16:creationId xmlns:a16="http://schemas.microsoft.com/office/drawing/2014/main" id="{E476F949-6DA4-3654-F48D-CB9EE0FBE4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822336-31D4-C6FF-3C79-64F4595DC597}"/>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1186354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06653-454E-C7E2-ECD0-F7389645E1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CC1046-8B9D-7C72-E62D-9285CE38E6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F1B0F-088A-4EAF-C0FE-62D21A56CAEF}"/>
              </a:ext>
            </a:extLst>
          </p:cNvPr>
          <p:cNvSpPr>
            <a:spLocks noGrp="1"/>
          </p:cNvSpPr>
          <p:nvPr>
            <p:ph type="dt" sz="half" idx="10"/>
          </p:nvPr>
        </p:nvSpPr>
        <p:spPr/>
        <p:txBody>
          <a:bodyPr/>
          <a:lstStyle/>
          <a:p>
            <a:fld id="{4DD47524-8A94-4FC5-AE61-71492D01D959}" type="datetime1">
              <a:rPr lang="en-US" smtClean="0"/>
              <a:t>10/28/2024</a:t>
            </a:fld>
            <a:endParaRPr lang="en-US" dirty="0"/>
          </a:p>
        </p:txBody>
      </p:sp>
      <p:sp>
        <p:nvSpPr>
          <p:cNvPr id="5" name="Footer Placeholder 4">
            <a:extLst>
              <a:ext uri="{FF2B5EF4-FFF2-40B4-BE49-F238E27FC236}">
                <a16:creationId xmlns:a16="http://schemas.microsoft.com/office/drawing/2014/main" id="{64FB7FC0-A3C7-3B51-A2AA-A48AB41D7B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CF9F72-E928-02B3-7667-14FB298A8928}"/>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3500357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A58C36-77A3-30B3-DCB3-9DFFD206CC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AD8450-A7A6-76F0-2912-43894B6D9E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8741C0-28C0-48BC-608E-FE6439D03421}"/>
              </a:ext>
            </a:extLst>
          </p:cNvPr>
          <p:cNvSpPr>
            <a:spLocks noGrp="1"/>
          </p:cNvSpPr>
          <p:nvPr>
            <p:ph type="dt" sz="half" idx="10"/>
          </p:nvPr>
        </p:nvSpPr>
        <p:spPr/>
        <p:txBody>
          <a:bodyPr/>
          <a:lstStyle/>
          <a:p>
            <a:fld id="{1763CEE6-B2EB-40BB-B254-6415DCB55F68}" type="datetime1">
              <a:rPr lang="en-US" smtClean="0"/>
              <a:t>10/28/2024</a:t>
            </a:fld>
            <a:endParaRPr lang="en-US" dirty="0"/>
          </a:p>
        </p:txBody>
      </p:sp>
      <p:sp>
        <p:nvSpPr>
          <p:cNvPr id="5" name="Footer Placeholder 4">
            <a:extLst>
              <a:ext uri="{FF2B5EF4-FFF2-40B4-BE49-F238E27FC236}">
                <a16:creationId xmlns:a16="http://schemas.microsoft.com/office/drawing/2014/main" id="{00A2E8A3-73B4-3B0E-4419-700B8CE43B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D3E8BF-D17C-172C-2269-549CF0D8285B}"/>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10018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AD151-4E48-66D0-954D-1EE7454069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043374-7BC0-116D-8A04-5ACFB9CF6E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45D877-D2DD-4BB5-FCA1-B601EA74547A}"/>
              </a:ext>
            </a:extLst>
          </p:cNvPr>
          <p:cNvSpPr>
            <a:spLocks noGrp="1"/>
          </p:cNvSpPr>
          <p:nvPr>
            <p:ph type="dt" sz="half" idx="10"/>
          </p:nvPr>
        </p:nvSpPr>
        <p:spPr/>
        <p:txBody>
          <a:bodyPr/>
          <a:lstStyle/>
          <a:p>
            <a:fld id="{C535F039-6A11-4362-8403-C28620AD1597}" type="datetime1">
              <a:rPr lang="en-US" smtClean="0"/>
              <a:t>10/28/2024</a:t>
            </a:fld>
            <a:endParaRPr lang="en-US" dirty="0"/>
          </a:p>
        </p:txBody>
      </p:sp>
      <p:sp>
        <p:nvSpPr>
          <p:cNvPr id="5" name="Footer Placeholder 4">
            <a:extLst>
              <a:ext uri="{FF2B5EF4-FFF2-40B4-BE49-F238E27FC236}">
                <a16:creationId xmlns:a16="http://schemas.microsoft.com/office/drawing/2014/main" id="{1167B0C5-8241-C41D-6A5D-C766BF15A5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BBC3C6-70D9-3CEE-D3B8-ACC74002C3B4}"/>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81093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085DA-D4FE-E8A7-2161-F4D14804B0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1DD387-D595-AAE9-2CD8-769CE06AE69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29E531-5006-4412-B10F-0C43E1272D56}"/>
              </a:ext>
            </a:extLst>
          </p:cNvPr>
          <p:cNvSpPr>
            <a:spLocks noGrp="1"/>
          </p:cNvSpPr>
          <p:nvPr>
            <p:ph type="dt" sz="half" idx="10"/>
          </p:nvPr>
        </p:nvSpPr>
        <p:spPr/>
        <p:txBody>
          <a:bodyPr/>
          <a:lstStyle/>
          <a:p>
            <a:fld id="{9E994D20-AB01-4226-A131-B429F236EF30}" type="datetime1">
              <a:rPr lang="en-US" smtClean="0"/>
              <a:t>10/28/2024</a:t>
            </a:fld>
            <a:endParaRPr lang="en-US" dirty="0"/>
          </a:p>
        </p:txBody>
      </p:sp>
      <p:sp>
        <p:nvSpPr>
          <p:cNvPr id="5" name="Footer Placeholder 4">
            <a:extLst>
              <a:ext uri="{FF2B5EF4-FFF2-40B4-BE49-F238E27FC236}">
                <a16:creationId xmlns:a16="http://schemas.microsoft.com/office/drawing/2014/main" id="{EEC0A5F1-F4B8-C198-36F0-8BEC75DDE54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B8AA654-0A0D-6396-132A-3BC1515C516F}"/>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2318464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686D-F10C-52A3-47B4-CBF0B3582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8E6AE3-17F3-B78F-139D-3D0355718B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829AAD-A280-335A-3985-1607954D16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39903E-8735-C808-6AF4-18B6D6FD7A27}"/>
              </a:ext>
            </a:extLst>
          </p:cNvPr>
          <p:cNvSpPr>
            <a:spLocks noGrp="1"/>
          </p:cNvSpPr>
          <p:nvPr>
            <p:ph type="dt" sz="half" idx="10"/>
          </p:nvPr>
        </p:nvSpPr>
        <p:spPr/>
        <p:txBody>
          <a:bodyPr/>
          <a:lstStyle/>
          <a:p>
            <a:fld id="{ACF37711-71B0-4B32-8598-3677E32829B7}" type="datetime1">
              <a:rPr lang="en-US" smtClean="0"/>
              <a:t>10/28/2024</a:t>
            </a:fld>
            <a:endParaRPr lang="en-US" dirty="0"/>
          </a:p>
        </p:txBody>
      </p:sp>
      <p:sp>
        <p:nvSpPr>
          <p:cNvPr id="6" name="Footer Placeholder 5">
            <a:extLst>
              <a:ext uri="{FF2B5EF4-FFF2-40B4-BE49-F238E27FC236}">
                <a16:creationId xmlns:a16="http://schemas.microsoft.com/office/drawing/2014/main" id="{36F7FAB9-4BB7-7E49-DA40-ACCEB824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3177029-78DD-760D-6425-E0B37E9C3CB0}"/>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2079200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B259-B0B8-7357-3533-D699BA14FA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EC3487-312E-A638-AE14-35E2D15F42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439640-1BB9-61A2-EA8B-511F14BFBD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2C8BF8-6158-4DA0-DAEC-81E7DC190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B2A816-EA31-710E-5FD9-B24367CEA3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AFE5F8-9791-D618-ECFA-54A08B81D767}"/>
              </a:ext>
            </a:extLst>
          </p:cNvPr>
          <p:cNvSpPr>
            <a:spLocks noGrp="1"/>
          </p:cNvSpPr>
          <p:nvPr>
            <p:ph type="dt" sz="half" idx="10"/>
          </p:nvPr>
        </p:nvSpPr>
        <p:spPr/>
        <p:txBody>
          <a:bodyPr/>
          <a:lstStyle/>
          <a:p>
            <a:fld id="{F37C0918-0263-42AF-A2E4-D2B760FE6719}" type="datetime1">
              <a:rPr lang="en-US" smtClean="0"/>
              <a:t>10/28/2024</a:t>
            </a:fld>
            <a:endParaRPr lang="en-US" dirty="0"/>
          </a:p>
        </p:txBody>
      </p:sp>
      <p:sp>
        <p:nvSpPr>
          <p:cNvPr id="8" name="Footer Placeholder 7">
            <a:extLst>
              <a:ext uri="{FF2B5EF4-FFF2-40B4-BE49-F238E27FC236}">
                <a16:creationId xmlns:a16="http://schemas.microsoft.com/office/drawing/2014/main" id="{63D2437B-0975-C578-4A23-3F887B01383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44C1FAA-7B3A-FC83-3DB9-A9D8C2F89229}"/>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82759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06B25-569C-C0DE-8A70-C317D5E824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98934E-5C86-888A-E638-176189E05034}"/>
              </a:ext>
            </a:extLst>
          </p:cNvPr>
          <p:cNvSpPr>
            <a:spLocks noGrp="1"/>
          </p:cNvSpPr>
          <p:nvPr>
            <p:ph type="dt" sz="half" idx="10"/>
          </p:nvPr>
        </p:nvSpPr>
        <p:spPr/>
        <p:txBody>
          <a:bodyPr/>
          <a:lstStyle/>
          <a:p>
            <a:fld id="{9E86957A-72D4-4A6B-ACF8-601CD28B807D}" type="datetime1">
              <a:rPr lang="en-US" smtClean="0"/>
              <a:t>10/28/2024</a:t>
            </a:fld>
            <a:endParaRPr lang="en-US" dirty="0"/>
          </a:p>
        </p:txBody>
      </p:sp>
      <p:sp>
        <p:nvSpPr>
          <p:cNvPr id="4" name="Footer Placeholder 3">
            <a:extLst>
              <a:ext uri="{FF2B5EF4-FFF2-40B4-BE49-F238E27FC236}">
                <a16:creationId xmlns:a16="http://schemas.microsoft.com/office/drawing/2014/main" id="{B273FE6D-79D3-4B60-8672-4A853C7E107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F07282E-8DAC-A5D3-2531-16854058EE14}"/>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3884145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C15012-D34F-366B-A24C-09777390CB1F}"/>
              </a:ext>
            </a:extLst>
          </p:cNvPr>
          <p:cNvSpPr>
            <a:spLocks noGrp="1"/>
          </p:cNvSpPr>
          <p:nvPr>
            <p:ph type="dt" sz="half" idx="10"/>
          </p:nvPr>
        </p:nvSpPr>
        <p:spPr/>
        <p:txBody>
          <a:bodyPr/>
          <a:lstStyle/>
          <a:p>
            <a:fld id="{DF231B72-5DFB-4546-B51A-CA3875BFDC43}" type="datetime1">
              <a:rPr lang="en-US" smtClean="0"/>
              <a:t>10/28/2024</a:t>
            </a:fld>
            <a:endParaRPr lang="en-US" dirty="0"/>
          </a:p>
        </p:txBody>
      </p:sp>
      <p:sp>
        <p:nvSpPr>
          <p:cNvPr id="3" name="Footer Placeholder 2">
            <a:extLst>
              <a:ext uri="{FF2B5EF4-FFF2-40B4-BE49-F238E27FC236}">
                <a16:creationId xmlns:a16="http://schemas.microsoft.com/office/drawing/2014/main" id="{DA12F102-D383-2F4F-34B5-9CD264550DF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1C7447E-733C-A0A9-290A-8B56DF945DAC}"/>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297785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AB965-7621-49E7-8F99-8ADD6AA0C3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CEB7C4-E9A2-26A1-B8E9-107792CE0E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DC1879-011F-03B3-1270-181112673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5F51DE-4A17-96E1-2D63-551588CFE5F1}"/>
              </a:ext>
            </a:extLst>
          </p:cNvPr>
          <p:cNvSpPr>
            <a:spLocks noGrp="1"/>
          </p:cNvSpPr>
          <p:nvPr>
            <p:ph type="dt" sz="half" idx="10"/>
          </p:nvPr>
        </p:nvSpPr>
        <p:spPr/>
        <p:txBody>
          <a:bodyPr/>
          <a:lstStyle/>
          <a:p>
            <a:fld id="{51992CDF-4E8E-4014-9D99-71564777365B}" type="datetime1">
              <a:rPr lang="en-US" smtClean="0"/>
              <a:t>10/28/2024</a:t>
            </a:fld>
            <a:endParaRPr lang="en-US" dirty="0"/>
          </a:p>
        </p:txBody>
      </p:sp>
      <p:sp>
        <p:nvSpPr>
          <p:cNvPr id="6" name="Footer Placeholder 5">
            <a:extLst>
              <a:ext uri="{FF2B5EF4-FFF2-40B4-BE49-F238E27FC236}">
                <a16:creationId xmlns:a16="http://schemas.microsoft.com/office/drawing/2014/main" id="{B1017CDF-B116-0CED-0683-E5AD613DDEA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2F3272-7B34-1841-69CC-0845CBA4AE7B}"/>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3091271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DA2F2-25D8-D0C3-52A3-30E888A46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DC0F24-C1CD-B590-7A17-00F4C4ADC9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AD142ED-8A15-823C-F660-25D7E0D5D3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8FA601-CDAD-6199-9EE6-678EA2A3B7B2}"/>
              </a:ext>
            </a:extLst>
          </p:cNvPr>
          <p:cNvSpPr>
            <a:spLocks noGrp="1"/>
          </p:cNvSpPr>
          <p:nvPr>
            <p:ph type="dt" sz="half" idx="10"/>
          </p:nvPr>
        </p:nvSpPr>
        <p:spPr/>
        <p:txBody>
          <a:bodyPr/>
          <a:lstStyle/>
          <a:p>
            <a:fld id="{CD8C882B-77E9-4C65-B51C-CDC0FBFA4CF4}" type="datetime1">
              <a:rPr lang="en-US" smtClean="0"/>
              <a:t>10/28/2024</a:t>
            </a:fld>
            <a:endParaRPr lang="en-US" dirty="0"/>
          </a:p>
        </p:txBody>
      </p:sp>
      <p:sp>
        <p:nvSpPr>
          <p:cNvPr id="6" name="Footer Placeholder 5">
            <a:extLst>
              <a:ext uri="{FF2B5EF4-FFF2-40B4-BE49-F238E27FC236}">
                <a16:creationId xmlns:a16="http://schemas.microsoft.com/office/drawing/2014/main" id="{5D132F9C-5D97-B853-5039-C49E7F8F57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0D9F5D-32F9-C899-E184-9BB8E0799B1B}"/>
              </a:ext>
            </a:extLst>
          </p:cNvPr>
          <p:cNvSpPr>
            <a:spLocks noGrp="1"/>
          </p:cNvSpPr>
          <p:nvPr>
            <p:ph type="sldNum" sz="quarter" idx="12"/>
          </p:nvPr>
        </p:nvSpPr>
        <p:spPr/>
        <p:txBody>
          <a:bodyPr/>
          <a:lstStyle/>
          <a:p>
            <a:fld id="{B7114CA2-264F-4050-B1E2-09FF8BDF0A06}" type="slidenum">
              <a:rPr lang="en-US" smtClean="0"/>
              <a:t>‹#›</a:t>
            </a:fld>
            <a:endParaRPr lang="en-US" dirty="0"/>
          </a:p>
        </p:txBody>
      </p:sp>
    </p:spTree>
    <p:extLst>
      <p:ext uri="{BB962C8B-B14F-4D97-AF65-F5344CB8AC3E}">
        <p14:creationId xmlns:p14="http://schemas.microsoft.com/office/powerpoint/2010/main" val="3508198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A1AA55-D3D9-45AB-1447-3B79630DB1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0B03CA-F640-1297-4A82-07986958CE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2B0D56-271A-9D57-1FEF-A4D3705F1D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A46220-98C0-4BB4-89F1-A606B0F69D47}" type="datetime1">
              <a:rPr lang="en-US" smtClean="0"/>
              <a:t>10/28/2024</a:t>
            </a:fld>
            <a:endParaRPr lang="en-US" dirty="0"/>
          </a:p>
        </p:txBody>
      </p:sp>
      <p:sp>
        <p:nvSpPr>
          <p:cNvPr id="5" name="Footer Placeholder 4">
            <a:extLst>
              <a:ext uri="{FF2B5EF4-FFF2-40B4-BE49-F238E27FC236}">
                <a16:creationId xmlns:a16="http://schemas.microsoft.com/office/drawing/2014/main" id="{7AFE7303-D582-54EE-B925-FE8C24034F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2DB2A84-2D86-6F8C-6D38-EE4AB43CA0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114CA2-264F-4050-B1E2-09FF8BDF0A06}" type="slidenum">
              <a:rPr lang="en-US" smtClean="0"/>
              <a:t>‹#›</a:t>
            </a:fld>
            <a:endParaRPr lang="en-US" dirty="0"/>
          </a:p>
        </p:txBody>
      </p:sp>
    </p:spTree>
    <p:extLst>
      <p:ext uri="{BB962C8B-B14F-4D97-AF65-F5344CB8AC3E}">
        <p14:creationId xmlns:p14="http://schemas.microsoft.com/office/powerpoint/2010/main" val="1079261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D488-FB40-9B79-868D-8FF003B2C4DD}"/>
              </a:ext>
            </a:extLst>
          </p:cNvPr>
          <p:cNvSpPr>
            <a:spLocks noGrp="1"/>
          </p:cNvSpPr>
          <p:nvPr>
            <p:ph type="ctrTitle"/>
          </p:nvPr>
        </p:nvSpPr>
        <p:spPr>
          <a:xfrm>
            <a:off x="1255059" y="331694"/>
            <a:ext cx="9412941" cy="3209365"/>
          </a:xfrm>
        </p:spPr>
        <p:txBody>
          <a:bodyPr>
            <a:noAutofit/>
          </a:bodyPr>
          <a:lstStyle/>
          <a:p>
            <a:r>
              <a:rPr lang="en-US" sz="3600" dirty="0"/>
              <a:t>The Relationship between </a:t>
            </a:r>
            <a:br>
              <a:rPr lang="en-US" sz="4400" dirty="0"/>
            </a:br>
            <a:r>
              <a:rPr lang="en-US" sz="4800" dirty="0"/>
              <a:t>“General Language Proficiency”</a:t>
            </a:r>
            <a:br>
              <a:rPr lang="en-US" sz="4400" dirty="0"/>
            </a:br>
            <a:r>
              <a:rPr lang="en-US" sz="4400" dirty="0"/>
              <a:t>and </a:t>
            </a:r>
            <a:r>
              <a:rPr lang="en-US" sz="4800" dirty="0"/>
              <a:t>“Performance” </a:t>
            </a:r>
            <a:br>
              <a:rPr lang="en-US" sz="4400" dirty="0"/>
            </a:br>
            <a:r>
              <a:rPr lang="en-US" sz="3600" dirty="0"/>
              <a:t>on Language for Special Purposes (LSP) Tasks</a:t>
            </a:r>
          </a:p>
        </p:txBody>
      </p:sp>
      <p:sp>
        <p:nvSpPr>
          <p:cNvPr id="3" name="Subtitle 2">
            <a:extLst>
              <a:ext uri="{FF2B5EF4-FFF2-40B4-BE49-F238E27FC236}">
                <a16:creationId xmlns:a16="http://schemas.microsoft.com/office/drawing/2014/main" id="{EFBCAC7A-CD89-AC0D-8242-D2F42D7F828C}"/>
              </a:ext>
            </a:extLst>
          </p:cNvPr>
          <p:cNvSpPr>
            <a:spLocks noGrp="1"/>
          </p:cNvSpPr>
          <p:nvPr>
            <p:ph type="subTitle" idx="1"/>
          </p:nvPr>
        </p:nvSpPr>
        <p:spPr>
          <a:xfrm>
            <a:off x="1524000" y="4172230"/>
            <a:ext cx="9144000" cy="2184120"/>
          </a:xfrm>
        </p:spPr>
        <p:txBody>
          <a:bodyPr>
            <a:noAutofit/>
          </a:bodyPr>
          <a:lstStyle/>
          <a:p>
            <a:r>
              <a:rPr lang="en-US" sz="2800" dirty="0"/>
              <a:t>Ray Clifford</a:t>
            </a:r>
          </a:p>
          <a:p>
            <a:r>
              <a:rPr lang="en-US" sz="2800" dirty="0"/>
              <a:t>NATO BILC Professional Development Seminar</a:t>
            </a:r>
          </a:p>
          <a:p>
            <a:r>
              <a:rPr lang="en-US" sz="2800" dirty="0"/>
              <a:t>Prague, the Czech Republic</a:t>
            </a:r>
          </a:p>
          <a:p>
            <a:r>
              <a:rPr lang="en-US" sz="2800" dirty="0"/>
              <a:t>14 October 2024</a:t>
            </a:r>
          </a:p>
        </p:txBody>
      </p:sp>
      <p:sp>
        <p:nvSpPr>
          <p:cNvPr id="4" name="Slide Number Placeholder 3">
            <a:extLst>
              <a:ext uri="{FF2B5EF4-FFF2-40B4-BE49-F238E27FC236}">
                <a16:creationId xmlns:a16="http://schemas.microsoft.com/office/drawing/2014/main" id="{482DCAE3-8080-7200-538F-3335769C6918}"/>
              </a:ext>
            </a:extLst>
          </p:cNvPr>
          <p:cNvSpPr>
            <a:spLocks noGrp="1"/>
          </p:cNvSpPr>
          <p:nvPr>
            <p:ph type="sldNum" sz="quarter" idx="12"/>
          </p:nvPr>
        </p:nvSpPr>
        <p:spPr/>
        <p:txBody>
          <a:bodyPr/>
          <a:lstStyle/>
          <a:p>
            <a:fld id="{B7114CA2-264F-4050-B1E2-09FF8BDF0A06}" type="slidenum">
              <a:rPr lang="en-US" smtClean="0"/>
              <a:t>1</a:t>
            </a:fld>
            <a:endParaRPr lang="en-US" dirty="0"/>
          </a:p>
        </p:txBody>
      </p:sp>
    </p:spTree>
    <p:extLst>
      <p:ext uri="{BB962C8B-B14F-4D97-AF65-F5344CB8AC3E}">
        <p14:creationId xmlns:p14="http://schemas.microsoft.com/office/powerpoint/2010/main" val="2620294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73E59-DFC8-E603-A1C5-D28633B660C1}"/>
              </a:ext>
            </a:extLst>
          </p:cNvPr>
          <p:cNvSpPr>
            <a:spLocks noGrp="1"/>
          </p:cNvSpPr>
          <p:nvPr>
            <p:ph type="title"/>
          </p:nvPr>
        </p:nvSpPr>
        <p:spPr/>
        <p:txBody>
          <a:bodyPr/>
          <a:lstStyle/>
          <a:p>
            <a:r>
              <a:rPr lang="en-US" dirty="0"/>
              <a:t>In this presentation, I will use the following definitions:</a:t>
            </a:r>
          </a:p>
        </p:txBody>
      </p:sp>
      <p:sp>
        <p:nvSpPr>
          <p:cNvPr id="3" name="Content Placeholder 2">
            <a:extLst>
              <a:ext uri="{FF2B5EF4-FFF2-40B4-BE49-F238E27FC236}">
                <a16:creationId xmlns:a16="http://schemas.microsoft.com/office/drawing/2014/main" id="{8CBD430B-BFEF-A57E-98EC-A52CF712B64F}"/>
              </a:ext>
            </a:extLst>
          </p:cNvPr>
          <p:cNvSpPr>
            <a:spLocks noGrp="1"/>
          </p:cNvSpPr>
          <p:nvPr>
            <p:ph idx="1"/>
          </p:nvPr>
        </p:nvSpPr>
        <p:spPr>
          <a:xfrm>
            <a:off x="838200" y="1690688"/>
            <a:ext cx="10515600" cy="4530818"/>
          </a:xfrm>
        </p:spPr>
        <p:txBody>
          <a:bodyPr>
            <a:normAutofit/>
          </a:bodyPr>
          <a:lstStyle/>
          <a:p>
            <a:r>
              <a:rPr lang="en-US" b="1" dirty="0"/>
              <a:t>Proficiency</a:t>
            </a:r>
            <a:r>
              <a:rPr lang="en-US" dirty="0"/>
              <a:t>:   An individual’s </a:t>
            </a:r>
            <a:r>
              <a:rPr lang="en-US" b="1" dirty="0"/>
              <a:t>observed</a:t>
            </a:r>
            <a:r>
              <a:rPr lang="en-US" dirty="0"/>
              <a:t>, </a:t>
            </a:r>
            <a:r>
              <a:rPr lang="en-US" u="sng" dirty="0"/>
              <a:t>generalizable, unrehearsed language ability across multiple communication tasks and language use domains</a:t>
            </a:r>
            <a:r>
              <a:rPr lang="en-US" dirty="0"/>
              <a:t> as described in the levels of STANAG 6001.</a:t>
            </a:r>
          </a:p>
          <a:p>
            <a:r>
              <a:rPr lang="en-US" b="1" dirty="0"/>
              <a:t>Performance</a:t>
            </a:r>
            <a:r>
              <a:rPr lang="en-US" dirty="0"/>
              <a:t>:  An individual’s </a:t>
            </a:r>
            <a:r>
              <a:rPr lang="en-US" b="1" dirty="0"/>
              <a:t>observed</a:t>
            </a:r>
            <a:r>
              <a:rPr lang="en-US" dirty="0"/>
              <a:t> </a:t>
            </a:r>
            <a:r>
              <a:rPr lang="en-US" u="sng" dirty="0"/>
              <a:t>ability to accomplish  a specific communication task at a given point in time</a:t>
            </a:r>
            <a:r>
              <a:rPr lang="en-US" dirty="0"/>
              <a:t>, within a specific language use domain, i.e., in an LSP situation.</a:t>
            </a:r>
          </a:p>
          <a:p>
            <a:r>
              <a:rPr lang="en-US" b="1" dirty="0"/>
              <a:t>Competence</a:t>
            </a:r>
            <a:r>
              <a:rPr lang="en-US" dirty="0"/>
              <a:t>:  A catchall term that is often used as a label for an individual’s </a:t>
            </a:r>
            <a:r>
              <a:rPr lang="en-US" b="1" dirty="0"/>
              <a:t>inferred</a:t>
            </a:r>
            <a:r>
              <a:rPr lang="en-US" dirty="0"/>
              <a:t> </a:t>
            </a:r>
            <a:r>
              <a:rPr lang="en-US" u="sng" dirty="0"/>
              <a:t>latent ability </a:t>
            </a:r>
            <a:r>
              <a:rPr lang="en-US" dirty="0"/>
              <a:t>or </a:t>
            </a:r>
            <a:r>
              <a:rPr lang="en-US" b="1" dirty="0"/>
              <a:t>knowledge</a:t>
            </a:r>
            <a:r>
              <a:rPr lang="en-US" dirty="0"/>
              <a:t>.</a:t>
            </a:r>
          </a:p>
        </p:txBody>
      </p:sp>
      <p:sp>
        <p:nvSpPr>
          <p:cNvPr id="4" name="Slide Number Placeholder 3">
            <a:extLst>
              <a:ext uri="{FF2B5EF4-FFF2-40B4-BE49-F238E27FC236}">
                <a16:creationId xmlns:a16="http://schemas.microsoft.com/office/drawing/2014/main" id="{392920F4-4EB5-406D-461D-4D7BA17BDA34}"/>
              </a:ext>
            </a:extLst>
          </p:cNvPr>
          <p:cNvSpPr>
            <a:spLocks noGrp="1"/>
          </p:cNvSpPr>
          <p:nvPr>
            <p:ph type="sldNum" sz="quarter" idx="12"/>
          </p:nvPr>
        </p:nvSpPr>
        <p:spPr/>
        <p:txBody>
          <a:bodyPr/>
          <a:lstStyle/>
          <a:p>
            <a:fld id="{B7114CA2-264F-4050-B1E2-09FF8BDF0A06}" type="slidenum">
              <a:rPr lang="en-US" smtClean="0"/>
              <a:t>10</a:t>
            </a:fld>
            <a:endParaRPr lang="en-US" dirty="0"/>
          </a:p>
        </p:txBody>
      </p:sp>
    </p:spTree>
    <p:extLst>
      <p:ext uri="{BB962C8B-B14F-4D97-AF65-F5344CB8AC3E}">
        <p14:creationId xmlns:p14="http://schemas.microsoft.com/office/powerpoint/2010/main" val="1077250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61414-E19B-B745-6446-83C63E93484D}"/>
              </a:ext>
            </a:extLst>
          </p:cNvPr>
          <p:cNvSpPr>
            <a:spLocks noGrp="1"/>
          </p:cNvSpPr>
          <p:nvPr>
            <p:ph type="title"/>
          </p:nvPr>
        </p:nvSpPr>
        <p:spPr>
          <a:xfrm>
            <a:off x="838200" y="681319"/>
            <a:ext cx="10515600" cy="1685364"/>
          </a:xfrm>
        </p:spPr>
        <p:txBody>
          <a:bodyPr>
            <a:normAutofit/>
          </a:bodyPr>
          <a:lstStyle/>
          <a:p>
            <a:r>
              <a:rPr lang="en-US" dirty="0"/>
              <a:t>The difference between performance and proficiency might be represented graphically.</a:t>
            </a:r>
          </a:p>
        </p:txBody>
      </p:sp>
      <p:sp>
        <p:nvSpPr>
          <p:cNvPr id="4" name="Slide Number Placeholder 3">
            <a:extLst>
              <a:ext uri="{FF2B5EF4-FFF2-40B4-BE49-F238E27FC236}">
                <a16:creationId xmlns:a16="http://schemas.microsoft.com/office/drawing/2014/main" id="{988D2952-54CA-6023-C958-B47132B62AB7}"/>
              </a:ext>
            </a:extLst>
          </p:cNvPr>
          <p:cNvSpPr>
            <a:spLocks noGrp="1"/>
          </p:cNvSpPr>
          <p:nvPr>
            <p:ph type="sldNum" sz="quarter" idx="12"/>
          </p:nvPr>
        </p:nvSpPr>
        <p:spPr/>
        <p:txBody>
          <a:bodyPr/>
          <a:lstStyle/>
          <a:p>
            <a:fld id="{B7114CA2-264F-4050-B1E2-09FF8BDF0A06}" type="slidenum">
              <a:rPr lang="en-US" smtClean="0"/>
              <a:t>11</a:t>
            </a:fld>
            <a:endParaRPr lang="en-US" dirty="0"/>
          </a:p>
        </p:txBody>
      </p:sp>
      <p:sp>
        <p:nvSpPr>
          <p:cNvPr id="8" name="Flowchart: Connector 7">
            <a:extLst>
              <a:ext uri="{FF2B5EF4-FFF2-40B4-BE49-F238E27FC236}">
                <a16:creationId xmlns:a16="http://schemas.microsoft.com/office/drawing/2014/main" id="{7BA7C466-4444-7CEF-062C-881E05EC6AF9}"/>
              </a:ext>
            </a:extLst>
          </p:cNvPr>
          <p:cNvSpPr/>
          <p:nvPr/>
        </p:nvSpPr>
        <p:spPr>
          <a:xfrm>
            <a:off x="3048001" y="3015862"/>
            <a:ext cx="3352800" cy="330797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D4BF103-1E98-6B8B-326C-935A5CAE6789}"/>
              </a:ext>
            </a:extLst>
          </p:cNvPr>
          <p:cNvSpPr/>
          <p:nvPr/>
        </p:nvSpPr>
        <p:spPr>
          <a:xfrm>
            <a:off x="5737412" y="3536576"/>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2" name="Rectangle 11">
            <a:extLst>
              <a:ext uri="{FF2B5EF4-FFF2-40B4-BE49-F238E27FC236}">
                <a16:creationId xmlns:a16="http://schemas.microsoft.com/office/drawing/2014/main" id="{C4D1EBEA-97B0-7E0D-6955-4012067183D0}"/>
              </a:ext>
            </a:extLst>
          </p:cNvPr>
          <p:cNvSpPr/>
          <p:nvPr/>
        </p:nvSpPr>
        <p:spPr>
          <a:xfrm>
            <a:off x="5334000" y="4540623"/>
            <a:ext cx="735106" cy="63201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5" name="Rectangle 14">
            <a:extLst>
              <a:ext uri="{FF2B5EF4-FFF2-40B4-BE49-F238E27FC236}">
                <a16:creationId xmlns:a16="http://schemas.microsoft.com/office/drawing/2014/main" id="{4F3C6415-94AB-E91C-E83E-C4B29DD37C40}"/>
              </a:ext>
            </a:extLst>
          </p:cNvPr>
          <p:cNvSpPr/>
          <p:nvPr/>
        </p:nvSpPr>
        <p:spPr>
          <a:xfrm>
            <a:off x="6154273" y="2631142"/>
            <a:ext cx="748552"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6" name="TextBox 15">
            <a:extLst>
              <a:ext uri="{FF2B5EF4-FFF2-40B4-BE49-F238E27FC236}">
                <a16:creationId xmlns:a16="http://schemas.microsoft.com/office/drawing/2014/main" id="{0A42C892-8DDD-2771-CD50-1C0EB8610313}"/>
              </a:ext>
            </a:extLst>
          </p:cNvPr>
          <p:cNvSpPr txBox="1"/>
          <p:nvPr/>
        </p:nvSpPr>
        <p:spPr>
          <a:xfrm>
            <a:off x="838201" y="2631142"/>
            <a:ext cx="3106272" cy="769441"/>
          </a:xfrm>
          <a:prstGeom prst="rect">
            <a:avLst/>
          </a:prstGeom>
          <a:noFill/>
        </p:spPr>
        <p:txBody>
          <a:bodyPr wrap="square" rtlCol="0">
            <a:spAutoFit/>
          </a:bodyPr>
          <a:lstStyle/>
          <a:p>
            <a:r>
              <a:rPr lang="en-US" sz="4400" b="1" dirty="0">
                <a:solidFill>
                  <a:srgbClr val="336699"/>
                </a:solidFill>
              </a:rPr>
              <a:t>Proficiency</a:t>
            </a:r>
          </a:p>
        </p:txBody>
      </p:sp>
      <p:sp>
        <p:nvSpPr>
          <p:cNvPr id="17" name="TextBox 16">
            <a:extLst>
              <a:ext uri="{FF2B5EF4-FFF2-40B4-BE49-F238E27FC236}">
                <a16:creationId xmlns:a16="http://schemas.microsoft.com/office/drawing/2014/main" id="{DEB654F4-8122-635C-5D5C-72B586478540}"/>
              </a:ext>
            </a:extLst>
          </p:cNvPr>
          <p:cNvSpPr txBox="1"/>
          <p:nvPr/>
        </p:nvSpPr>
        <p:spPr>
          <a:xfrm>
            <a:off x="6831109" y="2924950"/>
            <a:ext cx="5074023" cy="2123658"/>
          </a:xfrm>
          <a:prstGeom prst="rect">
            <a:avLst/>
          </a:prstGeom>
          <a:noFill/>
        </p:spPr>
        <p:txBody>
          <a:bodyPr wrap="square" rtlCol="0">
            <a:spAutoFit/>
          </a:bodyPr>
          <a:lstStyle/>
          <a:p>
            <a:r>
              <a:rPr lang="en-US" sz="4400" b="1" dirty="0">
                <a:solidFill>
                  <a:srgbClr val="FF9933"/>
                </a:solidFill>
              </a:rPr>
              <a:t>LSP performance C LSP performance B</a:t>
            </a:r>
          </a:p>
          <a:p>
            <a:r>
              <a:rPr lang="en-US" sz="4400" b="1" dirty="0">
                <a:solidFill>
                  <a:srgbClr val="FF9933"/>
                </a:solidFill>
              </a:rPr>
              <a:t>LSP performance A</a:t>
            </a:r>
          </a:p>
        </p:txBody>
      </p:sp>
    </p:spTree>
    <p:extLst>
      <p:ext uri="{BB962C8B-B14F-4D97-AF65-F5344CB8AC3E}">
        <p14:creationId xmlns:p14="http://schemas.microsoft.com/office/powerpoint/2010/main" val="2637945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355DB-3DEB-B679-70F4-CDD9B3AE4291}"/>
              </a:ext>
            </a:extLst>
          </p:cNvPr>
          <p:cNvSpPr>
            <a:spLocks noGrp="1"/>
          </p:cNvSpPr>
          <p:nvPr>
            <p:ph type="title"/>
          </p:nvPr>
        </p:nvSpPr>
        <p:spPr>
          <a:xfrm>
            <a:off x="838200" y="467378"/>
            <a:ext cx="10515600" cy="4642504"/>
          </a:xfrm>
        </p:spPr>
        <p:txBody>
          <a:bodyPr>
            <a:noAutofit/>
          </a:bodyPr>
          <a:lstStyle/>
          <a:p>
            <a:r>
              <a:rPr lang="en-US" sz="4000" dirty="0"/>
              <a:t>The previous diagram raises the question, </a:t>
            </a:r>
            <a:br>
              <a:rPr lang="en-US" sz="4000" dirty="0"/>
            </a:br>
            <a:br>
              <a:rPr lang="en-US" sz="4000" dirty="0"/>
            </a:br>
            <a:r>
              <a:rPr lang="en-US" sz="4000" b="1" dirty="0"/>
              <a:t>“What is it that determines whether an LSP scenario is outside, borderline, or inside the scope of general proficiency?”</a:t>
            </a:r>
            <a:endParaRPr lang="en-US" sz="4000" dirty="0"/>
          </a:p>
        </p:txBody>
      </p:sp>
      <p:sp>
        <p:nvSpPr>
          <p:cNvPr id="4" name="Slide Number Placeholder 3">
            <a:extLst>
              <a:ext uri="{FF2B5EF4-FFF2-40B4-BE49-F238E27FC236}">
                <a16:creationId xmlns:a16="http://schemas.microsoft.com/office/drawing/2014/main" id="{56AACE73-9E3F-4B43-E619-018314561162}"/>
              </a:ext>
            </a:extLst>
          </p:cNvPr>
          <p:cNvSpPr>
            <a:spLocks noGrp="1"/>
          </p:cNvSpPr>
          <p:nvPr>
            <p:ph type="sldNum" sz="quarter" idx="12"/>
          </p:nvPr>
        </p:nvSpPr>
        <p:spPr/>
        <p:txBody>
          <a:bodyPr/>
          <a:lstStyle/>
          <a:p>
            <a:fld id="{B7114CA2-264F-4050-B1E2-09FF8BDF0A06}" type="slidenum">
              <a:rPr lang="en-US" smtClean="0"/>
              <a:t>12</a:t>
            </a:fld>
            <a:endParaRPr lang="en-US" dirty="0"/>
          </a:p>
        </p:txBody>
      </p:sp>
    </p:spTree>
    <p:extLst>
      <p:ext uri="{BB962C8B-B14F-4D97-AF65-F5344CB8AC3E}">
        <p14:creationId xmlns:p14="http://schemas.microsoft.com/office/powerpoint/2010/main" val="3755923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355DB-3DEB-B679-70F4-CDD9B3AE4291}"/>
              </a:ext>
            </a:extLst>
          </p:cNvPr>
          <p:cNvSpPr>
            <a:spLocks noGrp="1"/>
          </p:cNvSpPr>
          <p:nvPr>
            <p:ph type="title"/>
          </p:nvPr>
        </p:nvSpPr>
        <p:spPr>
          <a:xfrm>
            <a:off x="838200" y="467378"/>
            <a:ext cx="10515600" cy="2961622"/>
          </a:xfrm>
        </p:spPr>
        <p:txBody>
          <a:bodyPr>
            <a:noAutofit/>
          </a:bodyPr>
          <a:lstStyle/>
          <a:p>
            <a:r>
              <a:rPr lang="en-US" sz="4000" dirty="0">
                <a:solidFill>
                  <a:schemeClr val="bg1">
                    <a:lumMod val="50000"/>
                  </a:schemeClr>
                </a:solidFill>
              </a:rPr>
              <a:t>The previous diagram raises the question, </a:t>
            </a:r>
            <a:br>
              <a:rPr lang="en-US" sz="4000" dirty="0">
                <a:solidFill>
                  <a:schemeClr val="bg1">
                    <a:lumMod val="50000"/>
                  </a:schemeClr>
                </a:solidFill>
              </a:rPr>
            </a:br>
            <a:r>
              <a:rPr lang="en-US" sz="4000" b="1" dirty="0">
                <a:solidFill>
                  <a:schemeClr val="bg1">
                    <a:lumMod val="50000"/>
                  </a:schemeClr>
                </a:solidFill>
              </a:rPr>
              <a:t>“What is it that determines whether an LSP scenario is outside, borderline, or inside the scope of general proficiency?”</a:t>
            </a:r>
            <a:endParaRPr lang="en-US" sz="4000" dirty="0">
              <a:solidFill>
                <a:schemeClr val="bg1">
                  <a:lumMod val="50000"/>
                </a:schemeClr>
              </a:solidFill>
            </a:endParaRPr>
          </a:p>
        </p:txBody>
      </p:sp>
      <p:sp>
        <p:nvSpPr>
          <p:cNvPr id="3" name="Content Placeholder 2">
            <a:extLst>
              <a:ext uri="{FF2B5EF4-FFF2-40B4-BE49-F238E27FC236}">
                <a16:creationId xmlns:a16="http://schemas.microsoft.com/office/drawing/2014/main" id="{C5EF29A7-AC95-6C04-97FA-D1503BBBC0A6}"/>
              </a:ext>
            </a:extLst>
          </p:cNvPr>
          <p:cNvSpPr>
            <a:spLocks noGrp="1"/>
          </p:cNvSpPr>
          <p:nvPr>
            <p:ph idx="1"/>
          </p:nvPr>
        </p:nvSpPr>
        <p:spPr>
          <a:xfrm>
            <a:off x="838200" y="3729318"/>
            <a:ext cx="10515600" cy="2661303"/>
          </a:xfrm>
        </p:spPr>
        <p:txBody>
          <a:bodyPr>
            <a:noAutofit/>
          </a:bodyPr>
          <a:lstStyle/>
          <a:p>
            <a:pPr marL="0" indent="0">
              <a:buNone/>
            </a:pPr>
            <a:r>
              <a:rPr lang="en-US" sz="4800" b="1" dirty="0"/>
              <a:t>Half of the answer to that question depends on the learner’s level of general proficiency.</a:t>
            </a:r>
          </a:p>
        </p:txBody>
      </p:sp>
      <p:sp>
        <p:nvSpPr>
          <p:cNvPr id="4" name="Slide Number Placeholder 3">
            <a:extLst>
              <a:ext uri="{FF2B5EF4-FFF2-40B4-BE49-F238E27FC236}">
                <a16:creationId xmlns:a16="http://schemas.microsoft.com/office/drawing/2014/main" id="{56AACE73-9E3F-4B43-E619-018314561162}"/>
              </a:ext>
            </a:extLst>
          </p:cNvPr>
          <p:cNvSpPr>
            <a:spLocks noGrp="1"/>
          </p:cNvSpPr>
          <p:nvPr>
            <p:ph type="sldNum" sz="quarter" idx="12"/>
          </p:nvPr>
        </p:nvSpPr>
        <p:spPr/>
        <p:txBody>
          <a:bodyPr/>
          <a:lstStyle/>
          <a:p>
            <a:fld id="{B7114CA2-264F-4050-B1E2-09FF8BDF0A06}" type="slidenum">
              <a:rPr lang="en-US" smtClean="0"/>
              <a:t>13</a:t>
            </a:fld>
            <a:endParaRPr lang="en-US" dirty="0"/>
          </a:p>
        </p:txBody>
      </p:sp>
    </p:spTree>
    <p:extLst>
      <p:ext uri="{BB962C8B-B14F-4D97-AF65-F5344CB8AC3E}">
        <p14:creationId xmlns:p14="http://schemas.microsoft.com/office/powerpoint/2010/main" val="2313660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61414-E19B-B745-6446-83C63E93484D}"/>
              </a:ext>
            </a:extLst>
          </p:cNvPr>
          <p:cNvSpPr>
            <a:spLocks noGrp="1"/>
          </p:cNvSpPr>
          <p:nvPr>
            <p:ph type="title"/>
          </p:nvPr>
        </p:nvSpPr>
        <p:spPr>
          <a:xfrm>
            <a:off x="838200" y="681319"/>
            <a:ext cx="10515600" cy="1685364"/>
          </a:xfrm>
        </p:spPr>
        <p:txBody>
          <a:bodyPr>
            <a:normAutofit/>
          </a:bodyPr>
          <a:lstStyle/>
          <a:p>
            <a:r>
              <a:rPr lang="en-US" sz="3200" dirty="0"/>
              <a:t>1. The difference between performance and proficiency varies depending on the learner’s level of proficiency.</a:t>
            </a:r>
          </a:p>
        </p:txBody>
      </p:sp>
      <p:sp>
        <p:nvSpPr>
          <p:cNvPr id="4" name="Slide Number Placeholder 3">
            <a:extLst>
              <a:ext uri="{FF2B5EF4-FFF2-40B4-BE49-F238E27FC236}">
                <a16:creationId xmlns:a16="http://schemas.microsoft.com/office/drawing/2014/main" id="{988D2952-54CA-6023-C958-B47132B62AB7}"/>
              </a:ext>
            </a:extLst>
          </p:cNvPr>
          <p:cNvSpPr>
            <a:spLocks noGrp="1"/>
          </p:cNvSpPr>
          <p:nvPr>
            <p:ph type="sldNum" sz="quarter" idx="12"/>
          </p:nvPr>
        </p:nvSpPr>
        <p:spPr/>
        <p:txBody>
          <a:bodyPr/>
          <a:lstStyle/>
          <a:p>
            <a:fld id="{B7114CA2-264F-4050-B1E2-09FF8BDF0A06}" type="slidenum">
              <a:rPr lang="en-US" smtClean="0"/>
              <a:t>14</a:t>
            </a:fld>
            <a:endParaRPr lang="en-US" dirty="0"/>
          </a:p>
        </p:txBody>
      </p:sp>
      <p:sp>
        <p:nvSpPr>
          <p:cNvPr id="8" name="Flowchart: Connector 7">
            <a:extLst>
              <a:ext uri="{FF2B5EF4-FFF2-40B4-BE49-F238E27FC236}">
                <a16:creationId xmlns:a16="http://schemas.microsoft.com/office/drawing/2014/main" id="{7BA7C466-4444-7CEF-062C-881E05EC6AF9}"/>
              </a:ext>
            </a:extLst>
          </p:cNvPr>
          <p:cNvSpPr/>
          <p:nvPr/>
        </p:nvSpPr>
        <p:spPr>
          <a:xfrm>
            <a:off x="4193242" y="4088608"/>
            <a:ext cx="2008093" cy="1837391"/>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1</a:t>
            </a:r>
          </a:p>
        </p:txBody>
      </p:sp>
      <p:sp>
        <p:nvSpPr>
          <p:cNvPr id="11" name="Rectangle 10">
            <a:extLst>
              <a:ext uri="{FF2B5EF4-FFF2-40B4-BE49-F238E27FC236}">
                <a16:creationId xmlns:a16="http://schemas.microsoft.com/office/drawing/2014/main" id="{4D4BF103-1E98-6B8B-326C-935A5CAE6789}"/>
              </a:ext>
            </a:extLst>
          </p:cNvPr>
          <p:cNvSpPr/>
          <p:nvPr/>
        </p:nvSpPr>
        <p:spPr>
          <a:xfrm>
            <a:off x="6239435" y="3314137"/>
            <a:ext cx="735107"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2" name="Rectangle 11">
            <a:extLst>
              <a:ext uri="{FF2B5EF4-FFF2-40B4-BE49-F238E27FC236}">
                <a16:creationId xmlns:a16="http://schemas.microsoft.com/office/drawing/2014/main" id="{C4D1EBEA-97B0-7E0D-6955-4012067183D0}"/>
              </a:ext>
            </a:extLst>
          </p:cNvPr>
          <p:cNvSpPr/>
          <p:nvPr/>
        </p:nvSpPr>
        <p:spPr>
          <a:xfrm>
            <a:off x="6064623" y="4088608"/>
            <a:ext cx="802341" cy="66619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5" name="Rectangle 14">
            <a:extLst>
              <a:ext uri="{FF2B5EF4-FFF2-40B4-BE49-F238E27FC236}">
                <a16:creationId xmlns:a16="http://schemas.microsoft.com/office/drawing/2014/main" id="{4F3C6415-94AB-E91C-E83E-C4B29DD37C40}"/>
              </a:ext>
            </a:extLst>
          </p:cNvPr>
          <p:cNvSpPr/>
          <p:nvPr/>
        </p:nvSpPr>
        <p:spPr>
          <a:xfrm>
            <a:off x="6450105" y="2602384"/>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6" name="TextBox 15">
            <a:extLst>
              <a:ext uri="{FF2B5EF4-FFF2-40B4-BE49-F238E27FC236}">
                <a16:creationId xmlns:a16="http://schemas.microsoft.com/office/drawing/2014/main" id="{0A42C892-8DDD-2771-CD50-1C0EB8610313}"/>
              </a:ext>
            </a:extLst>
          </p:cNvPr>
          <p:cNvSpPr txBox="1"/>
          <p:nvPr/>
        </p:nvSpPr>
        <p:spPr>
          <a:xfrm>
            <a:off x="591674" y="2631142"/>
            <a:ext cx="3352799" cy="2123658"/>
          </a:xfrm>
          <a:prstGeom prst="rect">
            <a:avLst/>
          </a:prstGeom>
          <a:noFill/>
        </p:spPr>
        <p:txBody>
          <a:bodyPr wrap="square" rtlCol="0">
            <a:spAutoFit/>
          </a:bodyPr>
          <a:lstStyle/>
          <a:p>
            <a:r>
              <a:rPr lang="en-US" sz="4400" b="1" dirty="0">
                <a:solidFill>
                  <a:srgbClr val="336699"/>
                </a:solidFill>
              </a:rPr>
              <a:t>For learners with Level 1 Proficiency:</a:t>
            </a:r>
          </a:p>
        </p:txBody>
      </p:sp>
      <p:sp>
        <p:nvSpPr>
          <p:cNvPr id="17" name="TextBox 16">
            <a:extLst>
              <a:ext uri="{FF2B5EF4-FFF2-40B4-BE49-F238E27FC236}">
                <a16:creationId xmlns:a16="http://schemas.microsoft.com/office/drawing/2014/main" id="{DEB654F4-8122-635C-5D5C-72B586478540}"/>
              </a:ext>
            </a:extLst>
          </p:cNvPr>
          <p:cNvSpPr txBox="1"/>
          <p:nvPr/>
        </p:nvSpPr>
        <p:spPr>
          <a:xfrm>
            <a:off x="7185211" y="2602384"/>
            <a:ext cx="5006789" cy="2800767"/>
          </a:xfrm>
          <a:prstGeom prst="rect">
            <a:avLst/>
          </a:prstGeom>
          <a:noFill/>
        </p:spPr>
        <p:txBody>
          <a:bodyPr wrap="square" rtlCol="0">
            <a:spAutoFit/>
          </a:bodyPr>
          <a:lstStyle/>
          <a:p>
            <a:r>
              <a:rPr lang="en-US" sz="4400" b="1" dirty="0">
                <a:solidFill>
                  <a:srgbClr val="FF9933"/>
                </a:solidFill>
              </a:rPr>
              <a:t>LSP performances A, B, and C are all outside their proficiency level.</a:t>
            </a:r>
          </a:p>
        </p:txBody>
      </p:sp>
    </p:spTree>
    <p:extLst>
      <p:ext uri="{BB962C8B-B14F-4D97-AF65-F5344CB8AC3E}">
        <p14:creationId xmlns:p14="http://schemas.microsoft.com/office/powerpoint/2010/main" val="378104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61414-E19B-B745-6446-83C63E93484D}"/>
              </a:ext>
            </a:extLst>
          </p:cNvPr>
          <p:cNvSpPr>
            <a:spLocks noGrp="1"/>
          </p:cNvSpPr>
          <p:nvPr>
            <p:ph type="title"/>
          </p:nvPr>
        </p:nvSpPr>
        <p:spPr>
          <a:xfrm>
            <a:off x="811306" y="477045"/>
            <a:ext cx="10515600" cy="1587454"/>
          </a:xfrm>
        </p:spPr>
        <p:txBody>
          <a:bodyPr>
            <a:noAutofit/>
          </a:bodyPr>
          <a:lstStyle/>
          <a:p>
            <a:r>
              <a:rPr lang="en-US" sz="3200" dirty="0"/>
              <a:t>2. The difference between performance and proficiency varies depending on the learner’s level of proficiency.</a:t>
            </a:r>
          </a:p>
        </p:txBody>
      </p:sp>
      <p:sp>
        <p:nvSpPr>
          <p:cNvPr id="4" name="Slide Number Placeholder 3">
            <a:extLst>
              <a:ext uri="{FF2B5EF4-FFF2-40B4-BE49-F238E27FC236}">
                <a16:creationId xmlns:a16="http://schemas.microsoft.com/office/drawing/2014/main" id="{988D2952-54CA-6023-C958-B47132B62AB7}"/>
              </a:ext>
            </a:extLst>
          </p:cNvPr>
          <p:cNvSpPr>
            <a:spLocks noGrp="1"/>
          </p:cNvSpPr>
          <p:nvPr>
            <p:ph type="sldNum" sz="quarter" idx="12"/>
          </p:nvPr>
        </p:nvSpPr>
        <p:spPr/>
        <p:txBody>
          <a:bodyPr/>
          <a:lstStyle/>
          <a:p>
            <a:fld id="{B7114CA2-264F-4050-B1E2-09FF8BDF0A06}" type="slidenum">
              <a:rPr lang="en-US" smtClean="0"/>
              <a:t>15</a:t>
            </a:fld>
            <a:endParaRPr lang="en-US" dirty="0"/>
          </a:p>
        </p:txBody>
      </p:sp>
      <p:sp>
        <p:nvSpPr>
          <p:cNvPr id="8" name="Flowchart: Connector 7">
            <a:extLst>
              <a:ext uri="{FF2B5EF4-FFF2-40B4-BE49-F238E27FC236}">
                <a16:creationId xmlns:a16="http://schemas.microsoft.com/office/drawing/2014/main" id="{7BA7C466-4444-7CEF-062C-881E05EC6AF9}"/>
              </a:ext>
            </a:extLst>
          </p:cNvPr>
          <p:cNvSpPr/>
          <p:nvPr/>
        </p:nvSpPr>
        <p:spPr>
          <a:xfrm>
            <a:off x="3715870" y="2939303"/>
            <a:ext cx="3236259" cy="330797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2</a:t>
            </a:r>
          </a:p>
        </p:txBody>
      </p:sp>
      <p:sp>
        <p:nvSpPr>
          <p:cNvPr id="11" name="Rectangle 10">
            <a:extLst>
              <a:ext uri="{FF2B5EF4-FFF2-40B4-BE49-F238E27FC236}">
                <a16:creationId xmlns:a16="http://schemas.microsoft.com/office/drawing/2014/main" id="{4D4BF103-1E98-6B8B-326C-935A5CAE6789}"/>
              </a:ext>
            </a:extLst>
          </p:cNvPr>
          <p:cNvSpPr/>
          <p:nvPr/>
        </p:nvSpPr>
        <p:spPr>
          <a:xfrm>
            <a:off x="6158753" y="3400052"/>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2" name="Rectangle 11">
            <a:extLst>
              <a:ext uri="{FF2B5EF4-FFF2-40B4-BE49-F238E27FC236}">
                <a16:creationId xmlns:a16="http://schemas.microsoft.com/office/drawing/2014/main" id="{C4D1EBEA-97B0-7E0D-6955-4012067183D0}"/>
              </a:ext>
            </a:extLst>
          </p:cNvPr>
          <p:cNvSpPr/>
          <p:nvPr/>
        </p:nvSpPr>
        <p:spPr>
          <a:xfrm>
            <a:off x="6069106" y="4279712"/>
            <a:ext cx="735106" cy="63201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5" name="Rectangle 14">
            <a:extLst>
              <a:ext uri="{FF2B5EF4-FFF2-40B4-BE49-F238E27FC236}">
                <a16:creationId xmlns:a16="http://schemas.microsoft.com/office/drawing/2014/main" id="{4F3C6415-94AB-E91C-E83E-C4B29DD37C40}"/>
              </a:ext>
            </a:extLst>
          </p:cNvPr>
          <p:cNvSpPr/>
          <p:nvPr/>
        </p:nvSpPr>
        <p:spPr>
          <a:xfrm>
            <a:off x="6284259" y="2631142"/>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6" name="TextBox 15">
            <a:extLst>
              <a:ext uri="{FF2B5EF4-FFF2-40B4-BE49-F238E27FC236}">
                <a16:creationId xmlns:a16="http://schemas.microsoft.com/office/drawing/2014/main" id="{0A42C892-8DDD-2771-CD50-1C0EB8610313}"/>
              </a:ext>
            </a:extLst>
          </p:cNvPr>
          <p:cNvSpPr txBox="1"/>
          <p:nvPr/>
        </p:nvSpPr>
        <p:spPr>
          <a:xfrm>
            <a:off x="555815" y="2169502"/>
            <a:ext cx="3352799" cy="2123658"/>
          </a:xfrm>
          <a:prstGeom prst="rect">
            <a:avLst/>
          </a:prstGeom>
          <a:noFill/>
        </p:spPr>
        <p:txBody>
          <a:bodyPr wrap="square" rtlCol="0">
            <a:spAutoFit/>
          </a:bodyPr>
          <a:lstStyle/>
          <a:p>
            <a:r>
              <a:rPr lang="en-US" sz="4400" b="1" dirty="0">
                <a:solidFill>
                  <a:srgbClr val="336699"/>
                </a:solidFill>
              </a:rPr>
              <a:t>For learners with Level 2 Proficiency:</a:t>
            </a:r>
          </a:p>
        </p:txBody>
      </p:sp>
      <p:sp>
        <p:nvSpPr>
          <p:cNvPr id="17" name="TextBox 16">
            <a:extLst>
              <a:ext uri="{FF2B5EF4-FFF2-40B4-BE49-F238E27FC236}">
                <a16:creationId xmlns:a16="http://schemas.microsoft.com/office/drawing/2014/main" id="{DEB654F4-8122-635C-5D5C-72B586478540}"/>
              </a:ext>
            </a:extLst>
          </p:cNvPr>
          <p:cNvSpPr txBox="1"/>
          <p:nvPr/>
        </p:nvSpPr>
        <p:spPr>
          <a:xfrm>
            <a:off x="7005916" y="2471487"/>
            <a:ext cx="4953002" cy="4154984"/>
          </a:xfrm>
          <a:prstGeom prst="rect">
            <a:avLst/>
          </a:prstGeom>
          <a:noFill/>
        </p:spPr>
        <p:txBody>
          <a:bodyPr wrap="square" rtlCol="0">
            <a:spAutoFit/>
          </a:bodyPr>
          <a:lstStyle/>
          <a:p>
            <a:r>
              <a:rPr lang="en-US" sz="4400" b="1" dirty="0">
                <a:solidFill>
                  <a:srgbClr val="FF9933"/>
                </a:solidFill>
              </a:rPr>
              <a:t>LSP performance A is inside, B is borderline, and C is outside their  level of proficiency.</a:t>
            </a:r>
          </a:p>
        </p:txBody>
      </p:sp>
    </p:spTree>
    <p:extLst>
      <p:ext uri="{BB962C8B-B14F-4D97-AF65-F5344CB8AC3E}">
        <p14:creationId xmlns:p14="http://schemas.microsoft.com/office/powerpoint/2010/main" val="523095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61414-E19B-B745-6446-83C63E93484D}"/>
              </a:ext>
            </a:extLst>
          </p:cNvPr>
          <p:cNvSpPr>
            <a:spLocks noGrp="1"/>
          </p:cNvSpPr>
          <p:nvPr>
            <p:ph type="title"/>
          </p:nvPr>
        </p:nvSpPr>
        <p:spPr>
          <a:xfrm>
            <a:off x="838200" y="681319"/>
            <a:ext cx="10515600" cy="1243885"/>
          </a:xfrm>
        </p:spPr>
        <p:txBody>
          <a:bodyPr>
            <a:normAutofit/>
          </a:bodyPr>
          <a:lstStyle/>
          <a:p>
            <a:r>
              <a:rPr lang="en-US" sz="3200" dirty="0"/>
              <a:t>3. The difference between performance and proficiency varies depending on the learner’s level of proficiency.</a:t>
            </a:r>
          </a:p>
        </p:txBody>
      </p:sp>
      <p:sp>
        <p:nvSpPr>
          <p:cNvPr id="4" name="Slide Number Placeholder 3">
            <a:extLst>
              <a:ext uri="{FF2B5EF4-FFF2-40B4-BE49-F238E27FC236}">
                <a16:creationId xmlns:a16="http://schemas.microsoft.com/office/drawing/2014/main" id="{988D2952-54CA-6023-C958-B47132B62AB7}"/>
              </a:ext>
            </a:extLst>
          </p:cNvPr>
          <p:cNvSpPr>
            <a:spLocks noGrp="1"/>
          </p:cNvSpPr>
          <p:nvPr>
            <p:ph type="sldNum" sz="quarter" idx="12"/>
          </p:nvPr>
        </p:nvSpPr>
        <p:spPr/>
        <p:txBody>
          <a:bodyPr/>
          <a:lstStyle/>
          <a:p>
            <a:fld id="{B7114CA2-264F-4050-B1E2-09FF8BDF0A06}" type="slidenum">
              <a:rPr lang="en-US" smtClean="0"/>
              <a:t>16</a:t>
            </a:fld>
            <a:endParaRPr lang="en-US" dirty="0"/>
          </a:p>
        </p:txBody>
      </p:sp>
      <p:sp>
        <p:nvSpPr>
          <p:cNvPr id="8" name="Flowchart: Connector 7">
            <a:extLst>
              <a:ext uri="{FF2B5EF4-FFF2-40B4-BE49-F238E27FC236}">
                <a16:creationId xmlns:a16="http://schemas.microsoft.com/office/drawing/2014/main" id="{7BA7C466-4444-7CEF-062C-881E05EC6AF9}"/>
              </a:ext>
            </a:extLst>
          </p:cNvPr>
          <p:cNvSpPr/>
          <p:nvPr/>
        </p:nvSpPr>
        <p:spPr>
          <a:xfrm>
            <a:off x="3242982" y="2248456"/>
            <a:ext cx="4143937" cy="3989667"/>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3</a:t>
            </a:r>
          </a:p>
        </p:txBody>
      </p:sp>
      <p:sp>
        <p:nvSpPr>
          <p:cNvPr id="11" name="Rectangle 10">
            <a:extLst>
              <a:ext uri="{FF2B5EF4-FFF2-40B4-BE49-F238E27FC236}">
                <a16:creationId xmlns:a16="http://schemas.microsoft.com/office/drawing/2014/main" id="{4D4BF103-1E98-6B8B-326C-935A5CAE6789}"/>
              </a:ext>
            </a:extLst>
          </p:cNvPr>
          <p:cNvSpPr/>
          <p:nvPr/>
        </p:nvSpPr>
        <p:spPr>
          <a:xfrm>
            <a:off x="6183408" y="3267818"/>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2" name="Rectangle 11">
            <a:extLst>
              <a:ext uri="{FF2B5EF4-FFF2-40B4-BE49-F238E27FC236}">
                <a16:creationId xmlns:a16="http://schemas.microsoft.com/office/drawing/2014/main" id="{C4D1EBEA-97B0-7E0D-6955-4012067183D0}"/>
              </a:ext>
            </a:extLst>
          </p:cNvPr>
          <p:cNvSpPr/>
          <p:nvPr/>
        </p:nvSpPr>
        <p:spPr>
          <a:xfrm>
            <a:off x="5916706" y="4243290"/>
            <a:ext cx="735106" cy="63201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5" name="Rectangle 14">
            <a:extLst>
              <a:ext uri="{FF2B5EF4-FFF2-40B4-BE49-F238E27FC236}">
                <a16:creationId xmlns:a16="http://schemas.microsoft.com/office/drawing/2014/main" id="{4F3C6415-94AB-E91C-E83E-C4B29DD37C40}"/>
              </a:ext>
            </a:extLst>
          </p:cNvPr>
          <p:cNvSpPr/>
          <p:nvPr/>
        </p:nvSpPr>
        <p:spPr>
          <a:xfrm>
            <a:off x="6463553" y="2394041"/>
            <a:ext cx="735106" cy="571499"/>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6" name="TextBox 15">
            <a:extLst>
              <a:ext uri="{FF2B5EF4-FFF2-40B4-BE49-F238E27FC236}">
                <a16:creationId xmlns:a16="http://schemas.microsoft.com/office/drawing/2014/main" id="{0A42C892-8DDD-2771-CD50-1C0EB8610313}"/>
              </a:ext>
            </a:extLst>
          </p:cNvPr>
          <p:cNvSpPr txBox="1"/>
          <p:nvPr/>
        </p:nvSpPr>
        <p:spPr>
          <a:xfrm>
            <a:off x="127746" y="1843562"/>
            <a:ext cx="3350559" cy="2175040"/>
          </a:xfrm>
          <a:prstGeom prst="rect">
            <a:avLst/>
          </a:prstGeom>
          <a:noFill/>
        </p:spPr>
        <p:txBody>
          <a:bodyPr wrap="square" rtlCol="0">
            <a:spAutoFit/>
          </a:bodyPr>
          <a:lstStyle/>
          <a:p>
            <a:r>
              <a:rPr lang="en-US" sz="4400" b="1" dirty="0">
                <a:solidFill>
                  <a:srgbClr val="336699"/>
                </a:solidFill>
              </a:rPr>
              <a:t>For learners with Level 3 Proficiency:</a:t>
            </a:r>
          </a:p>
        </p:txBody>
      </p:sp>
      <p:sp>
        <p:nvSpPr>
          <p:cNvPr id="17" name="TextBox 16">
            <a:extLst>
              <a:ext uri="{FF2B5EF4-FFF2-40B4-BE49-F238E27FC236}">
                <a16:creationId xmlns:a16="http://schemas.microsoft.com/office/drawing/2014/main" id="{DEB654F4-8122-635C-5D5C-72B586478540}"/>
              </a:ext>
            </a:extLst>
          </p:cNvPr>
          <p:cNvSpPr txBox="1"/>
          <p:nvPr/>
        </p:nvSpPr>
        <p:spPr>
          <a:xfrm>
            <a:off x="7464240" y="1925204"/>
            <a:ext cx="4458820" cy="4154984"/>
          </a:xfrm>
          <a:prstGeom prst="rect">
            <a:avLst/>
          </a:prstGeom>
          <a:noFill/>
        </p:spPr>
        <p:txBody>
          <a:bodyPr wrap="square" rtlCol="0">
            <a:spAutoFit/>
          </a:bodyPr>
          <a:lstStyle/>
          <a:p>
            <a:r>
              <a:rPr lang="en-US" sz="4400" b="1" dirty="0">
                <a:solidFill>
                  <a:srgbClr val="FF9933"/>
                </a:solidFill>
              </a:rPr>
              <a:t>LSP performances A and B are within their proficiency level, and C is borderline.</a:t>
            </a:r>
          </a:p>
        </p:txBody>
      </p:sp>
    </p:spTree>
    <p:extLst>
      <p:ext uri="{BB962C8B-B14F-4D97-AF65-F5344CB8AC3E}">
        <p14:creationId xmlns:p14="http://schemas.microsoft.com/office/powerpoint/2010/main" val="1990019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B9C0A-A8F2-16DD-6F6C-47CC73FCDAA7}"/>
              </a:ext>
            </a:extLst>
          </p:cNvPr>
          <p:cNvSpPr>
            <a:spLocks noGrp="1"/>
          </p:cNvSpPr>
          <p:nvPr>
            <p:ph type="title"/>
          </p:nvPr>
        </p:nvSpPr>
        <p:spPr>
          <a:xfrm>
            <a:off x="838200" y="365124"/>
            <a:ext cx="10815918" cy="2360147"/>
          </a:xfrm>
        </p:spPr>
        <p:txBody>
          <a:bodyPr>
            <a:noAutofit/>
          </a:bodyPr>
          <a:lstStyle/>
          <a:p>
            <a:r>
              <a:rPr lang="en-US" sz="3600" dirty="0"/>
              <a:t>However, the LSP scenarios’ relationship to the participant’s proficiency Level is only half of the answer.</a:t>
            </a:r>
            <a:br>
              <a:rPr lang="en-US" sz="3600" dirty="0"/>
            </a:br>
            <a:r>
              <a:rPr lang="en-US" dirty="0"/>
              <a:t>For LSP curriculum design and teaching purposes, we will need more information.</a:t>
            </a:r>
          </a:p>
        </p:txBody>
      </p:sp>
      <p:sp>
        <p:nvSpPr>
          <p:cNvPr id="3" name="Content Placeholder 2">
            <a:extLst>
              <a:ext uri="{FF2B5EF4-FFF2-40B4-BE49-F238E27FC236}">
                <a16:creationId xmlns:a16="http://schemas.microsoft.com/office/drawing/2014/main" id="{C6069461-B341-13BF-0CEF-86C54F653610}"/>
              </a:ext>
            </a:extLst>
          </p:cNvPr>
          <p:cNvSpPr>
            <a:spLocks noGrp="1"/>
          </p:cNvSpPr>
          <p:nvPr>
            <p:ph idx="1"/>
          </p:nvPr>
        </p:nvSpPr>
        <p:spPr>
          <a:xfrm>
            <a:off x="838200" y="2725271"/>
            <a:ext cx="10515600" cy="3767605"/>
          </a:xfrm>
        </p:spPr>
        <p:txBody>
          <a:bodyPr>
            <a:noAutofit/>
          </a:bodyPr>
          <a:lstStyle/>
          <a:p>
            <a:r>
              <a:rPr lang="en-US" sz="3600" dirty="0"/>
              <a:t>What is it about the LSP scenario that requires performance beyond the individual’s general language proficiency?</a:t>
            </a:r>
          </a:p>
          <a:p>
            <a:pPr lvl="1"/>
            <a:r>
              <a:rPr lang="en-US" sz="3200" dirty="0"/>
              <a:t>Is it breadth of lexicon?</a:t>
            </a:r>
          </a:p>
          <a:p>
            <a:pPr lvl="1"/>
            <a:r>
              <a:rPr lang="en-US" sz="3200" dirty="0"/>
              <a:t>Is it accuracy expectations?</a:t>
            </a:r>
          </a:p>
          <a:p>
            <a:pPr lvl="1"/>
            <a:r>
              <a:rPr lang="en-US" sz="3200" dirty="0"/>
              <a:t>Is it the communication task(s)?</a:t>
            </a:r>
          </a:p>
          <a:p>
            <a:pPr lvl="1"/>
            <a:r>
              <a:rPr lang="en-US" sz="3200" dirty="0"/>
              <a:t>Is it all of the above?</a:t>
            </a:r>
          </a:p>
        </p:txBody>
      </p:sp>
      <p:sp>
        <p:nvSpPr>
          <p:cNvPr id="4" name="Slide Number Placeholder 3">
            <a:extLst>
              <a:ext uri="{FF2B5EF4-FFF2-40B4-BE49-F238E27FC236}">
                <a16:creationId xmlns:a16="http://schemas.microsoft.com/office/drawing/2014/main" id="{3F6C92E6-7706-ADDC-FC3F-BBB00F62E3C3}"/>
              </a:ext>
            </a:extLst>
          </p:cNvPr>
          <p:cNvSpPr>
            <a:spLocks noGrp="1"/>
          </p:cNvSpPr>
          <p:nvPr>
            <p:ph type="sldNum" sz="quarter" idx="12"/>
          </p:nvPr>
        </p:nvSpPr>
        <p:spPr/>
        <p:txBody>
          <a:bodyPr/>
          <a:lstStyle/>
          <a:p>
            <a:fld id="{B7114CA2-264F-4050-B1E2-09FF8BDF0A06}" type="slidenum">
              <a:rPr lang="en-US" smtClean="0"/>
              <a:t>17</a:t>
            </a:fld>
            <a:endParaRPr lang="en-US" dirty="0"/>
          </a:p>
        </p:txBody>
      </p:sp>
    </p:spTree>
    <p:extLst>
      <p:ext uri="{BB962C8B-B14F-4D97-AF65-F5344CB8AC3E}">
        <p14:creationId xmlns:p14="http://schemas.microsoft.com/office/powerpoint/2010/main" val="2947975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2AA2-B3B2-08C8-4FFF-1BA598DD1570}"/>
              </a:ext>
            </a:extLst>
          </p:cNvPr>
          <p:cNvSpPr>
            <a:spLocks noGrp="1"/>
          </p:cNvSpPr>
          <p:nvPr>
            <p:ph type="title"/>
          </p:nvPr>
        </p:nvSpPr>
        <p:spPr>
          <a:xfrm>
            <a:off x="838200" y="365125"/>
            <a:ext cx="10027024" cy="925793"/>
          </a:xfrm>
        </p:spPr>
        <p:txBody>
          <a:bodyPr>
            <a:normAutofit/>
          </a:bodyPr>
          <a:lstStyle/>
          <a:p>
            <a:r>
              <a:rPr lang="en-US" dirty="0"/>
              <a:t>When </a:t>
            </a:r>
            <a:r>
              <a:rPr lang="en-US" b="1" dirty="0"/>
              <a:t>Specialized Lexicon </a:t>
            </a:r>
            <a:r>
              <a:rPr lang="en-US" dirty="0"/>
              <a:t>is Required</a:t>
            </a:r>
          </a:p>
        </p:txBody>
      </p:sp>
      <p:sp>
        <p:nvSpPr>
          <p:cNvPr id="3" name="Content Placeholder 2">
            <a:extLst>
              <a:ext uri="{FF2B5EF4-FFF2-40B4-BE49-F238E27FC236}">
                <a16:creationId xmlns:a16="http://schemas.microsoft.com/office/drawing/2014/main" id="{50659763-57A0-4E22-5FF1-862DE2ECC064}"/>
              </a:ext>
            </a:extLst>
          </p:cNvPr>
          <p:cNvSpPr>
            <a:spLocks noGrp="1"/>
          </p:cNvSpPr>
          <p:nvPr>
            <p:ph idx="1"/>
          </p:nvPr>
        </p:nvSpPr>
        <p:spPr>
          <a:xfrm>
            <a:off x="838200" y="1631576"/>
            <a:ext cx="10515600" cy="5089900"/>
          </a:xfrm>
        </p:spPr>
        <p:txBody>
          <a:bodyPr>
            <a:noAutofit/>
          </a:bodyPr>
          <a:lstStyle/>
          <a:p>
            <a:r>
              <a:rPr lang="en-US" sz="3200" dirty="0"/>
              <a:t>This situation often occurs with borderline cases.</a:t>
            </a:r>
          </a:p>
          <a:p>
            <a:r>
              <a:rPr lang="en-US" sz="3200" dirty="0"/>
              <a:t>The specialized vocabulary falls outside of the scope of the learner’s general proficiency level, but the associated general vocabulary, the communication tasks, and the accuracy expectations do fall within the learner’s demonstrated level of proficiency.</a:t>
            </a:r>
          </a:p>
          <a:p>
            <a:pPr marL="0" indent="0">
              <a:buNone/>
            </a:pPr>
            <a:endParaRPr lang="en-US" dirty="0"/>
          </a:p>
          <a:p>
            <a:pPr marL="0" indent="0">
              <a:buNone/>
            </a:pPr>
            <a:r>
              <a:rPr lang="en-US" sz="3600" dirty="0">
                <a:solidFill>
                  <a:srgbClr val="FF0000"/>
                </a:solidFill>
              </a:rPr>
              <a:t>In this situation, additional specialized vocabulary instruction is needed.</a:t>
            </a:r>
          </a:p>
        </p:txBody>
      </p:sp>
      <p:sp>
        <p:nvSpPr>
          <p:cNvPr id="4" name="Slide Number Placeholder 3">
            <a:extLst>
              <a:ext uri="{FF2B5EF4-FFF2-40B4-BE49-F238E27FC236}">
                <a16:creationId xmlns:a16="http://schemas.microsoft.com/office/drawing/2014/main" id="{1FD2AC95-FD7B-BBAA-75F9-631684850F62}"/>
              </a:ext>
            </a:extLst>
          </p:cNvPr>
          <p:cNvSpPr>
            <a:spLocks noGrp="1"/>
          </p:cNvSpPr>
          <p:nvPr>
            <p:ph type="sldNum" sz="quarter" idx="12"/>
          </p:nvPr>
        </p:nvSpPr>
        <p:spPr/>
        <p:txBody>
          <a:bodyPr/>
          <a:lstStyle/>
          <a:p>
            <a:fld id="{B7114CA2-264F-4050-B1E2-09FF8BDF0A06}" type="slidenum">
              <a:rPr lang="en-US" smtClean="0"/>
              <a:t>18</a:t>
            </a:fld>
            <a:endParaRPr lang="en-US" dirty="0"/>
          </a:p>
        </p:txBody>
      </p:sp>
    </p:spTree>
    <p:extLst>
      <p:ext uri="{BB962C8B-B14F-4D97-AF65-F5344CB8AC3E}">
        <p14:creationId xmlns:p14="http://schemas.microsoft.com/office/powerpoint/2010/main" val="547718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2AA2-B3B2-08C8-4FFF-1BA598DD1570}"/>
              </a:ext>
            </a:extLst>
          </p:cNvPr>
          <p:cNvSpPr>
            <a:spLocks noGrp="1"/>
          </p:cNvSpPr>
          <p:nvPr>
            <p:ph type="title"/>
          </p:nvPr>
        </p:nvSpPr>
        <p:spPr/>
        <p:txBody>
          <a:bodyPr/>
          <a:lstStyle/>
          <a:p>
            <a:r>
              <a:rPr lang="en-US" dirty="0"/>
              <a:t>When </a:t>
            </a:r>
            <a:r>
              <a:rPr lang="en-US" b="1" dirty="0"/>
              <a:t>Greater Accuracy </a:t>
            </a:r>
            <a:r>
              <a:rPr lang="en-US" dirty="0"/>
              <a:t>is Required</a:t>
            </a:r>
          </a:p>
        </p:txBody>
      </p:sp>
      <p:sp>
        <p:nvSpPr>
          <p:cNvPr id="3" name="Content Placeholder 2">
            <a:extLst>
              <a:ext uri="{FF2B5EF4-FFF2-40B4-BE49-F238E27FC236}">
                <a16:creationId xmlns:a16="http://schemas.microsoft.com/office/drawing/2014/main" id="{50659763-57A0-4E22-5FF1-862DE2ECC064}"/>
              </a:ext>
            </a:extLst>
          </p:cNvPr>
          <p:cNvSpPr>
            <a:spLocks noGrp="1"/>
          </p:cNvSpPr>
          <p:nvPr>
            <p:ph idx="1"/>
          </p:nvPr>
        </p:nvSpPr>
        <p:spPr>
          <a:xfrm>
            <a:off x="838200" y="1825625"/>
            <a:ext cx="10515600" cy="4667250"/>
          </a:xfrm>
        </p:spPr>
        <p:txBody>
          <a:bodyPr>
            <a:noAutofit/>
          </a:bodyPr>
          <a:lstStyle/>
          <a:p>
            <a:r>
              <a:rPr lang="en-US" sz="3200" dirty="0"/>
              <a:t>This situation also occurs in borderline situations.</a:t>
            </a:r>
          </a:p>
          <a:p>
            <a:r>
              <a:rPr lang="en-US" sz="3200" dirty="0"/>
              <a:t>The same task abilities and general vocabulary that are required in general situations are also encountered in the LSP scenario.</a:t>
            </a:r>
          </a:p>
          <a:p>
            <a:r>
              <a:rPr lang="en-US" sz="3200" dirty="0"/>
              <a:t>However, the LSP communication exchanges must be performed more accurately.</a:t>
            </a:r>
          </a:p>
          <a:p>
            <a:pPr lvl="1"/>
            <a:endParaRPr lang="en-US" dirty="0"/>
          </a:p>
          <a:p>
            <a:pPr marL="0" indent="0">
              <a:buNone/>
            </a:pPr>
            <a:r>
              <a:rPr lang="en-US" sz="3600" dirty="0">
                <a:solidFill>
                  <a:srgbClr val="FF0000"/>
                </a:solidFill>
              </a:rPr>
              <a:t>In this situation, focused instruction and deliberate practice with immediate feedback is needed.</a:t>
            </a:r>
          </a:p>
          <a:p>
            <a:pPr lvl="1"/>
            <a:endParaRPr lang="en-US" dirty="0"/>
          </a:p>
        </p:txBody>
      </p:sp>
      <p:sp>
        <p:nvSpPr>
          <p:cNvPr id="4" name="Slide Number Placeholder 3">
            <a:extLst>
              <a:ext uri="{FF2B5EF4-FFF2-40B4-BE49-F238E27FC236}">
                <a16:creationId xmlns:a16="http://schemas.microsoft.com/office/drawing/2014/main" id="{1FD2AC95-FD7B-BBAA-75F9-631684850F62}"/>
              </a:ext>
            </a:extLst>
          </p:cNvPr>
          <p:cNvSpPr>
            <a:spLocks noGrp="1"/>
          </p:cNvSpPr>
          <p:nvPr>
            <p:ph type="sldNum" sz="quarter" idx="12"/>
          </p:nvPr>
        </p:nvSpPr>
        <p:spPr/>
        <p:txBody>
          <a:bodyPr/>
          <a:lstStyle/>
          <a:p>
            <a:fld id="{B7114CA2-264F-4050-B1E2-09FF8BDF0A06}" type="slidenum">
              <a:rPr lang="en-US" smtClean="0"/>
              <a:t>19</a:t>
            </a:fld>
            <a:endParaRPr lang="en-US" dirty="0"/>
          </a:p>
        </p:txBody>
      </p:sp>
    </p:spTree>
    <p:extLst>
      <p:ext uri="{BB962C8B-B14F-4D97-AF65-F5344CB8AC3E}">
        <p14:creationId xmlns:p14="http://schemas.microsoft.com/office/powerpoint/2010/main" val="3860015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7F2D-F3B3-C61F-73EE-021C55FD613C}"/>
              </a:ext>
            </a:extLst>
          </p:cNvPr>
          <p:cNvSpPr>
            <a:spLocks noGrp="1"/>
          </p:cNvSpPr>
          <p:nvPr>
            <p:ph type="title"/>
          </p:nvPr>
        </p:nvSpPr>
        <p:spPr>
          <a:xfrm>
            <a:off x="838200" y="365125"/>
            <a:ext cx="10672482" cy="1325563"/>
          </a:xfrm>
        </p:spPr>
        <p:txBody>
          <a:bodyPr>
            <a:noAutofit/>
          </a:bodyPr>
          <a:lstStyle/>
          <a:p>
            <a:r>
              <a:rPr lang="en-US" sz="4000" dirty="0"/>
              <a:t>Language is the most complex of human behaviors.</a:t>
            </a:r>
          </a:p>
        </p:txBody>
      </p:sp>
      <p:sp>
        <p:nvSpPr>
          <p:cNvPr id="3" name="Content Placeholder 2">
            <a:extLst>
              <a:ext uri="{FF2B5EF4-FFF2-40B4-BE49-F238E27FC236}">
                <a16:creationId xmlns:a16="http://schemas.microsoft.com/office/drawing/2014/main" id="{B040ACF0-36EF-4101-99A6-55FA4E25A40D}"/>
              </a:ext>
            </a:extLst>
          </p:cNvPr>
          <p:cNvSpPr>
            <a:spLocks noGrp="1"/>
          </p:cNvSpPr>
          <p:nvPr>
            <p:ph idx="1"/>
          </p:nvPr>
        </p:nvSpPr>
        <p:spPr/>
        <p:txBody>
          <a:bodyPr>
            <a:normAutofit/>
          </a:bodyPr>
          <a:lstStyle/>
          <a:p>
            <a:pPr lvl="1"/>
            <a:endParaRPr lang="en-US" sz="3200" dirty="0"/>
          </a:p>
          <a:p>
            <a:pPr lvl="1"/>
            <a:r>
              <a:rPr lang="en-US" sz="3200" dirty="0"/>
              <a:t>One of the reasons for that complexity is that words have many meanings.</a:t>
            </a:r>
          </a:p>
          <a:p>
            <a:pPr lvl="1"/>
            <a:endParaRPr lang="en-US" sz="3200" dirty="0"/>
          </a:p>
          <a:p>
            <a:pPr lvl="1"/>
            <a:r>
              <a:rPr lang="en-US" sz="3200" dirty="0"/>
              <a:t>Even when we think we share a common understanding of a given word, our understanding is colored by our individual experiences.  </a:t>
            </a:r>
          </a:p>
        </p:txBody>
      </p:sp>
      <p:sp>
        <p:nvSpPr>
          <p:cNvPr id="4" name="Slide Number Placeholder 3">
            <a:extLst>
              <a:ext uri="{FF2B5EF4-FFF2-40B4-BE49-F238E27FC236}">
                <a16:creationId xmlns:a16="http://schemas.microsoft.com/office/drawing/2014/main" id="{0B9205F8-E7BB-8F71-5A11-E779A2B838DC}"/>
              </a:ext>
            </a:extLst>
          </p:cNvPr>
          <p:cNvSpPr>
            <a:spLocks noGrp="1"/>
          </p:cNvSpPr>
          <p:nvPr>
            <p:ph type="sldNum" sz="quarter" idx="12"/>
          </p:nvPr>
        </p:nvSpPr>
        <p:spPr/>
        <p:txBody>
          <a:bodyPr/>
          <a:lstStyle/>
          <a:p>
            <a:fld id="{B7114CA2-264F-4050-B1E2-09FF8BDF0A06}" type="slidenum">
              <a:rPr lang="en-US" smtClean="0"/>
              <a:t>2</a:t>
            </a:fld>
            <a:endParaRPr lang="en-US" dirty="0"/>
          </a:p>
        </p:txBody>
      </p:sp>
    </p:spTree>
    <p:extLst>
      <p:ext uri="{BB962C8B-B14F-4D97-AF65-F5344CB8AC3E}">
        <p14:creationId xmlns:p14="http://schemas.microsoft.com/office/powerpoint/2010/main" val="2977904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2AA2-B3B2-08C8-4FFF-1BA598DD1570}"/>
              </a:ext>
            </a:extLst>
          </p:cNvPr>
          <p:cNvSpPr>
            <a:spLocks noGrp="1"/>
          </p:cNvSpPr>
          <p:nvPr>
            <p:ph type="title"/>
          </p:nvPr>
        </p:nvSpPr>
        <p:spPr>
          <a:xfrm>
            <a:off x="838200" y="365125"/>
            <a:ext cx="10027024" cy="1302310"/>
          </a:xfrm>
        </p:spPr>
        <p:txBody>
          <a:bodyPr>
            <a:normAutofit/>
          </a:bodyPr>
          <a:lstStyle/>
          <a:p>
            <a:r>
              <a:rPr lang="en-US" dirty="0"/>
              <a:t>When Mastering a </a:t>
            </a:r>
            <a:r>
              <a:rPr lang="en-US" b="1" dirty="0"/>
              <a:t>New Task </a:t>
            </a:r>
            <a:r>
              <a:rPr lang="en-US" dirty="0"/>
              <a:t>is Required</a:t>
            </a:r>
          </a:p>
        </p:txBody>
      </p:sp>
      <p:sp>
        <p:nvSpPr>
          <p:cNvPr id="3" name="Content Placeholder 2">
            <a:extLst>
              <a:ext uri="{FF2B5EF4-FFF2-40B4-BE49-F238E27FC236}">
                <a16:creationId xmlns:a16="http://schemas.microsoft.com/office/drawing/2014/main" id="{50659763-57A0-4E22-5FF1-862DE2ECC064}"/>
              </a:ext>
            </a:extLst>
          </p:cNvPr>
          <p:cNvSpPr>
            <a:spLocks noGrp="1"/>
          </p:cNvSpPr>
          <p:nvPr>
            <p:ph idx="1"/>
          </p:nvPr>
        </p:nvSpPr>
        <p:spPr>
          <a:xfrm>
            <a:off x="838200" y="1452283"/>
            <a:ext cx="10515600" cy="5089900"/>
          </a:xfrm>
        </p:spPr>
        <p:txBody>
          <a:bodyPr>
            <a:noAutofit/>
          </a:bodyPr>
          <a:lstStyle/>
          <a:p>
            <a:r>
              <a:rPr lang="en-US" sz="3200" dirty="0"/>
              <a:t>This situation may sometimes occur in borderline situations.</a:t>
            </a:r>
          </a:p>
          <a:p>
            <a:r>
              <a:rPr lang="en-US" sz="3200" dirty="0"/>
              <a:t>Mastering a new task will be more difficult than acquiring new vocabulary or improving one’s accuracy. </a:t>
            </a:r>
          </a:p>
          <a:p>
            <a:endParaRPr lang="en-US" dirty="0"/>
          </a:p>
          <a:p>
            <a:pPr marL="0" indent="0">
              <a:buNone/>
            </a:pPr>
            <a:r>
              <a:rPr lang="en-US" sz="3200" dirty="0">
                <a:solidFill>
                  <a:srgbClr val="FF0000"/>
                </a:solidFill>
              </a:rPr>
              <a:t>In this situation, a “scaffolding” approach is required where instruction builds incrementally from the tasks that have already been mastered beginning with familiar vocabulary and providing deliberate practice with immediate formative feedback as new elements are introduced.</a:t>
            </a:r>
          </a:p>
        </p:txBody>
      </p:sp>
      <p:sp>
        <p:nvSpPr>
          <p:cNvPr id="4" name="Slide Number Placeholder 3">
            <a:extLst>
              <a:ext uri="{FF2B5EF4-FFF2-40B4-BE49-F238E27FC236}">
                <a16:creationId xmlns:a16="http://schemas.microsoft.com/office/drawing/2014/main" id="{1FD2AC95-FD7B-BBAA-75F9-631684850F62}"/>
              </a:ext>
            </a:extLst>
          </p:cNvPr>
          <p:cNvSpPr>
            <a:spLocks noGrp="1"/>
          </p:cNvSpPr>
          <p:nvPr>
            <p:ph type="sldNum" sz="quarter" idx="12"/>
          </p:nvPr>
        </p:nvSpPr>
        <p:spPr/>
        <p:txBody>
          <a:bodyPr/>
          <a:lstStyle/>
          <a:p>
            <a:fld id="{B7114CA2-264F-4050-B1E2-09FF8BDF0A06}" type="slidenum">
              <a:rPr lang="en-US" smtClean="0"/>
              <a:t>20</a:t>
            </a:fld>
            <a:endParaRPr lang="en-US" dirty="0"/>
          </a:p>
        </p:txBody>
      </p:sp>
    </p:spTree>
    <p:extLst>
      <p:ext uri="{BB962C8B-B14F-4D97-AF65-F5344CB8AC3E}">
        <p14:creationId xmlns:p14="http://schemas.microsoft.com/office/powerpoint/2010/main" val="3564810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12AA2-B3B2-08C8-4FFF-1BA598DD1570}"/>
              </a:ext>
            </a:extLst>
          </p:cNvPr>
          <p:cNvSpPr>
            <a:spLocks noGrp="1"/>
          </p:cNvSpPr>
          <p:nvPr>
            <p:ph type="title"/>
          </p:nvPr>
        </p:nvSpPr>
        <p:spPr>
          <a:xfrm>
            <a:off x="838200" y="365124"/>
            <a:ext cx="10027024" cy="2050862"/>
          </a:xfrm>
        </p:spPr>
        <p:txBody>
          <a:bodyPr>
            <a:noAutofit/>
          </a:bodyPr>
          <a:lstStyle/>
          <a:p>
            <a:r>
              <a:rPr lang="en-US" dirty="0"/>
              <a:t>When Learning New Vocabulary, Increasing Accuracy, and Mastering New Tasks are all Required</a:t>
            </a:r>
          </a:p>
        </p:txBody>
      </p:sp>
      <p:sp>
        <p:nvSpPr>
          <p:cNvPr id="3" name="Content Placeholder 2">
            <a:extLst>
              <a:ext uri="{FF2B5EF4-FFF2-40B4-BE49-F238E27FC236}">
                <a16:creationId xmlns:a16="http://schemas.microsoft.com/office/drawing/2014/main" id="{50659763-57A0-4E22-5FF1-862DE2ECC064}"/>
              </a:ext>
            </a:extLst>
          </p:cNvPr>
          <p:cNvSpPr>
            <a:spLocks noGrp="1"/>
          </p:cNvSpPr>
          <p:nvPr>
            <p:ph idx="1"/>
          </p:nvPr>
        </p:nvSpPr>
        <p:spPr>
          <a:xfrm>
            <a:off x="838200" y="2415986"/>
            <a:ext cx="10515600" cy="4305489"/>
          </a:xfrm>
        </p:spPr>
        <p:txBody>
          <a:bodyPr>
            <a:noAutofit/>
          </a:bodyPr>
          <a:lstStyle/>
          <a:p>
            <a:r>
              <a:rPr lang="en-US" sz="3200" dirty="0"/>
              <a:t>This situation occurs when the LSP scenario is outside of the learner’s current proficiency level.</a:t>
            </a:r>
          </a:p>
          <a:p>
            <a:r>
              <a:rPr lang="en-US" sz="3200" dirty="0"/>
              <a:t>The more there is to learn the longer it will take, so developing the needed LSP skills will take almost as long as developing general proficiency to that level.</a:t>
            </a:r>
            <a:endParaRPr lang="en-US" sz="2400" dirty="0"/>
          </a:p>
          <a:p>
            <a:pPr marL="0" indent="0">
              <a:buNone/>
            </a:pPr>
            <a:r>
              <a:rPr lang="en-US" sz="3600" dirty="0">
                <a:solidFill>
                  <a:srgbClr val="FF0000"/>
                </a:solidFill>
              </a:rPr>
              <a:t>In this situation, instruction will look like teaching for general proficiency – but with a focus on the LSP tasks and topical domains.</a:t>
            </a:r>
            <a:endParaRPr lang="en-US" sz="3600" dirty="0"/>
          </a:p>
        </p:txBody>
      </p:sp>
      <p:sp>
        <p:nvSpPr>
          <p:cNvPr id="4" name="Slide Number Placeholder 3">
            <a:extLst>
              <a:ext uri="{FF2B5EF4-FFF2-40B4-BE49-F238E27FC236}">
                <a16:creationId xmlns:a16="http://schemas.microsoft.com/office/drawing/2014/main" id="{1FD2AC95-FD7B-BBAA-75F9-631684850F62}"/>
              </a:ext>
            </a:extLst>
          </p:cNvPr>
          <p:cNvSpPr>
            <a:spLocks noGrp="1"/>
          </p:cNvSpPr>
          <p:nvPr>
            <p:ph type="sldNum" sz="quarter" idx="12"/>
          </p:nvPr>
        </p:nvSpPr>
        <p:spPr/>
        <p:txBody>
          <a:bodyPr/>
          <a:lstStyle/>
          <a:p>
            <a:fld id="{B7114CA2-264F-4050-B1E2-09FF8BDF0A06}" type="slidenum">
              <a:rPr lang="en-US" smtClean="0"/>
              <a:t>21</a:t>
            </a:fld>
            <a:endParaRPr lang="en-US" dirty="0"/>
          </a:p>
        </p:txBody>
      </p:sp>
    </p:spTree>
    <p:extLst>
      <p:ext uri="{BB962C8B-B14F-4D97-AF65-F5344CB8AC3E}">
        <p14:creationId xmlns:p14="http://schemas.microsoft.com/office/powerpoint/2010/main" val="3657979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06A91-3F24-14CF-72F6-7373A4627D93}"/>
              </a:ext>
            </a:extLst>
          </p:cNvPr>
          <p:cNvSpPr>
            <a:spLocks noGrp="1"/>
          </p:cNvSpPr>
          <p:nvPr>
            <p:ph type="title"/>
          </p:nvPr>
        </p:nvSpPr>
        <p:spPr/>
        <p:txBody>
          <a:bodyPr>
            <a:noAutofit/>
          </a:bodyPr>
          <a:lstStyle/>
          <a:p>
            <a:r>
              <a:rPr lang="en-US" sz="4000" dirty="0"/>
              <a:t>Note:  This LSP course proposed by enthusiastic curriculum designers will not be successful !</a:t>
            </a:r>
          </a:p>
        </p:txBody>
      </p:sp>
      <p:sp>
        <p:nvSpPr>
          <p:cNvPr id="3" name="Content Placeholder 2">
            <a:extLst>
              <a:ext uri="{FF2B5EF4-FFF2-40B4-BE49-F238E27FC236}">
                <a16:creationId xmlns:a16="http://schemas.microsoft.com/office/drawing/2014/main" id="{F0919F39-FD9D-722E-CD50-BBCF5DCFA1E0}"/>
              </a:ext>
            </a:extLst>
          </p:cNvPr>
          <p:cNvSpPr>
            <a:spLocks noGrp="1"/>
          </p:cNvSpPr>
          <p:nvPr>
            <p:ph idx="1"/>
          </p:nvPr>
        </p:nvSpPr>
        <p:spPr/>
        <p:txBody>
          <a:bodyPr>
            <a:noAutofit/>
          </a:bodyPr>
          <a:lstStyle/>
          <a:p>
            <a:pPr marL="0" indent="0">
              <a:buNone/>
            </a:pPr>
            <a:r>
              <a:rPr lang="en-US" sz="3600" b="0" i="0" u="none" strike="noStrike" baseline="0" dirty="0">
                <a:solidFill>
                  <a:srgbClr val="000000"/>
                </a:solidFill>
                <a:latin typeface="Times New Roman" panose="02020603050405020304" pitchFamily="18" charset="0"/>
              </a:rPr>
              <a:t>“...the program can teach a brain surgeon to perform brain surgery in Spanish with a Spanish-speaking staff…. To perform routine brain surgery, we assume that you need </a:t>
            </a:r>
            <a:r>
              <a:rPr lang="en-US" sz="3600" b="0" i="1" u="none" strike="noStrike" baseline="0" dirty="0">
                <a:solidFill>
                  <a:srgbClr val="000000"/>
                </a:solidFill>
                <a:latin typeface="Times New Roman" panose="02020603050405020304" pitchFamily="18" charset="0"/>
              </a:rPr>
              <a:t>20 basic commands</a:t>
            </a:r>
            <a:r>
              <a:rPr lang="en-US" sz="3600" b="0" i="0" u="none" strike="noStrike" baseline="0" dirty="0">
                <a:solidFill>
                  <a:srgbClr val="000000"/>
                </a:solidFill>
                <a:latin typeface="Times New Roman" panose="02020603050405020304" pitchFamily="18" charset="0"/>
              </a:rPr>
              <a:t>, </a:t>
            </a:r>
            <a:r>
              <a:rPr lang="en-US" sz="3600" b="0" i="1" u="none" strike="noStrike" baseline="0" dirty="0">
                <a:solidFill>
                  <a:srgbClr val="000000"/>
                </a:solidFill>
                <a:latin typeface="Times New Roman" panose="02020603050405020304" pitchFamily="18" charset="0"/>
              </a:rPr>
              <a:t>10 comments or observations</a:t>
            </a:r>
            <a:r>
              <a:rPr lang="en-US" sz="3600" b="0" i="0" u="none" strike="noStrike" baseline="0" dirty="0">
                <a:solidFill>
                  <a:srgbClr val="000000"/>
                </a:solidFill>
                <a:latin typeface="Times New Roman" panose="02020603050405020304" pitchFamily="18" charset="0"/>
              </a:rPr>
              <a:t>, and </a:t>
            </a:r>
            <a:r>
              <a:rPr lang="en-US" sz="3600" b="0" i="1" u="none" strike="noStrike" baseline="0" dirty="0">
                <a:solidFill>
                  <a:srgbClr val="000000"/>
                </a:solidFill>
                <a:latin typeface="Times New Roman" panose="02020603050405020304" pitchFamily="18" charset="0"/>
              </a:rPr>
              <a:t>15 yes and no questions </a:t>
            </a:r>
            <a:r>
              <a:rPr lang="en-US" sz="3600" b="0" i="0" u="none" strike="noStrike" baseline="0" dirty="0">
                <a:solidFill>
                  <a:srgbClr val="000000"/>
                </a:solidFill>
                <a:latin typeface="Times New Roman" panose="02020603050405020304" pitchFamily="18" charset="0"/>
              </a:rPr>
              <a:t>as well as </a:t>
            </a:r>
            <a:r>
              <a:rPr lang="en-US" sz="3600" b="0" i="1" u="none" strike="noStrike" baseline="0" dirty="0">
                <a:solidFill>
                  <a:srgbClr val="000000"/>
                </a:solidFill>
                <a:latin typeface="Times New Roman" panose="02020603050405020304" pitchFamily="18" charset="0"/>
              </a:rPr>
              <a:t>a specialized vocabulary of perhaps 30 to 40 words.” </a:t>
            </a:r>
            <a:r>
              <a:rPr lang="en-US" b="0" i="0" u="none" strike="noStrike" baseline="0" dirty="0">
                <a:solidFill>
                  <a:srgbClr val="000000"/>
                </a:solidFill>
                <a:latin typeface="Times New Roman" panose="02020603050405020304" pitchFamily="18" charset="0"/>
              </a:rPr>
              <a:t>[Italics added.] </a:t>
            </a:r>
          </a:p>
          <a:p>
            <a:pPr marL="0" indent="0">
              <a:buNone/>
            </a:pPr>
            <a:r>
              <a:rPr lang="en-US" b="1" i="1" dirty="0">
                <a:solidFill>
                  <a:srgbClr val="000000"/>
                </a:solidFill>
                <a:latin typeface="Times New Roman" panose="02020603050405020304" pitchFamily="18" charset="0"/>
              </a:rPr>
              <a:t>	</a:t>
            </a:r>
            <a:r>
              <a:rPr lang="en-US" sz="2400" b="1" i="1" dirty="0">
                <a:solidFill>
                  <a:srgbClr val="000000"/>
                </a:solidFill>
                <a:latin typeface="Times New Roman" panose="02020603050405020304" pitchFamily="18" charset="0"/>
              </a:rPr>
              <a:t>Ar</a:t>
            </a:r>
            <a:r>
              <a:rPr lang="en-US" sz="2400" b="1" i="1" u="none" strike="noStrike" baseline="0" dirty="0">
                <a:solidFill>
                  <a:srgbClr val="000000"/>
                </a:solidFill>
                <a:latin typeface="Times New Roman" panose="02020603050405020304" pitchFamily="18" charset="0"/>
              </a:rPr>
              <a:t>my Trainer</a:t>
            </a:r>
            <a:r>
              <a:rPr lang="en-US" sz="2400" b="0" i="0" u="none" strike="noStrike" baseline="0" dirty="0">
                <a:solidFill>
                  <a:srgbClr val="000000"/>
                </a:solidFill>
                <a:latin typeface="Times New Roman" panose="02020603050405020304" pitchFamily="18" charset="0"/>
              </a:rPr>
              <a:t>, Volume 13, Number 3. Spring 1994. Page 47</a:t>
            </a:r>
          </a:p>
          <a:p>
            <a:endParaRPr lang="en-US" dirty="0"/>
          </a:p>
        </p:txBody>
      </p:sp>
      <p:sp>
        <p:nvSpPr>
          <p:cNvPr id="4" name="Slide Number Placeholder 3">
            <a:extLst>
              <a:ext uri="{FF2B5EF4-FFF2-40B4-BE49-F238E27FC236}">
                <a16:creationId xmlns:a16="http://schemas.microsoft.com/office/drawing/2014/main" id="{C288B57D-129A-2373-B454-798B6781039E}"/>
              </a:ext>
            </a:extLst>
          </p:cNvPr>
          <p:cNvSpPr>
            <a:spLocks noGrp="1"/>
          </p:cNvSpPr>
          <p:nvPr>
            <p:ph type="sldNum" sz="quarter" idx="12"/>
          </p:nvPr>
        </p:nvSpPr>
        <p:spPr/>
        <p:txBody>
          <a:bodyPr/>
          <a:lstStyle/>
          <a:p>
            <a:fld id="{B7114CA2-264F-4050-B1E2-09FF8BDF0A06}" type="slidenum">
              <a:rPr lang="en-US" smtClean="0"/>
              <a:t>22</a:t>
            </a:fld>
            <a:endParaRPr lang="en-US" dirty="0"/>
          </a:p>
        </p:txBody>
      </p:sp>
    </p:spTree>
    <p:extLst>
      <p:ext uri="{BB962C8B-B14F-4D97-AF65-F5344CB8AC3E}">
        <p14:creationId xmlns:p14="http://schemas.microsoft.com/office/powerpoint/2010/main" val="4284666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20315-EF16-0107-DC93-1AD32C5C4563}"/>
              </a:ext>
            </a:extLst>
          </p:cNvPr>
          <p:cNvSpPr>
            <a:spLocks noGrp="1"/>
          </p:cNvSpPr>
          <p:nvPr>
            <p:ph type="title"/>
          </p:nvPr>
        </p:nvSpPr>
        <p:spPr>
          <a:xfrm>
            <a:off x="838200" y="201168"/>
            <a:ext cx="10515600" cy="1018031"/>
          </a:xfrm>
        </p:spPr>
        <p:txBody>
          <a:bodyPr>
            <a:noAutofit/>
          </a:bodyPr>
          <a:lstStyle/>
          <a:p>
            <a:r>
              <a:rPr lang="en-US" dirty="0"/>
              <a:t>Four Summary Observations</a:t>
            </a:r>
          </a:p>
        </p:txBody>
      </p:sp>
      <p:sp>
        <p:nvSpPr>
          <p:cNvPr id="3" name="Content Placeholder 2">
            <a:extLst>
              <a:ext uri="{FF2B5EF4-FFF2-40B4-BE49-F238E27FC236}">
                <a16:creationId xmlns:a16="http://schemas.microsoft.com/office/drawing/2014/main" id="{FB8E41DC-B984-7100-FEE5-E0393CC0E80C}"/>
              </a:ext>
            </a:extLst>
          </p:cNvPr>
          <p:cNvSpPr>
            <a:spLocks noGrp="1"/>
          </p:cNvSpPr>
          <p:nvPr>
            <p:ph idx="1"/>
          </p:nvPr>
        </p:nvSpPr>
        <p:spPr>
          <a:xfrm>
            <a:off x="838200" y="1219199"/>
            <a:ext cx="10515600" cy="5437633"/>
          </a:xfrm>
        </p:spPr>
        <p:txBody>
          <a:bodyPr>
            <a:noAutofit/>
          </a:bodyPr>
          <a:lstStyle/>
          <a:p>
            <a:r>
              <a:rPr lang="en-US" sz="3200" dirty="0"/>
              <a:t>Specific LSP scenarios do exist.</a:t>
            </a:r>
          </a:p>
          <a:p>
            <a:r>
              <a:rPr lang="en-US" sz="3200" dirty="0"/>
              <a:t>Providers of LSP training must consider both the learners’ level of general proficiency and the Task, Conditions, and Accuracy requirements of the LSP scenario.</a:t>
            </a:r>
          </a:p>
          <a:p>
            <a:r>
              <a:rPr lang="en-US" sz="3200" dirty="0"/>
              <a:t>The more an LSP scenario differs from the tasks, topical domains, and accuracy requirements in the STANAG 6001 levels; the longer it will take to expand one’s general proficiency into a satisfactory level of LSP performance.</a:t>
            </a:r>
          </a:p>
          <a:p>
            <a:r>
              <a:rPr lang="en-US" sz="3200" dirty="0"/>
              <a:t>Teaching for performance in a specific LSP scenario should not be viewed as an acceptable</a:t>
            </a:r>
            <a:r>
              <a:rPr lang="en-US" sz="3200"/>
              <a:t>, lower-cost alternative </a:t>
            </a:r>
            <a:r>
              <a:rPr lang="en-US" sz="3200" dirty="0"/>
              <a:t>to developing general language proficiency.</a:t>
            </a:r>
          </a:p>
          <a:p>
            <a:endParaRPr lang="en-US" dirty="0"/>
          </a:p>
        </p:txBody>
      </p:sp>
      <p:sp>
        <p:nvSpPr>
          <p:cNvPr id="4" name="Slide Number Placeholder 3">
            <a:extLst>
              <a:ext uri="{FF2B5EF4-FFF2-40B4-BE49-F238E27FC236}">
                <a16:creationId xmlns:a16="http://schemas.microsoft.com/office/drawing/2014/main" id="{3A53B825-D79C-936E-B9D6-BCC60EC78AFF}"/>
              </a:ext>
            </a:extLst>
          </p:cNvPr>
          <p:cNvSpPr>
            <a:spLocks noGrp="1"/>
          </p:cNvSpPr>
          <p:nvPr>
            <p:ph type="sldNum" sz="quarter" idx="12"/>
          </p:nvPr>
        </p:nvSpPr>
        <p:spPr/>
        <p:txBody>
          <a:bodyPr/>
          <a:lstStyle/>
          <a:p>
            <a:fld id="{B7114CA2-264F-4050-B1E2-09FF8BDF0A06}" type="slidenum">
              <a:rPr lang="en-US" smtClean="0"/>
              <a:t>23</a:t>
            </a:fld>
            <a:endParaRPr lang="en-US" dirty="0"/>
          </a:p>
        </p:txBody>
      </p:sp>
    </p:spTree>
    <p:extLst>
      <p:ext uri="{BB962C8B-B14F-4D97-AF65-F5344CB8AC3E}">
        <p14:creationId xmlns:p14="http://schemas.microsoft.com/office/powerpoint/2010/main" val="1327925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7FD3-436D-25A3-00CE-1194647B22B3}"/>
              </a:ext>
            </a:extLst>
          </p:cNvPr>
          <p:cNvSpPr>
            <a:spLocks noGrp="1"/>
          </p:cNvSpPr>
          <p:nvPr>
            <p:ph type="title"/>
          </p:nvPr>
        </p:nvSpPr>
        <p:spPr>
          <a:xfrm>
            <a:off x="1201270" y="2205318"/>
            <a:ext cx="10152529" cy="2725270"/>
          </a:xfrm>
        </p:spPr>
        <p:txBody>
          <a:bodyPr/>
          <a:lstStyle/>
          <a:p>
            <a:r>
              <a:rPr lang="en-US" dirty="0"/>
              <a:t>     Are there any comments or questions?</a:t>
            </a:r>
          </a:p>
        </p:txBody>
      </p:sp>
      <p:sp>
        <p:nvSpPr>
          <p:cNvPr id="4" name="Slide Number Placeholder 3">
            <a:extLst>
              <a:ext uri="{FF2B5EF4-FFF2-40B4-BE49-F238E27FC236}">
                <a16:creationId xmlns:a16="http://schemas.microsoft.com/office/drawing/2014/main" id="{3E147CD6-CBA5-A564-A59B-A84E9F8410C8}"/>
              </a:ext>
            </a:extLst>
          </p:cNvPr>
          <p:cNvSpPr>
            <a:spLocks noGrp="1"/>
          </p:cNvSpPr>
          <p:nvPr>
            <p:ph type="sldNum" sz="quarter" idx="12"/>
          </p:nvPr>
        </p:nvSpPr>
        <p:spPr/>
        <p:txBody>
          <a:bodyPr/>
          <a:lstStyle/>
          <a:p>
            <a:fld id="{B7114CA2-264F-4050-B1E2-09FF8BDF0A06}" type="slidenum">
              <a:rPr lang="en-US" smtClean="0"/>
              <a:t>24</a:t>
            </a:fld>
            <a:endParaRPr lang="en-US" dirty="0"/>
          </a:p>
        </p:txBody>
      </p:sp>
    </p:spTree>
    <p:extLst>
      <p:ext uri="{BB962C8B-B14F-4D97-AF65-F5344CB8AC3E}">
        <p14:creationId xmlns:p14="http://schemas.microsoft.com/office/powerpoint/2010/main" val="346004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8A94D-E9CE-016D-080C-C448C7BF0E70}"/>
              </a:ext>
            </a:extLst>
          </p:cNvPr>
          <p:cNvSpPr>
            <a:spLocks noGrp="1"/>
          </p:cNvSpPr>
          <p:nvPr>
            <p:ph type="title"/>
          </p:nvPr>
        </p:nvSpPr>
        <p:spPr/>
        <p:txBody>
          <a:bodyPr/>
          <a:lstStyle/>
          <a:p>
            <a:r>
              <a:rPr lang="en-US" dirty="0"/>
              <a:t>Some trivial examples:</a:t>
            </a:r>
          </a:p>
        </p:txBody>
      </p:sp>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452282" y="1825625"/>
            <a:ext cx="9901517" cy="4351338"/>
          </a:xfrm>
        </p:spPr>
        <p:txBody>
          <a:bodyPr>
            <a:normAutofit/>
          </a:bodyPr>
          <a:lstStyle/>
          <a:p>
            <a:pPr marL="0" indent="0">
              <a:buNone/>
            </a:pPr>
            <a:r>
              <a:rPr lang="en-US" sz="3600" dirty="0"/>
              <a:t>The soldiers were in the </a:t>
            </a:r>
            <a:r>
              <a:rPr lang="en-US" sz="3600" u="sng" dirty="0"/>
              <a:t>tank</a:t>
            </a:r>
            <a:r>
              <a:rPr lang="en-US" sz="3600" dirty="0"/>
              <a:t>.</a:t>
            </a:r>
          </a:p>
          <a:p>
            <a:pPr marL="0" indent="0">
              <a:buNone/>
            </a:pPr>
            <a:r>
              <a:rPr lang="en-US" sz="3600" dirty="0"/>
              <a:t>The fish were in the </a:t>
            </a:r>
            <a:r>
              <a:rPr lang="en-US" sz="3600" u="sng" dirty="0"/>
              <a:t>tank</a:t>
            </a:r>
            <a:r>
              <a:rPr lang="en-US" sz="3600" dirty="0"/>
              <a:t>.</a:t>
            </a:r>
          </a:p>
          <a:p>
            <a:pPr marL="0" indent="0">
              <a:buNone/>
            </a:pPr>
            <a:r>
              <a:rPr lang="en-US" sz="3600" dirty="0"/>
              <a:t>The drunkards were in the </a:t>
            </a:r>
            <a:r>
              <a:rPr lang="en-US" sz="3600" u="sng" dirty="0"/>
              <a:t>tank</a:t>
            </a:r>
            <a:r>
              <a:rPr lang="en-US" sz="3600" dirty="0"/>
              <a:t>.</a:t>
            </a:r>
          </a:p>
          <a:p>
            <a:pPr marL="0" indent="0">
              <a:buNone/>
            </a:pPr>
            <a:endParaRPr lang="en-US" sz="3600" dirty="0"/>
          </a:p>
          <a:p>
            <a:pPr marL="0" indent="0">
              <a:buNone/>
            </a:pPr>
            <a:r>
              <a:rPr lang="en-US" sz="3600" dirty="0"/>
              <a:t>Were the soldiers, fish, and drunkards in the same kind of enclosure?</a:t>
            </a:r>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3</a:t>
            </a:fld>
            <a:endParaRPr lang="en-US" dirty="0"/>
          </a:p>
        </p:txBody>
      </p:sp>
    </p:spTree>
    <p:extLst>
      <p:ext uri="{BB962C8B-B14F-4D97-AF65-F5344CB8AC3E}">
        <p14:creationId xmlns:p14="http://schemas.microsoft.com/office/powerpoint/2010/main" val="1142055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333500" y="2205318"/>
            <a:ext cx="9524999" cy="2868706"/>
          </a:xfrm>
        </p:spPr>
        <p:txBody>
          <a:bodyPr>
            <a:normAutofit/>
          </a:bodyPr>
          <a:lstStyle/>
          <a:p>
            <a:pPr marL="0" indent="0">
              <a:buNone/>
            </a:pPr>
            <a:r>
              <a:rPr lang="en-US" sz="3600" dirty="0"/>
              <a:t>Is a </a:t>
            </a:r>
            <a:r>
              <a:rPr lang="en-US" sz="3600" u="sng" dirty="0"/>
              <a:t>small arms dealer </a:t>
            </a:r>
            <a:r>
              <a:rPr lang="en-US" sz="3600" dirty="0"/>
              <a:t>someone who sells pistols, or is it someone who sells artificial limbs made for children?</a:t>
            </a:r>
          </a:p>
          <a:p>
            <a:pPr marL="0" indent="0">
              <a:buNone/>
            </a:pPr>
            <a:endParaRPr lang="en-US" sz="3600" dirty="0"/>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4</a:t>
            </a:fld>
            <a:endParaRPr lang="en-US" dirty="0"/>
          </a:p>
        </p:txBody>
      </p:sp>
    </p:spTree>
    <p:extLst>
      <p:ext uri="{BB962C8B-B14F-4D97-AF65-F5344CB8AC3E}">
        <p14:creationId xmlns:p14="http://schemas.microsoft.com/office/powerpoint/2010/main" val="603013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333500" y="1690688"/>
            <a:ext cx="9524999" cy="4351338"/>
          </a:xfrm>
        </p:spPr>
        <p:txBody>
          <a:bodyPr>
            <a:normAutofit/>
          </a:bodyPr>
          <a:lstStyle/>
          <a:p>
            <a:pPr marL="0" indent="0">
              <a:buNone/>
            </a:pPr>
            <a:r>
              <a:rPr lang="en-US" sz="3600" dirty="0"/>
              <a:t>Are these statements plausible?  </a:t>
            </a:r>
          </a:p>
          <a:p>
            <a:pPr marL="457200" lvl="1" indent="0">
              <a:buNone/>
            </a:pPr>
            <a:endParaRPr lang="en-US" sz="3600" dirty="0"/>
          </a:p>
          <a:p>
            <a:pPr marL="457200" lvl="1" indent="0">
              <a:buNone/>
            </a:pPr>
            <a:r>
              <a:rPr lang="en-US" sz="3600" dirty="0"/>
              <a:t>She pinned the pillbox hat on her head, put the </a:t>
            </a:r>
            <a:r>
              <a:rPr lang="en-US" sz="3600" u="sng" dirty="0"/>
              <a:t>pill box </a:t>
            </a:r>
            <a:r>
              <a:rPr lang="en-US" sz="3600" dirty="0"/>
              <a:t>in his pocket and jumped into the </a:t>
            </a:r>
            <a:r>
              <a:rPr lang="en-US" sz="3600" u="sng" dirty="0"/>
              <a:t>pillbox</a:t>
            </a:r>
            <a:r>
              <a:rPr lang="en-US" sz="3600" dirty="0"/>
              <a:t>.</a:t>
            </a:r>
          </a:p>
          <a:p>
            <a:pPr marL="457200" lvl="1" indent="0">
              <a:buNone/>
            </a:pPr>
            <a:endParaRPr lang="en-US" sz="3600" dirty="0"/>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5</a:t>
            </a:fld>
            <a:endParaRPr lang="en-US" dirty="0"/>
          </a:p>
        </p:txBody>
      </p:sp>
    </p:spTree>
    <p:extLst>
      <p:ext uri="{BB962C8B-B14F-4D97-AF65-F5344CB8AC3E}">
        <p14:creationId xmlns:p14="http://schemas.microsoft.com/office/powerpoint/2010/main" val="3575672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828800" y="2412693"/>
            <a:ext cx="9524999" cy="2071171"/>
          </a:xfrm>
        </p:spPr>
        <p:txBody>
          <a:bodyPr>
            <a:normAutofit/>
          </a:bodyPr>
          <a:lstStyle/>
          <a:p>
            <a:pPr marL="0" indent="0">
              <a:buNone/>
            </a:pPr>
            <a:r>
              <a:rPr lang="en-US" sz="3600" dirty="0"/>
              <a:t>Why aren’t the limbs on an artificial Christmas tree called </a:t>
            </a:r>
            <a:r>
              <a:rPr lang="en-US" sz="3600" u="sng" dirty="0"/>
              <a:t>artificial limbs</a:t>
            </a:r>
            <a:r>
              <a:rPr lang="en-US" sz="3600" dirty="0"/>
              <a:t>?</a:t>
            </a:r>
          </a:p>
          <a:p>
            <a:pPr marL="0" indent="0">
              <a:buNone/>
            </a:pPr>
            <a:endParaRPr lang="en-US" sz="3600" dirty="0"/>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6</a:t>
            </a:fld>
            <a:endParaRPr lang="en-US" dirty="0"/>
          </a:p>
        </p:txBody>
      </p:sp>
    </p:spTree>
    <p:extLst>
      <p:ext uri="{BB962C8B-B14F-4D97-AF65-F5344CB8AC3E}">
        <p14:creationId xmlns:p14="http://schemas.microsoft.com/office/powerpoint/2010/main" val="866384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828800" y="2401677"/>
            <a:ext cx="9524999" cy="2148289"/>
          </a:xfrm>
        </p:spPr>
        <p:txBody>
          <a:bodyPr>
            <a:normAutofit/>
          </a:bodyPr>
          <a:lstStyle/>
          <a:p>
            <a:pPr marL="0" indent="0">
              <a:buNone/>
            </a:pPr>
            <a:r>
              <a:rPr lang="en-US" sz="3600" dirty="0"/>
              <a:t>Why did the intruder </a:t>
            </a:r>
            <a:r>
              <a:rPr lang="en-US" sz="3600" u="sng" dirty="0"/>
              <a:t>rifle</a:t>
            </a:r>
            <a:r>
              <a:rPr lang="en-US" sz="3600" dirty="0"/>
              <a:t> through the </a:t>
            </a:r>
            <a:r>
              <a:rPr lang="en-US" sz="3600" u="sng" dirty="0"/>
              <a:t>rifle</a:t>
            </a:r>
            <a:r>
              <a:rPr lang="en-US" sz="3600" dirty="0"/>
              <a:t> storage room?</a:t>
            </a:r>
          </a:p>
          <a:p>
            <a:pPr marL="0" indent="0">
              <a:buNone/>
            </a:pPr>
            <a:endParaRPr lang="en-US" sz="3600" dirty="0"/>
          </a:p>
          <a:p>
            <a:pPr marL="0" indent="0">
              <a:buNone/>
            </a:pPr>
            <a:endParaRPr lang="en-US" sz="3600" dirty="0"/>
          </a:p>
          <a:p>
            <a:pPr marL="0" indent="0">
              <a:buNone/>
            </a:pPr>
            <a:endParaRPr lang="en-US" sz="3600" dirty="0"/>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7</a:t>
            </a:fld>
            <a:endParaRPr lang="en-US" dirty="0"/>
          </a:p>
        </p:txBody>
      </p:sp>
    </p:spTree>
    <p:extLst>
      <p:ext uri="{BB962C8B-B14F-4D97-AF65-F5344CB8AC3E}">
        <p14:creationId xmlns:p14="http://schemas.microsoft.com/office/powerpoint/2010/main" val="2816637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828800" y="2079811"/>
            <a:ext cx="9524999" cy="4097151"/>
          </a:xfrm>
        </p:spPr>
        <p:txBody>
          <a:bodyPr>
            <a:normAutofit/>
          </a:bodyPr>
          <a:lstStyle/>
          <a:p>
            <a:pPr marL="0" indent="0">
              <a:buNone/>
            </a:pPr>
            <a:r>
              <a:rPr lang="en-US" sz="3600" dirty="0"/>
              <a:t>Some cowboys came in from the </a:t>
            </a:r>
            <a:r>
              <a:rPr lang="en-US" sz="3600" u="sng" dirty="0"/>
              <a:t>range</a:t>
            </a:r>
            <a:r>
              <a:rPr lang="en-US" sz="3600" dirty="0"/>
              <a:t> to buy a new </a:t>
            </a:r>
            <a:r>
              <a:rPr lang="en-US" sz="3600" u="sng" dirty="0"/>
              <a:t>range</a:t>
            </a:r>
            <a:r>
              <a:rPr lang="en-US" sz="3600" dirty="0"/>
              <a:t>, but none were within their price </a:t>
            </a:r>
            <a:r>
              <a:rPr lang="en-US" sz="3600" u="sng" dirty="0"/>
              <a:t>range</a:t>
            </a:r>
            <a:r>
              <a:rPr lang="en-US" sz="3600" dirty="0"/>
              <a:t>. </a:t>
            </a:r>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8</a:t>
            </a:fld>
            <a:endParaRPr lang="en-US" dirty="0"/>
          </a:p>
        </p:txBody>
      </p:sp>
    </p:spTree>
    <p:extLst>
      <p:ext uri="{BB962C8B-B14F-4D97-AF65-F5344CB8AC3E}">
        <p14:creationId xmlns:p14="http://schemas.microsoft.com/office/powerpoint/2010/main" val="2710368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8A94D-E9CE-016D-080C-C448C7BF0E70}"/>
              </a:ext>
            </a:extLst>
          </p:cNvPr>
          <p:cNvSpPr>
            <a:spLocks noGrp="1"/>
          </p:cNvSpPr>
          <p:nvPr>
            <p:ph type="title"/>
          </p:nvPr>
        </p:nvSpPr>
        <p:spPr/>
        <p:txBody>
          <a:bodyPr>
            <a:normAutofit/>
          </a:bodyPr>
          <a:lstStyle/>
          <a:p>
            <a:pPr marL="0" indent="0">
              <a:buNone/>
            </a:pPr>
            <a:r>
              <a:rPr lang="en-US" dirty="0"/>
              <a:t>A non-trivial example:</a:t>
            </a:r>
          </a:p>
        </p:txBody>
      </p:sp>
      <p:sp>
        <p:nvSpPr>
          <p:cNvPr id="3" name="Content Placeholder 2">
            <a:extLst>
              <a:ext uri="{FF2B5EF4-FFF2-40B4-BE49-F238E27FC236}">
                <a16:creationId xmlns:a16="http://schemas.microsoft.com/office/drawing/2014/main" id="{D74DD396-C6E0-C8C8-E6B4-B846F5646690}"/>
              </a:ext>
            </a:extLst>
          </p:cNvPr>
          <p:cNvSpPr>
            <a:spLocks noGrp="1"/>
          </p:cNvSpPr>
          <p:nvPr>
            <p:ph idx="1"/>
          </p:nvPr>
        </p:nvSpPr>
        <p:spPr>
          <a:xfrm>
            <a:off x="1093694" y="1690688"/>
            <a:ext cx="10260105" cy="4802187"/>
          </a:xfrm>
        </p:spPr>
        <p:txBody>
          <a:bodyPr>
            <a:noAutofit/>
          </a:bodyPr>
          <a:lstStyle/>
          <a:p>
            <a:pPr marL="0" indent="0">
              <a:buNone/>
            </a:pPr>
            <a:r>
              <a:rPr lang="en-US" sz="3600" dirty="0"/>
              <a:t>How would you use these words in the following sentence?</a:t>
            </a:r>
          </a:p>
          <a:p>
            <a:pPr marL="457200" lvl="1" indent="0">
              <a:buNone/>
            </a:pPr>
            <a:r>
              <a:rPr lang="en-US" sz="3200" dirty="0"/>
              <a:t>Proficiency </a:t>
            </a:r>
          </a:p>
          <a:p>
            <a:pPr marL="457200" lvl="1" indent="0">
              <a:buNone/>
            </a:pPr>
            <a:r>
              <a:rPr lang="en-US" sz="3200" dirty="0"/>
              <a:t>Performance</a:t>
            </a:r>
          </a:p>
          <a:p>
            <a:pPr marL="457200" lvl="1" indent="0">
              <a:buNone/>
            </a:pPr>
            <a:r>
              <a:rPr lang="en-US" sz="3200" dirty="0"/>
              <a:t>Competence</a:t>
            </a:r>
          </a:p>
          <a:p>
            <a:pPr marL="457200" lvl="1" indent="0">
              <a:buNone/>
            </a:pPr>
            <a:endParaRPr lang="en-US" sz="3200" dirty="0"/>
          </a:p>
          <a:p>
            <a:pPr marL="0" indent="0">
              <a:buNone/>
            </a:pPr>
            <a:r>
              <a:rPr lang="en-US" sz="3600" dirty="0"/>
              <a:t>The test candidates demonstrated their __________  by __________ at their level of ____________. </a:t>
            </a:r>
          </a:p>
          <a:p>
            <a:pPr marL="0" indent="0">
              <a:buNone/>
            </a:pPr>
            <a:endParaRPr lang="en-US" sz="3600" dirty="0"/>
          </a:p>
        </p:txBody>
      </p:sp>
      <p:sp>
        <p:nvSpPr>
          <p:cNvPr id="4" name="Slide Number Placeholder 3">
            <a:extLst>
              <a:ext uri="{FF2B5EF4-FFF2-40B4-BE49-F238E27FC236}">
                <a16:creationId xmlns:a16="http://schemas.microsoft.com/office/drawing/2014/main" id="{B379458E-D444-C53E-C542-3069CA2CD77B}"/>
              </a:ext>
            </a:extLst>
          </p:cNvPr>
          <p:cNvSpPr>
            <a:spLocks noGrp="1"/>
          </p:cNvSpPr>
          <p:nvPr>
            <p:ph type="sldNum" sz="quarter" idx="12"/>
          </p:nvPr>
        </p:nvSpPr>
        <p:spPr/>
        <p:txBody>
          <a:bodyPr/>
          <a:lstStyle/>
          <a:p>
            <a:fld id="{B7114CA2-264F-4050-B1E2-09FF8BDF0A06}" type="slidenum">
              <a:rPr lang="en-US" smtClean="0"/>
              <a:t>9</a:t>
            </a:fld>
            <a:endParaRPr lang="en-US" dirty="0"/>
          </a:p>
        </p:txBody>
      </p:sp>
    </p:spTree>
    <p:extLst>
      <p:ext uri="{BB962C8B-B14F-4D97-AF65-F5344CB8AC3E}">
        <p14:creationId xmlns:p14="http://schemas.microsoft.com/office/powerpoint/2010/main" val="1487434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2732</TotalTime>
  <Words>1169</Words>
  <Application>Microsoft Office PowerPoint</Application>
  <PresentationFormat>Widescreen</PresentationFormat>
  <Paragraphs>125</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Aptos Display</vt:lpstr>
      <vt:lpstr>Arial</vt:lpstr>
      <vt:lpstr>Times New Roman</vt:lpstr>
      <vt:lpstr>Office Theme</vt:lpstr>
      <vt:lpstr>The Relationship between  “General Language Proficiency” and “Performance”  on Language for Special Purposes (LSP) Tasks</vt:lpstr>
      <vt:lpstr>Language is the most complex of human behaviors.</vt:lpstr>
      <vt:lpstr>Some trivial examples:</vt:lpstr>
      <vt:lpstr>PowerPoint Presentation</vt:lpstr>
      <vt:lpstr>PowerPoint Presentation</vt:lpstr>
      <vt:lpstr>PowerPoint Presentation</vt:lpstr>
      <vt:lpstr>PowerPoint Presentation</vt:lpstr>
      <vt:lpstr>PowerPoint Presentation</vt:lpstr>
      <vt:lpstr>A non-trivial example:</vt:lpstr>
      <vt:lpstr>In this presentation, I will use the following definitions:</vt:lpstr>
      <vt:lpstr>The difference between performance and proficiency might be represented graphically.</vt:lpstr>
      <vt:lpstr>The previous diagram raises the question,   “What is it that determines whether an LSP scenario is outside, borderline, or inside the scope of general proficiency?”</vt:lpstr>
      <vt:lpstr>The previous diagram raises the question,  “What is it that determines whether an LSP scenario is outside, borderline, or inside the scope of general proficiency?”</vt:lpstr>
      <vt:lpstr>1. The difference between performance and proficiency varies depending on the learner’s level of proficiency.</vt:lpstr>
      <vt:lpstr>2. The difference between performance and proficiency varies depending on the learner’s level of proficiency.</vt:lpstr>
      <vt:lpstr>3. The difference between performance and proficiency varies depending on the learner’s level of proficiency.</vt:lpstr>
      <vt:lpstr>However, the LSP scenarios’ relationship to the participant’s proficiency Level is only half of the answer. For LSP curriculum design and teaching purposes, we will need more information.</vt:lpstr>
      <vt:lpstr>When Specialized Lexicon is Required</vt:lpstr>
      <vt:lpstr>When Greater Accuracy is Required</vt:lpstr>
      <vt:lpstr>When Mastering a New Task is Required</vt:lpstr>
      <vt:lpstr>When Learning New Vocabulary, Increasing Accuracy, and Mastering New Tasks are all Required</vt:lpstr>
      <vt:lpstr>Note:  This LSP course proposed by enthusiastic curriculum designers will not be successful !</vt:lpstr>
      <vt:lpstr>Four Summary Observations</vt:lpstr>
      <vt:lpstr>     Are there any comments or questions?</vt:lpstr>
    </vt:vector>
  </TitlesOfParts>
  <Company>Brigham Young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Development of Language Proficiency Testing: A Lifetime of Progress </dc:title>
  <dc:creator>Ray Clifford</dc:creator>
  <cp:lastModifiedBy>Ray Clifford</cp:lastModifiedBy>
  <cp:revision>16</cp:revision>
  <cp:lastPrinted>2024-10-28T16:29:28Z</cp:lastPrinted>
  <dcterms:created xsi:type="dcterms:W3CDTF">2024-04-05T20:05:22Z</dcterms:created>
  <dcterms:modified xsi:type="dcterms:W3CDTF">2024-10-28T16:31:46Z</dcterms:modified>
</cp:coreProperties>
</file>