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7" r:id="rId11"/>
    <p:sldId id="268" r:id="rId12"/>
    <p:sldId id="265" r:id="rId13"/>
    <p:sldId id="269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" panose="020B0604020202020204" pitchFamily="2" charset="-52"/>
      <p:regular r:id="rId20"/>
      <p:bold r:id="rId21"/>
      <p:italic r:id="rId22"/>
      <p:boldItalic r:id="rId23"/>
    </p:embeddedFont>
    <p:embeddedFont>
      <p:font typeface="Poppins" panose="020B0502040204020203" pitchFamily="2" charset="0"/>
      <p:regular r:id="rId24"/>
      <p:bold r:id="rId25"/>
      <p:italic r:id="rId26"/>
      <p:boldItalic r:id="rId27"/>
    </p:embeddedFont>
    <p:embeddedFont>
      <p:font typeface="Poppins Bold" panose="020B0604020202020204" charset="0"/>
      <p:regular r:id="rId28"/>
    </p:embeddedFont>
    <p:embeddedFont>
      <p:font typeface="Poppins Italics" panose="020B0604020202020204" charset="0"/>
      <p:regular r:id="rId29"/>
    </p:embeddedFont>
    <p:embeddedFont>
      <p:font typeface="Poppins Light" panose="020B0502040204020203" pitchFamily="2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134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14DC7-9440-4C32-8D4B-5688181323A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067E9-7C17-4834-8064-9C7CAA9B0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067E9-7C17-4834-8064-9C7CAA9B02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41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067E9-7C17-4834-8064-9C7CAA9B02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1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067E9-7C17-4834-8064-9C7CAA9B02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35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067E9-7C17-4834-8064-9C7CAA9B02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09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sv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.sv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9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0.jpeg"/><Relationship Id="rId4" Type="http://schemas.openxmlformats.org/officeDocument/2006/relationships/image" Target="../media/image19.sv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svg"/><Relationship Id="rId7" Type="http://schemas.openxmlformats.org/officeDocument/2006/relationships/image" Target="../media/image2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5103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401739" y="-200418"/>
            <a:ext cx="16041779" cy="10687835"/>
          </a:xfrm>
          <a:custGeom>
            <a:avLst/>
            <a:gdLst/>
            <a:ahLst/>
            <a:cxnLst/>
            <a:rect l="l" t="t" r="r" b="b"/>
            <a:pathLst>
              <a:path w="16041779" h="10687835">
                <a:moveTo>
                  <a:pt x="0" y="0"/>
                </a:moveTo>
                <a:lnTo>
                  <a:pt x="16041779" y="0"/>
                </a:lnTo>
                <a:lnTo>
                  <a:pt x="16041779" y="10687836"/>
                </a:lnTo>
                <a:lnTo>
                  <a:pt x="0" y="1068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102098" y="0"/>
            <a:ext cx="7717357" cy="10287000"/>
            <a:chOff x="0" y="0"/>
            <a:chExt cx="3943771" cy="525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43771" cy="5256926"/>
            </a:xfrm>
            <a:custGeom>
              <a:avLst/>
              <a:gdLst/>
              <a:ahLst/>
              <a:cxnLst/>
              <a:rect l="l" t="t" r="r" b="b"/>
              <a:pathLst>
                <a:path w="3943771" h="5256926">
                  <a:moveTo>
                    <a:pt x="0" y="0"/>
                  </a:moveTo>
                  <a:lnTo>
                    <a:pt x="3943771" y="0"/>
                  </a:lnTo>
                  <a:lnTo>
                    <a:pt x="3943771" y="5256926"/>
                  </a:lnTo>
                  <a:lnTo>
                    <a:pt x="0" y="5256926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15103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3943771" cy="532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2524046" flipV="1">
            <a:off x="10621834" y="2815027"/>
            <a:ext cx="15332333" cy="6612069"/>
          </a:xfrm>
          <a:custGeom>
            <a:avLst/>
            <a:gdLst/>
            <a:ahLst/>
            <a:cxnLst/>
            <a:rect l="l" t="t" r="r" b="b"/>
            <a:pathLst>
              <a:path w="15332333" h="6612069">
                <a:moveTo>
                  <a:pt x="0" y="6612068"/>
                </a:moveTo>
                <a:lnTo>
                  <a:pt x="15332332" y="6612068"/>
                </a:lnTo>
                <a:lnTo>
                  <a:pt x="15332332" y="0"/>
                </a:lnTo>
                <a:lnTo>
                  <a:pt x="0" y="0"/>
                </a:lnTo>
                <a:lnTo>
                  <a:pt x="0" y="66120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10"/>
          <p:cNvGrpSpPr/>
          <p:nvPr/>
        </p:nvGrpSpPr>
        <p:grpSpPr>
          <a:xfrm rot="-10800000">
            <a:off x="8374147" y="3263480"/>
            <a:ext cx="8454787" cy="3760040"/>
            <a:chOff x="0" y="0"/>
            <a:chExt cx="4320617" cy="19214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20617" cy="1921479"/>
            </a:xfrm>
            <a:custGeom>
              <a:avLst/>
              <a:gdLst/>
              <a:ahLst/>
              <a:cxnLst/>
              <a:rect l="l" t="t" r="r" b="b"/>
              <a:pathLst>
                <a:path w="4320617" h="1921479">
                  <a:moveTo>
                    <a:pt x="0" y="0"/>
                  </a:moveTo>
                  <a:lnTo>
                    <a:pt x="4320617" y="0"/>
                  </a:lnTo>
                  <a:lnTo>
                    <a:pt x="4320617" y="1921479"/>
                  </a:lnTo>
                  <a:lnTo>
                    <a:pt x="0" y="1921479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74500"/>
                  </a:srgbClr>
                </a:gs>
              </a:gsLst>
              <a:lin ang="2700000"/>
            </a:gradFill>
            <a:ln w="47625" cap="sq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6153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4320617" cy="1988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3579006" y="1394680"/>
            <a:ext cx="589664" cy="530698"/>
          </a:xfrm>
          <a:custGeom>
            <a:avLst/>
            <a:gdLst/>
            <a:ahLst/>
            <a:cxnLst/>
            <a:rect l="l" t="t" r="r" b="b"/>
            <a:pathLst>
              <a:path w="589664" h="530698">
                <a:moveTo>
                  <a:pt x="589664" y="0"/>
                </a:moveTo>
                <a:lnTo>
                  <a:pt x="0" y="0"/>
                </a:lnTo>
                <a:lnTo>
                  <a:pt x="0" y="530698"/>
                </a:lnTo>
                <a:lnTo>
                  <a:pt x="589664" y="530698"/>
                </a:lnTo>
                <a:lnTo>
                  <a:pt x="5896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070057" y="2819600"/>
            <a:ext cx="6140127" cy="887760"/>
          </a:xfrm>
          <a:custGeom>
            <a:avLst/>
            <a:gdLst/>
            <a:ahLst/>
            <a:cxnLst/>
            <a:rect l="l" t="t" r="r" b="b"/>
            <a:pathLst>
              <a:path w="6140127" h="887760">
                <a:moveTo>
                  <a:pt x="0" y="0"/>
                </a:moveTo>
                <a:lnTo>
                  <a:pt x="6140127" y="0"/>
                </a:lnTo>
                <a:lnTo>
                  <a:pt x="6140127" y="887760"/>
                </a:lnTo>
                <a:lnTo>
                  <a:pt x="0" y="8877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0790158" y="6579640"/>
            <a:ext cx="6140127" cy="887760"/>
          </a:xfrm>
          <a:custGeom>
            <a:avLst/>
            <a:gdLst/>
            <a:ahLst/>
            <a:cxnLst/>
            <a:rect l="l" t="t" r="r" b="b"/>
            <a:pathLst>
              <a:path w="6140127" h="887760">
                <a:moveTo>
                  <a:pt x="0" y="0"/>
                </a:moveTo>
                <a:lnTo>
                  <a:pt x="6140127" y="0"/>
                </a:lnTo>
                <a:lnTo>
                  <a:pt x="6140127" y="887760"/>
                </a:lnTo>
                <a:lnTo>
                  <a:pt x="0" y="887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331359" y="5961957"/>
            <a:ext cx="5346212" cy="33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6"/>
              </a:lnSpc>
            </a:pPr>
            <a:r>
              <a:rPr lang="en-US" sz="1912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Driving Digital Transformation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3764510"/>
            <a:ext cx="7124768" cy="953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5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Artificial Intelligence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44000" y="4839235"/>
            <a:ext cx="7124768" cy="104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7841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 Uzbekistan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321319" y="1437878"/>
            <a:ext cx="2507615" cy="35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182600" y="8561394"/>
            <a:ext cx="3646334" cy="339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Colonel </a:t>
            </a:r>
            <a:r>
              <a:rPr lang="en-US" sz="21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Umed</a:t>
            </a:r>
            <a:r>
              <a:rPr lang="en-US" sz="21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AHMEDOV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 flipV="1">
            <a:off x="3420862" y="1022837"/>
            <a:ext cx="12837504" cy="5536174"/>
          </a:xfrm>
          <a:custGeom>
            <a:avLst/>
            <a:gdLst/>
            <a:ahLst/>
            <a:cxnLst/>
            <a:rect l="l" t="t" r="r" b="b"/>
            <a:pathLst>
              <a:path w="12837504" h="5536174">
                <a:moveTo>
                  <a:pt x="0" y="5536174"/>
                </a:moveTo>
                <a:lnTo>
                  <a:pt x="12837504" y="5536174"/>
                </a:lnTo>
                <a:lnTo>
                  <a:pt x="12837504" y="0"/>
                </a:lnTo>
                <a:lnTo>
                  <a:pt x="0" y="0"/>
                </a:lnTo>
                <a:lnTo>
                  <a:pt x="0" y="5536174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 rot="5400000">
            <a:off x="-3570667" y="3570667"/>
            <a:ext cx="10287000" cy="3145666"/>
            <a:chOff x="0" y="0"/>
            <a:chExt cx="5256926" cy="16075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56926" cy="1607518"/>
            </a:xfrm>
            <a:custGeom>
              <a:avLst/>
              <a:gdLst/>
              <a:ahLst/>
              <a:cxnLst/>
              <a:rect l="l" t="t" r="r" b="b"/>
              <a:pathLst>
                <a:path w="5256926" h="1607518">
                  <a:moveTo>
                    <a:pt x="0" y="0"/>
                  </a:moveTo>
                  <a:lnTo>
                    <a:pt x="5256926" y="0"/>
                  </a:lnTo>
                  <a:lnTo>
                    <a:pt x="5256926" y="1607518"/>
                  </a:lnTo>
                  <a:lnTo>
                    <a:pt x="0" y="1607518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595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5256926" cy="1674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302678" y="6565589"/>
            <a:ext cx="5351522" cy="2371090"/>
            <a:chOff x="0" y="0"/>
            <a:chExt cx="1409454" cy="6244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9454" cy="624485"/>
            </a:xfrm>
            <a:custGeom>
              <a:avLst/>
              <a:gdLst/>
              <a:ahLst/>
              <a:cxnLst/>
              <a:rect l="l" t="t" r="r" b="b"/>
              <a:pathLst>
                <a:path w="1409454" h="624485">
                  <a:moveTo>
                    <a:pt x="0" y="0"/>
                  </a:moveTo>
                  <a:lnTo>
                    <a:pt x="1409454" y="0"/>
                  </a:lnTo>
                  <a:lnTo>
                    <a:pt x="1409454" y="624485"/>
                  </a:lnTo>
                  <a:lnTo>
                    <a:pt x="0" y="624485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sq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409454" cy="691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76334" y="1212342"/>
            <a:ext cx="9367866" cy="1766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67"/>
              </a:lnSpc>
            </a:pPr>
            <a:r>
              <a:rPr lang="en-US" sz="67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Innovation and Youth Initiatives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5608" y="3710318"/>
            <a:ext cx="8971391" cy="313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 Hackathons foster innovation in healthcare, education, and business;</a:t>
            </a:r>
          </a:p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endParaRPr lang="en-US" sz="3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President Tech Award: $1 million fund for youth startups;</a:t>
            </a:r>
          </a:p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endParaRPr lang="en-US" sz="3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New AI-focused competitions encouraging creativity and applied solutions.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13041" y="6627500"/>
            <a:ext cx="2255202" cy="71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151037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</a:p>
        </p:txBody>
      </p:sp>
      <p:sp>
        <p:nvSpPr>
          <p:cNvPr id="22" name="Freeform 22"/>
          <p:cNvSpPr/>
          <p:nvPr/>
        </p:nvSpPr>
        <p:spPr>
          <a:xfrm>
            <a:off x="2042630" y="8019540"/>
            <a:ext cx="4335181" cy="626795"/>
          </a:xfrm>
          <a:custGeom>
            <a:avLst/>
            <a:gdLst/>
            <a:ahLst/>
            <a:cxnLst/>
            <a:rect l="l" t="t" r="r" b="b"/>
            <a:pathLst>
              <a:path w="4335181" h="626795">
                <a:moveTo>
                  <a:pt x="0" y="0"/>
                </a:moveTo>
                <a:lnTo>
                  <a:pt x="4335181" y="0"/>
                </a:lnTo>
                <a:lnTo>
                  <a:pt x="4335181" y="626795"/>
                </a:lnTo>
                <a:lnTo>
                  <a:pt x="0" y="626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>
            <a:off x="7302678" y="8615432"/>
            <a:ext cx="4335181" cy="626795"/>
          </a:xfrm>
          <a:custGeom>
            <a:avLst/>
            <a:gdLst/>
            <a:ahLst/>
            <a:cxnLst/>
            <a:rect l="l" t="t" r="r" b="b"/>
            <a:pathLst>
              <a:path w="4335181" h="626795">
                <a:moveTo>
                  <a:pt x="0" y="0"/>
                </a:moveTo>
                <a:lnTo>
                  <a:pt x="4335181" y="0"/>
                </a:lnTo>
                <a:lnTo>
                  <a:pt x="4335181" y="626795"/>
                </a:lnTo>
                <a:lnTo>
                  <a:pt x="0" y="6267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8" name="Image 0" descr="preencoded.png">
            <a:extLst>
              <a:ext uri="{FF2B5EF4-FFF2-40B4-BE49-F238E27FC236}">
                <a16:creationId xmlns:a16="http://schemas.microsoft.com/office/drawing/2014/main" id="{66929039-29DF-471D-9041-1150343378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1866" y="-1"/>
            <a:ext cx="7076134" cy="1061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57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 flipV="1">
            <a:off x="3420862" y="1022837"/>
            <a:ext cx="12837504" cy="5536174"/>
          </a:xfrm>
          <a:custGeom>
            <a:avLst/>
            <a:gdLst/>
            <a:ahLst/>
            <a:cxnLst/>
            <a:rect l="l" t="t" r="r" b="b"/>
            <a:pathLst>
              <a:path w="12837504" h="5536174">
                <a:moveTo>
                  <a:pt x="0" y="5536174"/>
                </a:moveTo>
                <a:lnTo>
                  <a:pt x="12837504" y="5536174"/>
                </a:lnTo>
                <a:lnTo>
                  <a:pt x="12837504" y="0"/>
                </a:lnTo>
                <a:lnTo>
                  <a:pt x="0" y="0"/>
                </a:lnTo>
                <a:lnTo>
                  <a:pt x="0" y="5536174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 rot="5400000">
            <a:off x="-3570667" y="3570667"/>
            <a:ext cx="10287000" cy="3145666"/>
            <a:chOff x="0" y="0"/>
            <a:chExt cx="5256926" cy="16075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56926" cy="1607518"/>
            </a:xfrm>
            <a:custGeom>
              <a:avLst/>
              <a:gdLst/>
              <a:ahLst/>
              <a:cxnLst/>
              <a:rect l="l" t="t" r="r" b="b"/>
              <a:pathLst>
                <a:path w="5256926" h="1607518">
                  <a:moveTo>
                    <a:pt x="0" y="0"/>
                  </a:moveTo>
                  <a:lnTo>
                    <a:pt x="5256926" y="0"/>
                  </a:lnTo>
                  <a:lnTo>
                    <a:pt x="5256926" y="1607518"/>
                  </a:lnTo>
                  <a:lnTo>
                    <a:pt x="0" y="1607518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595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5256926" cy="1674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302678" y="6565589"/>
            <a:ext cx="5351522" cy="2371090"/>
            <a:chOff x="0" y="0"/>
            <a:chExt cx="1409454" cy="6244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9454" cy="624485"/>
            </a:xfrm>
            <a:custGeom>
              <a:avLst/>
              <a:gdLst/>
              <a:ahLst/>
              <a:cxnLst/>
              <a:rect l="l" t="t" r="r" b="b"/>
              <a:pathLst>
                <a:path w="1409454" h="624485">
                  <a:moveTo>
                    <a:pt x="0" y="0"/>
                  </a:moveTo>
                  <a:lnTo>
                    <a:pt x="1409454" y="0"/>
                  </a:lnTo>
                  <a:lnTo>
                    <a:pt x="1409454" y="624485"/>
                  </a:lnTo>
                  <a:lnTo>
                    <a:pt x="0" y="624485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sq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409454" cy="691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76334" y="1212342"/>
            <a:ext cx="9367866" cy="1766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67"/>
              </a:lnSpc>
            </a:pPr>
            <a:r>
              <a:rPr lang="en-US" sz="67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Education as the Core of Digital Future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5608" y="3710318"/>
            <a:ext cx="8971391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Education recognized as strategic priority for AI integration.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Government invests in AI literacy for: Students, educators, and administrators.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Building an ecosystem for digital skills and innovation culture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13041" y="6627500"/>
            <a:ext cx="2255202" cy="71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151037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</a:p>
        </p:txBody>
      </p:sp>
      <p:sp>
        <p:nvSpPr>
          <p:cNvPr id="22" name="Freeform 22"/>
          <p:cNvSpPr/>
          <p:nvPr/>
        </p:nvSpPr>
        <p:spPr>
          <a:xfrm>
            <a:off x="2016126" y="8615431"/>
            <a:ext cx="4335181" cy="626795"/>
          </a:xfrm>
          <a:custGeom>
            <a:avLst/>
            <a:gdLst/>
            <a:ahLst/>
            <a:cxnLst/>
            <a:rect l="l" t="t" r="r" b="b"/>
            <a:pathLst>
              <a:path w="4335181" h="626795">
                <a:moveTo>
                  <a:pt x="0" y="0"/>
                </a:moveTo>
                <a:lnTo>
                  <a:pt x="4335181" y="0"/>
                </a:lnTo>
                <a:lnTo>
                  <a:pt x="4335181" y="626795"/>
                </a:lnTo>
                <a:lnTo>
                  <a:pt x="0" y="626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>
            <a:off x="7302678" y="8615432"/>
            <a:ext cx="4335181" cy="626795"/>
          </a:xfrm>
          <a:custGeom>
            <a:avLst/>
            <a:gdLst/>
            <a:ahLst/>
            <a:cxnLst/>
            <a:rect l="l" t="t" r="r" b="b"/>
            <a:pathLst>
              <a:path w="4335181" h="626795">
                <a:moveTo>
                  <a:pt x="0" y="0"/>
                </a:moveTo>
                <a:lnTo>
                  <a:pt x="4335181" y="0"/>
                </a:lnTo>
                <a:lnTo>
                  <a:pt x="4335181" y="626795"/>
                </a:lnTo>
                <a:lnTo>
                  <a:pt x="0" y="6267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8" name="Image 0" descr="preencoded.png">
            <a:extLst>
              <a:ext uri="{FF2B5EF4-FFF2-40B4-BE49-F238E27FC236}">
                <a16:creationId xmlns:a16="http://schemas.microsoft.com/office/drawing/2014/main" id="{036D8023-AD73-4410-B731-4550494201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1866" y="-1"/>
            <a:ext cx="7076134" cy="1061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9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33817" y="-273463"/>
            <a:ext cx="21113763" cy="10833925"/>
          </a:xfrm>
          <a:custGeom>
            <a:avLst/>
            <a:gdLst/>
            <a:ahLst/>
            <a:cxnLst/>
            <a:rect l="l" t="t" r="r" b="b"/>
            <a:pathLst>
              <a:path w="21113763" h="10833925">
                <a:moveTo>
                  <a:pt x="0" y="0"/>
                </a:moveTo>
                <a:lnTo>
                  <a:pt x="21113763" y="0"/>
                </a:lnTo>
                <a:lnTo>
                  <a:pt x="21113763" y="10833926"/>
                </a:lnTo>
                <a:lnTo>
                  <a:pt x="0" y="10833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882" b="-720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0" y="-120224"/>
            <a:ext cx="11104756" cy="10407224"/>
            <a:chOff x="0" y="0"/>
            <a:chExt cx="5674821" cy="5318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674821" cy="5318364"/>
            </a:xfrm>
            <a:custGeom>
              <a:avLst/>
              <a:gdLst/>
              <a:ahLst/>
              <a:cxnLst/>
              <a:rect l="l" t="t" r="r" b="b"/>
              <a:pathLst>
                <a:path w="5674821" h="5318364">
                  <a:moveTo>
                    <a:pt x="0" y="0"/>
                  </a:moveTo>
                  <a:lnTo>
                    <a:pt x="5674821" y="0"/>
                  </a:lnTo>
                  <a:lnTo>
                    <a:pt x="5674821" y="5318364"/>
                  </a:lnTo>
                  <a:lnTo>
                    <a:pt x="0" y="5318364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50000">
                  <a:srgbClr val="151037">
                    <a:alpha val="100000"/>
                  </a:srgbClr>
                </a:gs>
                <a:gs pos="100000">
                  <a:srgbClr val="15103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5674821" cy="5385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13945" y="0"/>
            <a:ext cx="19090422" cy="5531474"/>
            <a:chOff x="0" y="0"/>
            <a:chExt cx="9755705" cy="28267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5705" cy="2826728"/>
            </a:xfrm>
            <a:custGeom>
              <a:avLst/>
              <a:gdLst/>
              <a:ahLst/>
              <a:cxnLst/>
              <a:rect l="l" t="t" r="r" b="b"/>
              <a:pathLst>
                <a:path w="9755705" h="2826728">
                  <a:moveTo>
                    <a:pt x="0" y="0"/>
                  </a:moveTo>
                  <a:lnTo>
                    <a:pt x="9755705" y="0"/>
                  </a:lnTo>
                  <a:lnTo>
                    <a:pt x="9755705" y="2826728"/>
                  </a:lnTo>
                  <a:lnTo>
                    <a:pt x="0" y="2826728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59500"/>
                  </a:srgbClr>
                </a:gs>
                <a:gs pos="100000">
                  <a:srgbClr val="5347D9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9755705" cy="2893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15502416" y="7610161"/>
            <a:ext cx="1326518" cy="1326518"/>
          </a:xfrm>
          <a:custGeom>
            <a:avLst/>
            <a:gdLst/>
            <a:ahLst/>
            <a:cxnLst/>
            <a:rect l="l" t="t" r="r" b="b"/>
            <a:pathLst>
              <a:path w="1326518" h="1326518">
                <a:moveTo>
                  <a:pt x="0" y="1326518"/>
                </a:moveTo>
                <a:lnTo>
                  <a:pt x="1326518" y="1326518"/>
                </a:lnTo>
                <a:lnTo>
                  <a:pt x="1326518" y="0"/>
                </a:lnTo>
                <a:lnTo>
                  <a:pt x="0" y="0"/>
                </a:lnTo>
                <a:lnTo>
                  <a:pt x="0" y="132651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10800000">
            <a:off x="1349732" y="4849217"/>
            <a:ext cx="9755023" cy="3760040"/>
            <a:chOff x="0" y="0"/>
            <a:chExt cx="4156706" cy="19214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56706" cy="1921479"/>
            </a:xfrm>
            <a:custGeom>
              <a:avLst/>
              <a:gdLst/>
              <a:ahLst/>
              <a:cxnLst/>
              <a:rect l="l" t="t" r="r" b="b"/>
              <a:pathLst>
                <a:path w="4156706" h="1921479">
                  <a:moveTo>
                    <a:pt x="0" y="0"/>
                  </a:moveTo>
                  <a:lnTo>
                    <a:pt x="4156706" y="0"/>
                  </a:lnTo>
                  <a:lnTo>
                    <a:pt x="4156706" y="1921479"/>
                  </a:lnTo>
                  <a:lnTo>
                    <a:pt x="0" y="1921479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74500"/>
                  </a:srgbClr>
                </a:gs>
              </a:gsLst>
              <a:lin ang="2700000"/>
            </a:gradFill>
            <a:ln w="47625" cap="sq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6153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4156706" cy="1988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733817" y="4405337"/>
            <a:ext cx="6140127" cy="887760"/>
          </a:xfrm>
          <a:custGeom>
            <a:avLst/>
            <a:gdLst/>
            <a:ahLst/>
            <a:cxnLst/>
            <a:rect l="l" t="t" r="r" b="b"/>
            <a:pathLst>
              <a:path w="6140127" h="887760">
                <a:moveTo>
                  <a:pt x="0" y="0"/>
                </a:moveTo>
                <a:lnTo>
                  <a:pt x="6140127" y="0"/>
                </a:lnTo>
                <a:lnTo>
                  <a:pt x="6140127" y="887760"/>
                </a:lnTo>
                <a:lnTo>
                  <a:pt x="0" y="8877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4101693" y="8165377"/>
            <a:ext cx="6140127" cy="887760"/>
          </a:xfrm>
          <a:custGeom>
            <a:avLst/>
            <a:gdLst/>
            <a:ahLst/>
            <a:cxnLst/>
            <a:rect l="l" t="t" r="r" b="b"/>
            <a:pathLst>
              <a:path w="6140127" h="887760">
                <a:moveTo>
                  <a:pt x="0" y="0"/>
                </a:moveTo>
                <a:lnTo>
                  <a:pt x="6140126" y="0"/>
                </a:lnTo>
                <a:lnTo>
                  <a:pt x="6140126" y="887760"/>
                </a:lnTo>
                <a:lnTo>
                  <a:pt x="0" y="8877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82737" y="4987403"/>
            <a:ext cx="9489012" cy="3568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Uzbekistan advancing toward a knowledge-based economy;</a:t>
            </a:r>
          </a:p>
          <a:p>
            <a:pPr marL="342900" indent="-342900" algn="l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Combining innovation, education, and ethical technology;</a:t>
            </a:r>
          </a:p>
          <a:p>
            <a:pPr marL="342900" indent="-342900" algn="l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Continuous investment in human capital and AI infrastructure;</a:t>
            </a:r>
          </a:p>
          <a:p>
            <a:pPr marL="342900" indent="-342900" algn="l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Clear path toward becoming a regional leader in AI and innovation.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33816" y="2066961"/>
            <a:ext cx="12286983" cy="1766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67"/>
              </a:lnSpc>
            </a:pPr>
            <a:r>
              <a:rPr lang="en-US" sz="67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Conclusion: </a:t>
            </a:r>
          </a:p>
          <a:p>
            <a:pPr algn="l">
              <a:lnSpc>
                <a:spcPts val="6767"/>
              </a:lnSpc>
            </a:pPr>
            <a:r>
              <a:rPr lang="en-US" sz="67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Vision for the Future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5103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401739" y="-200418"/>
            <a:ext cx="16041779" cy="10687835"/>
          </a:xfrm>
          <a:custGeom>
            <a:avLst/>
            <a:gdLst/>
            <a:ahLst/>
            <a:cxnLst/>
            <a:rect l="l" t="t" r="r" b="b"/>
            <a:pathLst>
              <a:path w="16041779" h="10687835">
                <a:moveTo>
                  <a:pt x="0" y="0"/>
                </a:moveTo>
                <a:lnTo>
                  <a:pt x="16041779" y="0"/>
                </a:lnTo>
                <a:lnTo>
                  <a:pt x="16041779" y="10687836"/>
                </a:lnTo>
                <a:lnTo>
                  <a:pt x="0" y="1068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102098" y="0"/>
            <a:ext cx="7717357" cy="10287000"/>
            <a:chOff x="0" y="0"/>
            <a:chExt cx="3943771" cy="525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43771" cy="5256926"/>
            </a:xfrm>
            <a:custGeom>
              <a:avLst/>
              <a:gdLst/>
              <a:ahLst/>
              <a:cxnLst/>
              <a:rect l="l" t="t" r="r" b="b"/>
              <a:pathLst>
                <a:path w="3943771" h="5256926">
                  <a:moveTo>
                    <a:pt x="0" y="0"/>
                  </a:moveTo>
                  <a:lnTo>
                    <a:pt x="3943771" y="0"/>
                  </a:lnTo>
                  <a:lnTo>
                    <a:pt x="3943771" y="5256926"/>
                  </a:lnTo>
                  <a:lnTo>
                    <a:pt x="0" y="5256926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15103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3943771" cy="532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2524046" flipV="1">
            <a:off x="10621834" y="2815027"/>
            <a:ext cx="15332333" cy="6612069"/>
          </a:xfrm>
          <a:custGeom>
            <a:avLst/>
            <a:gdLst/>
            <a:ahLst/>
            <a:cxnLst/>
            <a:rect l="l" t="t" r="r" b="b"/>
            <a:pathLst>
              <a:path w="15332333" h="6612069">
                <a:moveTo>
                  <a:pt x="0" y="6612068"/>
                </a:moveTo>
                <a:lnTo>
                  <a:pt x="15332332" y="6612068"/>
                </a:lnTo>
                <a:lnTo>
                  <a:pt x="15332332" y="0"/>
                </a:lnTo>
                <a:lnTo>
                  <a:pt x="0" y="0"/>
                </a:lnTo>
                <a:lnTo>
                  <a:pt x="0" y="66120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10"/>
          <p:cNvGrpSpPr/>
          <p:nvPr/>
        </p:nvGrpSpPr>
        <p:grpSpPr>
          <a:xfrm rot="-10800000">
            <a:off x="8374147" y="3263480"/>
            <a:ext cx="8454787" cy="3760040"/>
            <a:chOff x="0" y="0"/>
            <a:chExt cx="4320617" cy="19214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20617" cy="1921479"/>
            </a:xfrm>
            <a:custGeom>
              <a:avLst/>
              <a:gdLst/>
              <a:ahLst/>
              <a:cxnLst/>
              <a:rect l="l" t="t" r="r" b="b"/>
              <a:pathLst>
                <a:path w="4320617" h="1921479">
                  <a:moveTo>
                    <a:pt x="0" y="0"/>
                  </a:moveTo>
                  <a:lnTo>
                    <a:pt x="4320617" y="0"/>
                  </a:lnTo>
                  <a:lnTo>
                    <a:pt x="4320617" y="1921479"/>
                  </a:lnTo>
                  <a:lnTo>
                    <a:pt x="0" y="1921479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74500"/>
                  </a:srgbClr>
                </a:gs>
              </a:gsLst>
              <a:lin ang="2700000"/>
            </a:gradFill>
            <a:ln w="47625" cap="sq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6153F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4320617" cy="1988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3579006" y="1394680"/>
            <a:ext cx="589664" cy="530698"/>
          </a:xfrm>
          <a:custGeom>
            <a:avLst/>
            <a:gdLst/>
            <a:ahLst/>
            <a:cxnLst/>
            <a:rect l="l" t="t" r="r" b="b"/>
            <a:pathLst>
              <a:path w="589664" h="530698">
                <a:moveTo>
                  <a:pt x="589664" y="0"/>
                </a:moveTo>
                <a:lnTo>
                  <a:pt x="0" y="0"/>
                </a:lnTo>
                <a:lnTo>
                  <a:pt x="0" y="530698"/>
                </a:lnTo>
                <a:lnTo>
                  <a:pt x="589664" y="530698"/>
                </a:lnTo>
                <a:lnTo>
                  <a:pt x="5896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070057" y="2819600"/>
            <a:ext cx="6140127" cy="887760"/>
          </a:xfrm>
          <a:custGeom>
            <a:avLst/>
            <a:gdLst/>
            <a:ahLst/>
            <a:cxnLst/>
            <a:rect l="l" t="t" r="r" b="b"/>
            <a:pathLst>
              <a:path w="6140127" h="887760">
                <a:moveTo>
                  <a:pt x="0" y="0"/>
                </a:moveTo>
                <a:lnTo>
                  <a:pt x="6140127" y="0"/>
                </a:lnTo>
                <a:lnTo>
                  <a:pt x="6140127" y="887760"/>
                </a:lnTo>
                <a:lnTo>
                  <a:pt x="0" y="8877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0790158" y="6579640"/>
            <a:ext cx="6140127" cy="887760"/>
          </a:xfrm>
          <a:custGeom>
            <a:avLst/>
            <a:gdLst/>
            <a:ahLst/>
            <a:cxnLst/>
            <a:rect l="l" t="t" r="r" b="b"/>
            <a:pathLst>
              <a:path w="6140127" h="887760">
                <a:moveTo>
                  <a:pt x="0" y="0"/>
                </a:moveTo>
                <a:lnTo>
                  <a:pt x="6140127" y="0"/>
                </a:lnTo>
                <a:lnTo>
                  <a:pt x="6140127" y="887760"/>
                </a:lnTo>
                <a:lnTo>
                  <a:pt x="0" y="887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331359" y="5961957"/>
            <a:ext cx="5346212" cy="33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6"/>
              </a:lnSpc>
            </a:pPr>
            <a:r>
              <a:rPr lang="en-US" sz="1912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Driving Digital Transformation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3764510"/>
            <a:ext cx="7124768" cy="953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5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Artificial Intelligence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44000" y="4839235"/>
            <a:ext cx="7124768" cy="104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7841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 Uzbekistan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321319" y="1437878"/>
            <a:ext cx="2507615" cy="35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182600" y="8561394"/>
            <a:ext cx="3646334" cy="339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Colonel </a:t>
            </a:r>
            <a:r>
              <a:rPr lang="en-US" sz="21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Umed</a:t>
            </a:r>
            <a:r>
              <a:rPr lang="en-US" sz="21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AHMEDOV</a:t>
            </a:r>
          </a:p>
        </p:txBody>
      </p:sp>
    </p:spTree>
    <p:extLst>
      <p:ext uri="{BB962C8B-B14F-4D97-AF65-F5344CB8AC3E}">
        <p14:creationId xmlns:p14="http://schemas.microsoft.com/office/powerpoint/2010/main" val="1893972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07116" flipV="1">
            <a:off x="6854107" y="4961057"/>
            <a:ext cx="15332333" cy="6612069"/>
          </a:xfrm>
          <a:custGeom>
            <a:avLst/>
            <a:gdLst/>
            <a:ahLst/>
            <a:cxnLst/>
            <a:rect l="l" t="t" r="r" b="b"/>
            <a:pathLst>
              <a:path w="15332333" h="6612069">
                <a:moveTo>
                  <a:pt x="0" y="6612068"/>
                </a:moveTo>
                <a:lnTo>
                  <a:pt x="15332332" y="6612068"/>
                </a:lnTo>
                <a:lnTo>
                  <a:pt x="15332332" y="0"/>
                </a:lnTo>
                <a:lnTo>
                  <a:pt x="0" y="0"/>
                </a:lnTo>
                <a:lnTo>
                  <a:pt x="0" y="661206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 rot="-10800000">
            <a:off x="0" y="-120224"/>
            <a:ext cx="18288000" cy="6134891"/>
            <a:chOff x="0" y="0"/>
            <a:chExt cx="9345646" cy="31350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45647" cy="3135090"/>
            </a:xfrm>
            <a:custGeom>
              <a:avLst/>
              <a:gdLst/>
              <a:ahLst/>
              <a:cxnLst/>
              <a:rect l="l" t="t" r="r" b="b"/>
              <a:pathLst>
                <a:path w="9345647" h="3135090">
                  <a:moveTo>
                    <a:pt x="0" y="0"/>
                  </a:moveTo>
                  <a:lnTo>
                    <a:pt x="9345647" y="0"/>
                  </a:lnTo>
                  <a:lnTo>
                    <a:pt x="9345647" y="3135090"/>
                  </a:lnTo>
                  <a:lnTo>
                    <a:pt x="0" y="3135090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5950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9345646" cy="3201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16091252" y="1028700"/>
            <a:ext cx="1168048" cy="1168048"/>
          </a:xfrm>
          <a:custGeom>
            <a:avLst/>
            <a:gdLst/>
            <a:ahLst/>
            <a:cxnLst/>
            <a:rect l="l" t="t" r="r" b="b"/>
            <a:pathLst>
              <a:path w="1168048" h="1168048">
                <a:moveTo>
                  <a:pt x="1168048" y="1168048"/>
                </a:moveTo>
                <a:lnTo>
                  <a:pt x="0" y="1168048"/>
                </a:lnTo>
                <a:lnTo>
                  <a:pt x="0" y="0"/>
                </a:lnTo>
                <a:lnTo>
                  <a:pt x="1168048" y="0"/>
                </a:lnTo>
                <a:lnTo>
                  <a:pt x="1168048" y="11680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376334" y="1350321"/>
            <a:ext cx="5260717" cy="7586358"/>
            <a:chOff x="0" y="0"/>
            <a:chExt cx="815023" cy="117532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5023" cy="1175325"/>
            </a:xfrm>
            <a:custGeom>
              <a:avLst/>
              <a:gdLst/>
              <a:ahLst/>
              <a:cxnLst/>
              <a:rect l="l" t="t" r="r" b="b"/>
              <a:pathLst>
                <a:path w="815023" h="1175325">
                  <a:moveTo>
                    <a:pt x="60338" y="0"/>
                  </a:moveTo>
                  <a:lnTo>
                    <a:pt x="754685" y="0"/>
                  </a:lnTo>
                  <a:cubicBezTo>
                    <a:pt x="770688" y="0"/>
                    <a:pt x="786035" y="6357"/>
                    <a:pt x="797350" y="17672"/>
                  </a:cubicBezTo>
                  <a:cubicBezTo>
                    <a:pt x="808666" y="28988"/>
                    <a:pt x="815023" y="44335"/>
                    <a:pt x="815023" y="60338"/>
                  </a:cubicBezTo>
                  <a:lnTo>
                    <a:pt x="815023" y="1114988"/>
                  </a:lnTo>
                  <a:cubicBezTo>
                    <a:pt x="815023" y="1148311"/>
                    <a:pt x="788009" y="1175325"/>
                    <a:pt x="754685" y="1175325"/>
                  </a:cubicBezTo>
                  <a:lnTo>
                    <a:pt x="60338" y="1175325"/>
                  </a:lnTo>
                  <a:cubicBezTo>
                    <a:pt x="44335" y="1175325"/>
                    <a:pt x="28988" y="1168968"/>
                    <a:pt x="17672" y="1157653"/>
                  </a:cubicBezTo>
                  <a:cubicBezTo>
                    <a:pt x="6357" y="1146337"/>
                    <a:pt x="0" y="1130990"/>
                    <a:pt x="0" y="1114988"/>
                  </a:cubicBezTo>
                  <a:lnTo>
                    <a:pt x="0" y="60338"/>
                  </a:lnTo>
                  <a:cubicBezTo>
                    <a:pt x="0" y="44335"/>
                    <a:pt x="6357" y="28988"/>
                    <a:pt x="17672" y="17672"/>
                  </a:cubicBezTo>
                  <a:cubicBezTo>
                    <a:pt x="28988" y="6357"/>
                    <a:pt x="44335" y="0"/>
                    <a:pt x="60338" y="0"/>
                  </a:cubicBezTo>
                  <a:close/>
                </a:path>
              </a:pathLst>
            </a:custGeom>
            <a:blipFill>
              <a:blip r:embed="rId6"/>
              <a:stretch>
                <a:fillRect l="-78184" r="-78184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8962335" y="6252792"/>
            <a:ext cx="3930501" cy="568285"/>
          </a:xfrm>
          <a:custGeom>
            <a:avLst/>
            <a:gdLst/>
            <a:ahLst/>
            <a:cxnLst/>
            <a:rect l="l" t="t" r="r" b="b"/>
            <a:pathLst>
              <a:path w="3930501" h="568285">
                <a:moveTo>
                  <a:pt x="0" y="0"/>
                </a:moveTo>
                <a:lnTo>
                  <a:pt x="3930500" y="0"/>
                </a:lnTo>
                <a:lnTo>
                  <a:pt x="3930500" y="568284"/>
                </a:lnTo>
                <a:lnTo>
                  <a:pt x="0" y="56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962335" y="7220766"/>
            <a:ext cx="3930501" cy="568285"/>
          </a:xfrm>
          <a:custGeom>
            <a:avLst/>
            <a:gdLst/>
            <a:ahLst/>
            <a:cxnLst/>
            <a:rect l="l" t="t" r="r" b="b"/>
            <a:pathLst>
              <a:path w="3930501" h="568285">
                <a:moveTo>
                  <a:pt x="0" y="0"/>
                </a:moveTo>
                <a:lnTo>
                  <a:pt x="3930500" y="0"/>
                </a:lnTo>
                <a:lnTo>
                  <a:pt x="3930500" y="568285"/>
                </a:lnTo>
                <a:lnTo>
                  <a:pt x="0" y="56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376334" y="1350321"/>
            <a:ext cx="5260717" cy="7586358"/>
            <a:chOff x="0" y="0"/>
            <a:chExt cx="1385539" cy="199805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85539" cy="1998053"/>
            </a:xfrm>
            <a:custGeom>
              <a:avLst/>
              <a:gdLst/>
              <a:ahLst/>
              <a:cxnLst/>
              <a:rect l="l" t="t" r="r" b="b"/>
              <a:pathLst>
                <a:path w="1385539" h="1998053">
                  <a:moveTo>
                    <a:pt x="60338" y="0"/>
                  </a:moveTo>
                  <a:lnTo>
                    <a:pt x="1325201" y="0"/>
                  </a:lnTo>
                  <a:cubicBezTo>
                    <a:pt x="1341204" y="0"/>
                    <a:pt x="1356551" y="6357"/>
                    <a:pt x="1367866" y="17672"/>
                  </a:cubicBezTo>
                  <a:cubicBezTo>
                    <a:pt x="1379182" y="28988"/>
                    <a:pt x="1385539" y="44335"/>
                    <a:pt x="1385539" y="60338"/>
                  </a:cubicBezTo>
                  <a:lnTo>
                    <a:pt x="1385539" y="1937715"/>
                  </a:lnTo>
                  <a:cubicBezTo>
                    <a:pt x="1385539" y="1953718"/>
                    <a:pt x="1379182" y="1969065"/>
                    <a:pt x="1367866" y="1980381"/>
                  </a:cubicBezTo>
                  <a:cubicBezTo>
                    <a:pt x="1356551" y="1991696"/>
                    <a:pt x="1341204" y="1998053"/>
                    <a:pt x="1325201" y="1998053"/>
                  </a:cubicBezTo>
                  <a:lnTo>
                    <a:pt x="60338" y="1998053"/>
                  </a:lnTo>
                  <a:cubicBezTo>
                    <a:pt x="27014" y="1998053"/>
                    <a:pt x="0" y="1971039"/>
                    <a:pt x="0" y="1937715"/>
                  </a:cubicBezTo>
                  <a:lnTo>
                    <a:pt x="0" y="60338"/>
                  </a:lnTo>
                  <a:cubicBezTo>
                    <a:pt x="0" y="44335"/>
                    <a:pt x="6357" y="28988"/>
                    <a:pt x="17672" y="17672"/>
                  </a:cubicBezTo>
                  <a:cubicBezTo>
                    <a:pt x="28988" y="6357"/>
                    <a:pt x="44335" y="0"/>
                    <a:pt x="603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66675"/>
              <a:ext cx="1385539" cy="2064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746582" y="3682372"/>
            <a:ext cx="7820472" cy="4843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294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COVID-19 pandemic accelerated digital transformation worldwide;</a:t>
            </a:r>
          </a:p>
          <a:p>
            <a:pPr marL="342900" indent="-342900" algn="l">
              <a:lnSpc>
                <a:spcPts val="2940"/>
              </a:lnSpc>
              <a:buFont typeface="Wingdings" panose="05000000000000000000" pitchFamily="2" charset="2"/>
              <a:buChar char="§"/>
            </a:pPr>
            <a:endParaRPr lang="en-US" sz="3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94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Highlighted the importance of digitalization, especially for developing nations;</a:t>
            </a:r>
          </a:p>
          <a:p>
            <a:pPr marL="342900" indent="-342900" algn="l">
              <a:lnSpc>
                <a:spcPts val="2940"/>
              </a:lnSpc>
              <a:buFont typeface="Wingdings" panose="05000000000000000000" pitchFamily="2" charset="2"/>
              <a:buChar char="§"/>
            </a:pPr>
            <a:endParaRPr lang="en-US" sz="3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94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Uzbekistan: integrating digital technologies into national development;</a:t>
            </a:r>
          </a:p>
          <a:p>
            <a:pPr marL="342900" indent="-342900" algn="l">
              <a:lnSpc>
                <a:spcPts val="2940"/>
              </a:lnSpc>
              <a:buFont typeface="Wingdings" panose="05000000000000000000" pitchFamily="2" charset="2"/>
              <a:buChar char="§"/>
            </a:pPr>
            <a:endParaRPr lang="en-US" sz="3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94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Supported by New Uzbekistan Development Strategy (2022–2026).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746582" y="1451830"/>
            <a:ext cx="7820472" cy="181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7"/>
              </a:lnSpc>
            </a:pPr>
            <a:r>
              <a:rPr lang="en-US" sz="67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 Digital Era and Uzbekistan</a:t>
            </a:r>
          </a:p>
        </p:txBody>
      </p:sp>
      <p:sp>
        <p:nvSpPr>
          <p:cNvPr id="32" name="Freeform 32"/>
          <p:cNvSpPr/>
          <p:nvPr/>
        </p:nvSpPr>
        <p:spPr>
          <a:xfrm>
            <a:off x="936629" y="950800"/>
            <a:ext cx="6140127" cy="887760"/>
          </a:xfrm>
          <a:custGeom>
            <a:avLst/>
            <a:gdLst/>
            <a:ahLst/>
            <a:cxnLst/>
            <a:rect l="l" t="t" r="r" b="b"/>
            <a:pathLst>
              <a:path w="6140127" h="887760">
                <a:moveTo>
                  <a:pt x="0" y="0"/>
                </a:moveTo>
                <a:lnTo>
                  <a:pt x="6140127" y="0"/>
                </a:lnTo>
                <a:lnTo>
                  <a:pt x="6140127" y="887760"/>
                </a:lnTo>
                <a:lnTo>
                  <a:pt x="0" y="887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/>
          <p:cNvSpPr/>
          <p:nvPr/>
        </p:nvSpPr>
        <p:spPr>
          <a:xfrm>
            <a:off x="1149255" y="8442103"/>
            <a:ext cx="6140127" cy="887760"/>
          </a:xfrm>
          <a:custGeom>
            <a:avLst/>
            <a:gdLst/>
            <a:ahLst/>
            <a:cxnLst/>
            <a:rect l="l" t="t" r="r" b="b"/>
            <a:pathLst>
              <a:path w="6140127" h="887760">
                <a:moveTo>
                  <a:pt x="0" y="0"/>
                </a:moveTo>
                <a:lnTo>
                  <a:pt x="6140127" y="0"/>
                </a:lnTo>
                <a:lnTo>
                  <a:pt x="6140127" y="887760"/>
                </a:lnTo>
                <a:lnTo>
                  <a:pt x="0" y="8877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13877">
            <a:off x="-4920563" y="6221142"/>
            <a:ext cx="12593792" cy="5431073"/>
          </a:xfrm>
          <a:custGeom>
            <a:avLst/>
            <a:gdLst/>
            <a:ahLst/>
            <a:cxnLst/>
            <a:rect l="l" t="t" r="r" b="b"/>
            <a:pathLst>
              <a:path w="12593792" h="5431073">
                <a:moveTo>
                  <a:pt x="0" y="0"/>
                </a:moveTo>
                <a:lnTo>
                  <a:pt x="12593793" y="0"/>
                </a:lnTo>
                <a:lnTo>
                  <a:pt x="12593793" y="5431073"/>
                </a:lnTo>
                <a:lnTo>
                  <a:pt x="0" y="54310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1376334" y="-414882"/>
            <a:ext cx="15535333" cy="4132469"/>
            <a:chOff x="0" y="0"/>
            <a:chExt cx="20713777" cy="550995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30244" b="34288"/>
            <a:stretch>
              <a:fillRect/>
            </a:stretch>
          </p:blipFill>
          <p:spPr>
            <a:xfrm>
              <a:off x="0" y="0"/>
              <a:ext cx="20713777" cy="5509959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330099" y="3930743"/>
            <a:ext cx="8739727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67"/>
              </a:lnSpc>
            </a:pPr>
            <a:r>
              <a:rPr lang="en-US" sz="54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Digital Transformation Goals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125341" y="7043084"/>
            <a:ext cx="2219059" cy="1893595"/>
            <a:chOff x="0" y="0"/>
            <a:chExt cx="3422699" cy="9676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22700" cy="967677"/>
            </a:xfrm>
            <a:custGeom>
              <a:avLst/>
              <a:gdLst/>
              <a:ahLst/>
              <a:cxnLst/>
              <a:rect l="l" t="t" r="r" b="b"/>
              <a:pathLst>
                <a:path w="3422700" h="967677">
                  <a:moveTo>
                    <a:pt x="0" y="0"/>
                  </a:moveTo>
                  <a:lnTo>
                    <a:pt x="3422700" y="0"/>
                  </a:lnTo>
                  <a:lnTo>
                    <a:pt x="3422700" y="967677"/>
                  </a:lnTo>
                  <a:lnTo>
                    <a:pt x="0" y="967677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75000"/>
                  </a:srgbClr>
                </a:gs>
                <a:gs pos="100000">
                  <a:srgbClr val="5347D9">
                    <a:alpha val="0"/>
                  </a:srgbClr>
                </a:gs>
              </a:gsLst>
              <a:lin ang="5400000"/>
            </a:gradFill>
            <a:ln w="38100" cap="sq">
              <a:gradFill>
                <a:gsLst>
                  <a:gs pos="0">
                    <a:srgbClr val="5347D9">
                      <a:alpha val="100000"/>
                    </a:srgbClr>
                  </a:gs>
                  <a:gs pos="100000">
                    <a:srgbClr val="5347D9">
                      <a:alpha val="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3422699" cy="1034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891614" y="7570652"/>
            <a:ext cx="838458" cy="838458"/>
          </a:xfrm>
          <a:custGeom>
            <a:avLst/>
            <a:gdLst/>
            <a:ahLst/>
            <a:cxnLst/>
            <a:rect l="l" t="t" r="r" b="b"/>
            <a:pathLst>
              <a:path w="838458" h="838458">
                <a:moveTo>
                  <a:pt x="0" y="0"/>
                </a:moveTo>
                <a:lnTo>
                  <a:pt x="838458" y="0"/>
                </a:lnTo>
                <a:lnTo>
                  <a:pt x="838458" y="838458"/>
                </a:lnTo>
                <a:lnTo>
                  <a:pt x="0" y="8384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125341" y="4829128"/>
            <a:ext cx="2219059" cy="1893595"/>
            <a:chOff x="0" y="0"/>
            <a:chExt cx="3422699" cy="9676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22700" cy="967677"/>
            </a:xfrm>
            <a:custGeom>
              <a:avLst/>
              <a:gdLst/>
              <a:ahLst/>
              <a:cxnLst/>
              <a:rect l="l" t="t" r="r" b="b"/>
              <a:pathLst>
                <a:path w="3422700" h="967677">
                  <a:moveTo>
                    <a:pt x="0" y="0"/>
                  </a:moveTo>
                  <a:lnTo>
                    <a:pt x="3422700" y="0"/>
                  </a:lnTo>
                  <a:lnTo>
                    <a:pt x="3422700" y="967677"/>
                  </a:lnTo>
                  <a:lnTo>
                    <a:pt x="0" y="967677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75000"/>
                  </a:srgbClr>
                </a:gs>
                <a:gs pos="100000">
                  <a:srgbClr val="5347D9">
                    <a:alpha val="0"/>
                  </a:srgbClr>
                </a:gs>
              </a:gsLst>
              <a:lin ang="5400000"/>
            </a:gradFill>
            <a:ln w="38100" cap="sq">
              <a:gradFill>
                <a:gsLst>
                  <a:gs pos="0">
                    <a:srgbClr val="5347D9">
                      <a:alpha val="100000"/>
                    </a:srgbClr>
                  </a:gs>
                  <a:gs pos="100000">
                    <a:srgbClr val="5347D9">
                      <a:alpha val="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3422699" cy="1034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873413" y="5351618"/>
            <a:ext cx="874861" cy="848615"/>
          </a:xfrm>
          <a:custGeom>
            <a:avLst/>
            <a:gdLst/>
            <a:ahLst/>
            <a:cxnLst/>
            <a:rect l="l" t="t" r="r" b="b"/>
            <a:pathLst>
              <a:path w="874861" h="848615">
                <a:moveTo>
                  <a:pt x="0" y="0"/>
                </a:moveTo>
                <a:lnTo>
                  <a:pt x="874860" y="0"/>
                </a:lnTo>
                <a:lnTo>
                  <a:pt x="874860" y="848615"/>
                </a:lnTo>
                <a:lnTo>
                  <a:pt x="0" y="8486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376334" y="5980119"/>
            <a:ext cx="7767666" cy="3347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294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Modernize society and economy;</a:t>
            </a:r>
          </a:p>
          <a:p>
            <a:pPr marL="342900" indent="-342900" algn="l">
              <a:lnSpc>
                <a:spcPts val="294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94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Integrate national economy into global digital processes;</a:t>
            </a:r>
          </a:p>
          <a:p>
            <a:pPr marL="342900" indent="-342900" algn="l">
              <a:lnSpc>
                <a:spcPts val="294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94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Focus on key sectors: economy, education, healthcare, and security;</a:t>
            </a:r>
          </a:p>
          <a:p>
            <a:pPr marL="342900" indent="-342900" algn="l">
              <a:lnSpc>
                <a:spcPts val="294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94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Build an inclusive “information society.”</a:t>
            </a:r>
          </a:p>
        </p:txBody>
      </p:sp>
      <p:sp>
        <p:nvSpPr>
          <p:cNvPr id="19" name="Freeform 19"/>
          <p:cNvSpPr/>
          <p:nvPr/>
        </p:nvSpPr>
        <p:spPr>
          <a:xfrm>
            <a:off x="11698268" y="4452521"/>
            <a:ext cx="5627707" cy="813673"/>
          </a:xfrm>
          <a:custGeom>
            <a:avLst/>
            <a:gdLst/>
            <a:ahLst/>
            <a:cxnLst/>
            <a:rect l="l" t="t" r="r" b="b"/>
            <a:pathLst>
              <a:path w="5627707" h="813673">
                <a:moveTo>
                  <a:pt x="0" y="0"/>
                </a:moveTo>
                <a:lnTo>
                  <a:pt x="5627707" y="0"/>
                </a:lnTo>
                <a:lnTo>
                  <a:pt x="5627707" y="813673"/>
                </a:lnTo>
                <a:lnTo>
                  <a:pt x="0" y="8136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698268" y="6663317"/>
            <a:ext cx="5627707" cy="813673"/>
          </a:xfrm>
          <a:custGeom>
            <a:avLst/>
            <a:gdLst/>
            <a:ahLst/>
            <a:cxnLst/>
            <a:rect l="l" t="t" r="r" b="b"/>
            <a:pathLst>
              <a:path w="5627707" h="813673">
                <a:moveTo>
                  <a:pt x="0" y="0"/>
                </a:moveTo>
                <a:lnTo>
                  <a:pt x="5627707" y="0"/>
                </a:lnTo>
                <a:lnTo>
                  <a:pt x="5627707" y="813673"/>
                </a:lnTo>
                <a:lnTo>
                  <a:pt x="0" y="8136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77010" y="-1571600"/>
            <a:ext cx="19177100" cy="10470124"/>
          </a:xfrm>
          <a:custGeom>
            <a:avLst/>
            <a:gdLst/>
            <a:ahLst/>
            <a:cxnLst/>
            <a:rect l="l" t="t" r="r" b="b"/>
            <a:pathLst>
              <a:path w="19177100" h="10470124">
                <a:moveTo>
                  <a:pt x="19177100" y="0"/>
                </a:moveTo>
                <a:lnTo>
                  <a:pt x="0" y="0"/>
                </a:lnTo>
                <a:lnTo>
                  <a:pt x="0" y="10470124"/>
                </a:lnTo>
                <a:lnTo>
                  <a:pt x="19177100" y="10470124"/>
                </a:lnTo>
                <a:lnTo>
                  <a:pt x="1917710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8158" r="-13167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5762772"/>
            <a:ext cx="18288000" cy="4524228"/>
            <a:chOff x="0" y="0"/>
            <a:chExt cx="9345646" cy="2311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45647" cy="2311999"/>
            </a:xfrm>
            <a:custGeom>
              <a:avLst/>
              <a:gdLst/>
              <a:ahLst/>
              <a:cxnLst/>
              <a:rect l="l" t="t" r="r" b="b"/>
              <a:pathLst>
                <a:path w="9345647" h="2311999">
                  <a:moveTo>
                    <a:pt x="0" y="0"/>
                  </a:moveTo>
                  <a:lnTo>
                    <a:pt x="9345647" y="0"/>
                  </a:lnTo>
                  <a:lnTo>
                    <a:pt x="9345647" y="2311999"/>
                  </a:lnTo>
                  <a:lnTo>
                    <a:pt x="0" y="2311999"/>
                  </a:lnTo>
                  <a:close/>
                </a:path>
              </a:pathLst>
            </a:custGeom>
            <a:gradFill rotWithShape="1">
              <a:gsLst>
                <a:gs pos="0">
                  <a:srgbClr val="151037">
                    <a:alpha val="0"/>
                  </a:srgbClr>
                </a:gs>
                <a:gs pos="50000">
                  <a:srgbClr val="151037">
                    <a:alpha val="100000"/>
                  </a:srgbClr>
                </a:gs>
                <a:gs pos="100000">
                  <a:srgbClr val="151037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9345646" cy="2378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76334" y="6048575"/>
            <a:ext cx="6513304" cy="2676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67"/>
              </a:lnSpc>
            </a:pPr>
            <a:r>
              <a:rPr lang="en-US" sz="67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AI as a Key Driver of Progress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37000" y="1899934"/>
            <a:ext cx="7091934" cy="1833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Public administration</a:t>
            </a:r>
          </a:p>
          <a:p>
            <a:pPr marL="342900" indent="-342900" algn="l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Healthcare</a:t>
            </a:r>
          </a:p>
          <a:p>
            <a:pPr marL="342900" indent="-342900" algn="l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Education</a:t>
            </a:r>
          </a:p>
          <a:p>
            <a:pPr marL="342900" indent="-342900" algn="l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Security</a:t>
            </a:r>
          </a:p>
          <a:p>
            <a:pPr marL="342900" indent="-342900" algn="l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Economy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37000" y="1369691"/>
            <a:ext cx="7398329" cy="426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AI now essential across major sectors: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94708" y="3844390"/>
            <a:ext cx="7347247" cy="875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Improves efficiency, resource use, and quality of services.</a:t>
            </a:r>
          </a:p>
        </p:txBody>
      </p:sp>
      <p:sp>
        <p:nvSpPr>
          <p:cNvPr id="12" name="Freeform 12"/>
          <p:cNvSpPr/>
          <p:nvPr/>
        </p:nvSpPr>
        <p:spPr>
          <a:xfrm>
            <a:off x="9227257" y="1458076"/>
            <a:ext cx="242893" cy="278786"/>
          </a:xfrm>
          <a:custGeom>
            <a:avLst/>
            <a:gdLst/>
            <a:ahLst/>
            <a:cxnLst/>
            <a:rect l="l" t="t" r="r" b="b"/>
            <a:pathLst>
              <a:path w="323857" h="371715">
                <a:moveTo>
                  <a:pt x="0" y="0"/>
                </a:moveTo>
                <a:lnTo>
                  <a:pt x="323857" y="0"/>
                </a:lnTo>
                <a:lnTo>
                  <a:pt x="323857" y="371715"/>
                </a:lnTo>
                <a:lnTo>
                  <a:pt x="0" y="3717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227257" y="3918438"/>
            <a:ext cx="242893" cy="278786"/>
          </a:xfrm>
          <a:custGeom>
            <a:avLst/>
            <a:gdLst/>
            <a:ahLst/>
            <a:cxnLst/>
            <a:rect l="l" t="t" r="r" b="b"/>
            <a:pathLst>
              <a:path w="323857" h="371715">
                <a:moveTo>
                  <a:pt x="0" y="0"/>
                </a:moveTo>
                <a:lnTo>
                  <a:pt x="323857" y="0"/>
                </a:lnTo>
                <a:lnTo>
                  <a:pt x="323857" y="371716"/>
                </a:lnTo>
                <a:lnTo>
                  <a:pt x="0" y="371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348704" y="5991425"/>
            <a:ext cx="7480230" cy="2945254"/>
            <a:chOff x="0" y="0"/>
            <a:chExt cx="9973640" cy="392700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 t="5759" b="5759"/>
            <a:stretch>
              <a:fillRect/>
            </a:stretch>
          </p:blipFill>
          <p:spPr>
            <a:xfrm flipH="1">
              <a:off x="0" y="0"/>
              <a:ext cx="9973640" cy="3927005"/>
            </a:xfrm>
            <a:prstGeom prst="rect">
              <a:avLst/>
            </a:prstGeom>
          </p:spPr>
        </p:pic>
      </p:grpSp>
      <p:sp>
        <p:nvSpPr>
          <p:cNvPr id="16" name="Freeform 16"/>
          <p:cNvSpPr/>
          <p:nvPr/>
        </p:nvSpPr>
        <p:spPr>
          <a:xfrm flipH="1" flipV="1">
            <a:off x="1376334" y="3997506"/>
            <a:ext cx="1145994" cy="1145994"/>
          </a:xfrm>
          <a:custGeom>
            <a:avLst/>
            <a:gdLst/>
            <a:ahLst/>
            <a:cxnLst/>
            <a:rect l="l" t="t" r="r" b="b"/>
            <a:pathLst>
              <a:path w="1145994" h="1145994">
                <a:moveTo>
                  <a:pt x="1145994" y="1145994"/>
                </a:moveTo>
                <a:lnTo>
                  <a:pt x="0" y="1145994"/>
                </a:lnTo>
                <a:lnTo>
                  <a:pt x="0" y="0"/>
                </a:lnTo>
                <a:lnTo>
                  <a:pt x="1145994" y="0"/>
                </a:lnTo>
                <a:lnTo>
                  <a:pt x="1145994" y="114599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348704" y="5991425"/>
            <a:ext cx="7480230" cy="2945254"/>
            <a:chOff x="0" y="0"/>
            <a:chExt cx="1970102" cy="77570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70102" cy="775705"/>
            </a:xfrm>
            <a:custGeom>
              <a:avLst/>
              <a:gdLst/>
              <a:ahLst/>
              <a:cxnLst/>
              <a:rect l="l" t="t" r="r" b="b"/>
              <a:pathLst>
                <a:path w="1970102" h="775705">
                  <a:moveTo>
                    <a:pt x="42434" y="0"/>
                  </a:moveTo>
                  <a:lnTo>
                    <a:pt x="1927667" y="0"/>
                  </a:lnTo>
                  <a:cubicBezTo>
                    <a:pt x="1938922" y="0"/>
                    <a:pt x="1949715" y="4471"/>
                    <a:pt x="1957673" y="12429"/>
                  </a:cubicBezTo>
                  <a:cubicBezTo>
                    <a:pt x="1965631" y="20387"/>
                    <a:pt x="1970102" y="31180"/>
                    <a:pt x="1970102" y="42434"/>
                  </a:cubicBezTo>
                  <a:lnTo>
                    <a:pt x="1970102" y="733270"/>
                  </a:lnTo>
                  <a:cubicBezTo>
                    <a:pt x="1970102" y="744525"/>
                    <a:pt x="1965631" y="755318"/>
                    <a:pt x="1957673" y="763276"/>
                  </a:cubicBezTo>
                  <a:cubicBezTo>
                    <a:pt x="1949715" y="771234"/>
                    <a:pt x="1938922" y="775705"/>
                    <a:pt x="1927667" y="775705"/>
                  </a:cubicBezTo>
                  <a:lnTo>
                    <a:pt x="42434" y="775705"/>
                  </a:lnTo>
                  <a:cubicBezTo>
                    <a:pt x="31180" y="775705"/>
                    <a:pt x="20387" y="771234"/>
                    <a:pt x="12429" y="763276"/>
                  </a:cubicBezTo>
                  <a:cubicBezTo>
                    <a:pt x="4471" y="755318"/>
                    <a:pt x="0" y="744525"/>
                    <a:pt x="0" y="733270"/>
                  </a:cubicBezTo>
                  <a:lnTo>
                    <a:pt x="0" y="42434"/>
                  </a:lnTo>
                  <a:cubicBezTo>
                    <a:pt x="0" y="31180"/>
                    <a:pt x="4471" y="20387"/>
                    <a:pt x="12429" y="12429"/>
                  </a:cubicBezTo>
                  <a:cubicBezTo>
                    <a:pt x="20387" y="4471"/>
                    <a:pt x="31180" y="0"/>
                    <a:pt x="424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1970102" cy="84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8855054" y="5547545"/>
            <a:ext cx="6140127" cy="887760"/>
          </a:xfrm>
          <a:custGeom>
            <a:avLst/>
            <a:gdLst/>
            <a:ahLst/>
            <a:cxnLst/>
            <a:rect l="l" t="t" r="r" b="b"/>
            <a:pathLst>
              <a:path w="6140127" h="887760">
                <a:moveTo>
                  <a:pt x="0" y="0"/>
                </a:moveTo>
                <a:lnTo>
                  <a:pt x="6140127" y="0"/>
                </a:lnTo>
                <a:lnTo>
                  <a:pt x="6140127" y="887760"/>
                </a:lnTo>
                <a:lnTo>
                  <a:pt x="0" y="887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10995202" y="8454644"/>
            <a:ext cx="6140127" cy="887760"/>
          </a:xfrm>
          <a:custGeom>
            <a:avLst/>
            <a:gdLst/>
            <a:ahLst/>
            <a:cxnLst/>
            <a:rect l="l" t="t" r="r" b="b"/>
            <a:pathLst>
              <a:path w="6140127" h="887760">
                <a:moveTo>
                  <a:pt x="0" y="0"/>
                </a:moveTo>
                <a:lnTo>
                  <a:pt x="6140127" y="0"/>
                </a:lnTo>
                <a:lnTo>
                  <a:pt x="6140127" y="887760"/>
                </a:lnTo>
                <a:lnTo>
                  <a:pt x="0" y="8877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29469" flipV="1">
            <a:off x="4463838" y="2638992"/>
            <a:ext cx="18821161" cy="8116626"/>
          </a:xfrm>
          <a:custGeom>
            <a:avLst/>
            <a:gdLst/>
            <a:ahLst/>
            <a:cxnLst/>
            <a:rect l="l" t="t" r="r" b="b"/>
            <a:pathLst>
              <a:path w="18821161" h="8116626">
                <a:moveTo>
                  <a:pt x="0" y="8116626"/>
                </a:moveTo>
                <a:lnTo>
                  <a:pt x="18821161" y="8116626"/>
                </a:lnTo>
                <a:lnTo>
                  <a:pt x="18821161" y="0"/>
                </a:lnTo>
                <a:lnTo>
                  <a:pt x="0" y="0"/>
                </a:lnTo>
                <a:lnTo>
                  <a:pt x="0" y="811662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3"/>
          <p:cNvSpPr txBox="1"/>
          <p:nvPr/>
        </p:nvSpPr>
        <p:spPr>
          <a:xfrm>
            <a:off x="6626705" y="1293759"/>
            <a:ext cx="9202703" cy="181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7"/>
              </a:lnSpc>
            </a:pPr>
            <a:r>
              <a:rPr lang="en-US" sz="67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Uzbekistan’s Global AI Progress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16113306" y="1028700"/>
            <a:ext cx="1145994" cy="1145994"/>
          </a:xfrm>
          <a:custGeom>
            <a:avLst/>
            <a:gdLst/>
            <a:ahLst/>
            <a:cxnLst/>
            <a:rect l="l" t="t" r="r" b="b"/>
            <a:pathLst>
              <a:path w="1145994" h="1145994">
                <a:moveTo>
                  <a:pt x="1145994" y="1145994"/>
                </a:moveTo>
                <a:lnTo>
                  <a:pt x="0" y="1145994"/>
                </a:lnTo>
                <a:lnTo>
                  <a:pt x="0" y="0"/>
                </a:lnTo>
                <a:lnTo>
                  <a:pt x="1145994" y="0"/>
                </a:lnTo>
                <a:lnTo>
                  <a:pt x="1145994" y="114599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375041" y="0"/>
            <a:ext cx="5820646" cy="10287000"/>
            <a:chOff x="0" y="0"/>
            <a:chExt cx="7760862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 l="47579" r="14651"/>
            <a:stretch>
              <a:fillRect/>
            </a:stretch>
          </p:blipFill>
          <p:spPr>
            <a:xfrm flipH="1">
              <a:off x="0" y="0"/>
              <a:ext cx="7760862" cy="137160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27813" y="3960189"/>
            <a:ext cx="6601121" cy="2239374"/>
            <a:chOff x="0" y="0"/>
            <a:chExt cx="1738567" cy="5897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38567" cy="589794"/>
            </a:xfrm>
            <a:custGeom>
              <a:avLst/>
              <a:gdLst/>
              <a:ahLst/>
              <a:cxnLst/>
              <a:rect l="l" t="t" r="r" b="b"/>
              <a:pathLst>
                <a:path w="1738567" h="589794">
                  <a:moveTo>
                    <a:pt x="0" y="0"/>
                  </a:moveTo>
                  <a:lnTo>
                    <a:pt x="1738567" y="0"/>
                  </a:lnTo>
                  <a:lnTo>
                    <a:pt x="1738567" y="589794"/>
                  </a:lnTo>
                  <a:lnTo>
                    <a:pt x="0" y="589794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100000"/>
                  </a:srgbClr>
                </a:gs>
                <a:gs pos="100000">
                  <a:srgbClr val="5347D9">
                    <a:alpha val="48500"/>
                  </a:srgbClr>
                </a:gs>
              </a:gsLst>
              <a:lin ang="2700000"/>
            </a:gradFill>
            <a:ln w="38100" cap="sq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1738567" cy="656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21230" y="3960189"/>
            <a:ext cx="6534288" cy="2239374"/>
            <a:chOff x="0" y="0"/>
            <a:chExt cx="1720965" cy="5897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20965" cy="589794"/>
            </a:xfrm>
            <a:custGeom>
              <a:avLst/>
              <a:gdLst/>
              <a:ahLst/>
              <a:cxnLst/>
              <a:rect l="l" t="t" r="r" b="b"/>
              <a:pathLst>
                <a:path w="1720965" h="589794">
                  <a:moveTo>
                    <a:pt x="0" y="0"/>
                  </a:moveTo>
                  <a:lnTo>
                    <a:pt x="1720965" y="0"/>
                  </a:lnTo>
                  <a:lnTo>
                    <a:pt x="1720965" y="589794"/>
                  </a:lnTo>
                  <a:lnTo>
                    <a:pt x="0" y="589794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100000"/>
                  </a:srgbClr>
                </a:gs>
                <a:gs pos="100000">
                  <a:srgbClr val="5347D9">
                    <a:alpha val="48500"/>
                  </a:srgbClr>
                </a:gs>
              </a:gsLst>
              <a:lin ang="2700000"/>
            </a:gradFill>
            <a:ln w="38100" cap="sq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720965" cy="656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27813" y="6697305"/>
            <a:ext cx="6601121" cy="2239374"/>
            <a:chOff x="0" y="0"/>
            <a:chExt cx="1738567" cy="5897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38567" cy="589794"/>
            </a:xfrm>
            <a:custGeom>
              <a:avLst/>
              <a:gdLst/>
              <a:ahLst/>
              <a:cxnLst/>
              <a:rect l="l" t="t" r="r" b="b"/>
              <a:pathLst>
                <a:path w="1738567" h="589794">
                  <a:moveTo>
                    <a:pt x="0" y="0"/>
                  </a:moveTo>
                  <a:lnTo>
                    <a:pt x="1738567" y="0"/>
                  </a:lnTo>
                  <a:lnTo>
                    <a:pt x="1738567" y="589794"/>
                  </a:lnTo>
                  <a:lnTo>
                    <a:pt x="0" y="589794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100000"/>
                  </a:srgbClr>
                </a:gs>
                <a:gs pos="100000">
                  <a:srgbClr val="5347D9">
                    <a:alpha val="48500"/>
                  </a:srgbClr>
                </a:gs>
              </a:gsLst>
              <a:lin ang="2700000"/>
            </a:gradFill>
            <a:ln w="38100" cap="sq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1738567" cy="656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221230" y="6697305"/>
            <a:ext cx="6534288" cy="2239374"/>
            <a:chOff x="0" y="0"/>
            <a:chExt cx="1720965" cy="5897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20965" cy="589794"/>
            </a:xfrm>
            <a:custGeom>
              <a:avLst/>
              <a:gdLst/>
              <a:ahLst/>
              <a:cxnLst/>
              <a:rect l="l" t="t" r="r" b="b"/>
              <a:pathLst>
                <a:path w="1720965" h="589794">
                  <a:moveTo>
                    <a:pt x="0" y="0"/>
                  </a:moveTo>
                  <a:lnTo>
                    <a:pt x="1720965" y="0"/>
                  </a:lnTo>
                  <a:lnTo>
                    <a:pt x="1720965" y="589794"/>
                  </a:lnTo>
                  <a:lnTo>
                    <a:pt x="0" y="589794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100000"/>
                  </a:srgbClr>
                </a:gs>
                <a:gs pos="100000">
                  <a:srgbClr val="5347D9">
                    <a:alpha val="48500"/>
                  </a:srgbClr>
                </a:gs>
              </a:gsLst>
              <a:lin ang="2700000"/>
            </a:gradFill>
            <a:ln w="38100" cap="sq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1720965" cy="656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749308" y="4381234"/>
            <a:ext cx="5815462" cy="149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Uzbekistan rose 17 positions, now 70th among 188 countries, and 1st in Central Asia.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725127" y="4778548"/>
            <a:ext cx="5721831" cy="752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Systemic reforms boosted international ranking.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804514" y="7232100"/>
            <a:ext cx="5654686" cy="1124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 Development Center established under Ministry of Digital Technologies.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15182" y="7556484"/>
            <a:ext cx="5831776" cy="764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 Development Strategy 2030 adopted.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2659132" y="3532426"/>
            <a:ext cx="6140127" cy="887760"/>
          </a:xfrm>
          <a:custGeom>
            <a:avLst/>
            <a:gdLst/>
            <a:ahLst/>
            <a:cxnLst/>
            <a:rect l="l" t="t" r="r" b="b"/>
            <a:pathLst>
              <a:path w="6140127" h="887760">
                <a:moveTo>
                  <a:pt x="0" y="0"/>
                </a:moveTo>
                <a:lnTo>
                  <a:pt x="6140127" y="0"/>
                </a:lnTo>
                <a:lnTo>
                  <a:pt x="6140127" y="887760"/>
                </a:lnTo>
                <a:lnTo>
                  <a:pt x="0" y="8877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2" name="Freeform 32"/>
          <p:cNvSpPr/>
          <p:nvPr/>
        </p:nvSpPr>
        <p:spPr>
          <a:xfrm>
            <a:off x="9755518" y="3532426"/>
            <a:ext cx="6140127" cy="887760"/>
          </a:xfrm>
          <a:custGeom>
            <a:avLst/>
            <a:gdLst/>
            <a:ahLst/>
            <a:cxnLst/>
            <a:rect l="l" t="t" r="r" b="b"/>
            <a:pathLst>
              <a:path w="6140127" h="887760">
                <a:moveTo>
                  <a:pt x="0" y="0"/>
                </a:moveTo>
                <a:lnTo>
                  <a:pt x="6140127" y="0"/>
                </a:lnTo>
                <a:lnTo>
                  <a:pt x="6140127" y="887760"/>
                </a:lnTo>
                <a:lnTo>
                  <a:pt x="0" y="8877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/>
          <p:cNvSpPr/>
          <p:nvPr/>
        </p:nvSpPr>
        <p:spPr>
          <a:xfrm>
            <a:off x="11228057" y="8471994"/>
            <a:ext cx="6140127" cy="887760"/>
          </a:xfrm>
          <a:custGeom>
            <a:avLst/>
            <a:gdLst/>
            <a:ahLst/>
            <a:cxnLst/>
            <a:rect l="l" t="t" r="r" b="b"/>
            <a:pathLst>
              <a:path w="6140127" h="887760">
                <a:moveTo>
                  <a:pt x="0" y="0"/>
                </a:moveTo>
                <a:lnTo>
                  <a:pt x="6140126" y="0"/>
                </a:lnTo>
                <a:lnTo>
                  <a:pt x="6140126" y="887760"/>
                </a:lnTo>
                <a:lnTo>
                  <a:pt x="0" y="887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4087686" y="8471994"/>
            <a:ext cx="6140127" cy="887760"/>
          </a:xfrm>
          <a:custGeom>
            <a:avLst/>
            <a:gdLst/>
            <a:ahLst/>
            <a:cxnLst/>
            <a:rect l="l" t="t" r="r" b="b"/>
            <a:pathLst>
              <a:path w="6140127" h="887760">
                <a:moveTo>
                  <a:pt x="0" y="0"/>
                </a:moveTo>
                <a:lnTo>
                  <a:pt x="6140127" y="0"/>
                </a:lnTo>
                <a:lnTo>
                  <a:pt x="6140127" y="887760"/>
                </a:lnTo>
                <a:lnTo>
                  <a:pt x="0" y="887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1671" flipV="1">
            <a:off x="-4013275" y="5263468"/>
            <a:ext cx="15332333" cy="6612069"/>
          </a:xfrm>
          <a:custGeom>
            <a:avLst/>
            <a:gdLst/>
            <a:ahLst/>
            <a:cxnLst/>
            <a:rect l="l" t="t" r="r" b="b"/>
            <a:pathLst>
              <a:path w="15332333" h="6612069">
                <a:moveTo>
                  <a:pt x="0" y="6612069"/>
                </a:moveTo>
                <a:lnTo>
                  <a:pt x="15332333" y="6612069"/>
                </a:lnTo>
                <a:lnTo>
                  <a:pt x="15332333" y="0"/>
                </a:lnTo>
                <a:lnTo>
                  <a:pt x="0" y="0"/>
                </a:lnTo>
                <a:lnTo>
                  <a:pt x="0" y="661206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0" y="-483734"/>
            <a:ext cx="18288000" cy="4646159"/>
            <a:chOff x="0" y="0"/>
            <a:chExt cx="24384000" cy="619487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30969" b="30969"/>
            <a:stretch>
              <a:fillRect/>
            </a:stretch>
          </p:blipFill>
          <p:spPr>
            <a:xfrm>
              <a:off x="0" y="0"/>
              <a:ext cx="24384000" cy="6194878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762000" y="5480346"/>
            <a:ext cx="7346097" cy="351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67"/>
              </a:lnSpc>
            </a:pPr>
            <a:r>
              <a:rPr lang="en-US" sz="67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Major Investments and Infrastructure</a:t>
            </a:r>
          </a:p>
        </p:txBody>
      </p:sp>
      <p:sp>
        <p:nvSpPr>
          <p:cNvPr id="6" name="Freeform 6"/>
          <p:cNvSpPr/>
          <p:nvPr/>
        </p:nvSpPr>
        <p:spPr>
          <a:xfrm flipH="1" flipV="1">
            <a:off x="1028700" y="3660864"/>
            <a:ext cx="1003121" cy="1003121"/>
          </a:xfrm>
          <a:custGeom>
            <a:avLst/>
            <a:gdLst/>
            <a:ahLst/>
            <a:cxnLst/>
            <a:rect l="l" t="t" r="r" b="b"/>
            <a:pathLst>
              <a:path w="1003121" h="1003121">
                <a:moveTo>
                  <a:pt x="1003121" y="1003122"/>
                </a:moveTo>
                <a:lnTo>
                  <a:pt x="0" y="1003122"/>
                </a:lnTo>
                <a:lnTo>
                  <a:pt x="0" y="0"/>
                </a:lnTo>
                <a:lnTo>
                  <a:pt x="1003121" y="0"/>
                </a:lnTo>
                <a:lnTo>
                  <a:pt x="1003121" y="10031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952" y="8569502"/>
            <a:ext cx="18288000" cy="1717498"/>
            <a:chOff x="0" y="0"/>
            <a:chExt cx="9345646" cy="8776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345647" cy="877686"/>
            </a:xfrm>
            <a:custGeom>
              <a:avLst/>
              <a:gdLst/>
              <a:ahLst/>
              <a:cxnLst/>
              <a:rect l="l" t="t" r="r" b="b"/>
              <a:pathLst>
                <a:path w="9345647" h="877686">
                  <a:moveTo>
                    <a:pt x="0" y="0"/>
                  </a:moveTo>
                  <a:lnTo>
                    <a:pt x="9345647" y="0"/>
                  </a:lnTo>
                  <a:lnTo>
                    <a:pt x="9345647" y="877686"/>
                  </a:lnTo>
                  <a:lnTo>
                    <a:pt x="0" y="877686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595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9345646" cy="944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108097" y="5664052"/>
            <a:ext cx="9570303" cy="2214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294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$50 million allocated for AI-based projects in:</a:t>
            </a:r>
          </a:p>
          <a:p>
            <a:pPr algn="l">
              <a:lnSpc>
                <a:spcPts val="2940"/>
              </a:lnSpc>
            </a:pPr>
            <a:r>
              <a:rPr lang="en-US" sz="2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	Healthcare, Education, Agriculture, Energy, 	Transport, Environment, Finance.</a:t>
            </a:r>
          </a:p>
          <a:p>
            <a:pPr marL="457200" indent="-457200" algn="l">
              <a:lnSpc>
                <a:spcPts val="294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457200" algn="l">
              <a:lnSpc>
                <a:spcPts val="294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Supercomputer cluster being developed for national AI capacity.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36293" y="1261533"/>
            <a:ext cx="11013758" cy="894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7"/>
              </a:lnSpc>
            </a:pPr>
            <a:r>
              <a:rPr lang="en-US" sz="67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Presidential Leadership</a:t>
            </a:r>
          </a:p>
        </p:txBody>
      </p:sp>
      <p:sp>
        <p:nvSpPr>
          <p:cNvPr id="3" name="Freeform 3"/>
          <p:cNvSpPr/>
          <p:nvPr/>
        </p:nvSpPr>
        <p:spPr>
          <a:xfrm flipH="1" flipV="1">
            <a:off x="1028700" y="1028700"/>
            <a:ext cx="1003121" cy="1003121"/>
          </a:xfrm>
          <a:custGeom>
            <a:avLst/>
            <a:gdLst/>
            <a:ahLst/>
            <a:cxnLst/>
            <a:rect l="l" t="t" r="r" b="b"/>
            <a:pathLst>
              <a:path w="1003121" h="1003121">
                <a:moveTo>
                  <a:pt x="1003121" y="1003121"/>
                </a:moveTo>
                <a:lnTo>
                  <a:pt x="0" y="1003121"/>
                </a:lnTo>
                <a:lnTo>
                  <a:pt x="0" y="0"/>
                </a:lnTo>
                <a:lnTo>
                  <a:pt x="1003121" y="0"/>
                </a:lnTo>
                <a:lnTo>
                  <a:pt x="1003121" y="100312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952" y="3795766"/>
            <a:ext cx="18288000" cy="6491234"/>
            <a:chOff x="0" y="0"/>
            <a:chExt cx="9345646" cy="33171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345647" cy="3317191"/>
            </a:xfrm>
            <a:custGeom>
              <a:avLst/>
              <a:gdLst/>
              <a:ahLst/>
              <a:cxnLst/>
              <a:rect l="l" t="t" r="r" b="b"/>
              <a:pathLst>
                <a:path w="9345647" h="3317191">
                  <a:moveTo>
                    <a:pt x="0" y="0"/>
                  </a:moveTo>
                  <a:lnTo>
                    <a:pt x="9345647" y="0"/>
                  </a:lnTo>
                  <a:lnTo>
                    <a:pt x="9345647" y="3317191"/>
                  </a:lnTo>
                  <a:lnTo>
                    <a:pt x="0" y="3317191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59500"/>
                  </a:srgbClr>
                </a:gs>
              </a:gsLst>
              <a:lin ang="54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9345646" cy="3383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974286" y="5411404"/>
            <a:ext cx="4318722" cy="3525275"/>
            <a:chOff x="0" y="0"/>
            <a:chExt cx="1083933" cy="8847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83933" cy="884790"/>
            </a:xfrm>
            <a:custGeom>
              <a:avLst/>
              <a:gdLst/>
              <a:ahLst/>
              <a:cxnLst/>
              <a:rect l="l" t="t" r="r" b="b"/>
              <a:pathLst>
                <a:path w="1083933" h="884790">
                  <a:moveTo>
                    <a:pt x="0" y="0"/>
                  </a:moveTo>
                  <a:lnTo>
                    <a:pt x="1083933" y="0"/>
                  </a:lnTo>
                  <a:lnTo>
                    <a:pt x="1083933" y="884790"/>
                  </a:lnTo>
                  <a:lnTo>
                    <a:pt x="0" y="884790"/>
                  </a:lnTo>
                  <a:close/>
                </a:path>
              </a:pathLst>
            </a:custGeom>
            <a:gradFill rotWithShape="1">
              <a:gsLst>
                <a:gs pos="0">
                  <a:srgbClr val="151037">
                    <a:alpha val="100000"/>
                  </a:srgbClr>
                </a:gs>
                <a:gs pos="100000">
                  <a:srgbClr val="151037">
                    <a:alpha val="20000"/>
                  </a:srgbClr>
                </a:gs>
              </a:gsLst>
              <a:lin ang="0"/>
            </a:gradFill>
            <a:ln w="38100" cap="sq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1083933" cy="951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V="1">
            <a:off x="-171782" y="4627417"/>
            <a:ext cx="18740416" cy="8081804"/>
          </a:xfrm>
          <a:custGeom>
            <a:avLst/>
            <a:gdLst/>
            <a:ahLst/>
            <a:cxnLst/>
            <a:rect l="l" t="t" r="r" b="b"/>
            <a:pathLst>
              <a:path w="18740416" h="8081804">
                <a:moveTo>
                  <a:pt x="0" y="8081804"/>
                </a:moveTo>
                <a:lnTo>
                  <a:pt x="18740416" y="8081804"/>
                </a:lnTo>
                <a:lnTo>
                  <a:pt x="18740416" y="0"/>
                </a:lnTo>
                <a:lnTo>
                  <a:pt x="0" y="0"/>
                </a:lnTo>
                <a:lnTo>
                  <a:pt x="0" y="8081804"/>
                </a:lnTo>
                <a:close/>
              </a:path>
            </a:pathLst>
          </a:custGeom>
          <a:blipFill>
            <a:blip r:embed="rId4">
              <a:alphaModFix amt="5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1" name="Group 11"/>
          <p:cNvGrpSpPr/>
          <p:nvPr/>
        </p:nvGrpSpPr>
        <p:grpSpPr>
          <a:xfrm>
            <a:off x="1887590" y="5411404"/>
            <a:ext cx="4318722" cy="3525275"/>
            <a:chOff x="0" y="0"/>
            <a:chExt cx="1083933" cy="8847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83933" cy="884790"/>
            </a:xfrm>
            <a:custGeom>
              <a:avLst/>
              <a:gdLst/>
              <a:ahLst/>
              <a:cxnLst/>
              <a:rect l="l" t="t" r="r" b="b"/>
              <a:pathLst>
                <a:path w="1083933" h="884790">
                  <a:moveTo>
                    <a:pt x="0" y="0"/>
                  </a:moveTo>
                  <a:lnTo>
                    <a:pt x="1083933" y="0"/>
                  </a:lnTo>
                  <a:lnTo>
                    <a:pt x="1083933" y="884790"/>
                  </a:lnTo>
                  <a:lnTo>
                    <a:pt x="0" y="884790"/>
                  </a:lnTo>
                  <a:close/>
                </a:path>
              </a:pathLst>
            </a:custGeom>
            <a:gradFill rotWithShape="1">
              <a:gsLst>
                <a:gs pos="0">
                  <a:srgbClr val="151037">
                    <a:alpha val="100000"/>
                  </a:srgbClr>
                </a:gs>
                <a:gs pos="100000">
                  <a:srgbClr val="151037">
                    <a:alpha val="20000"/>
                  </a:srgbClr>
                </a:gs>
              </a:gsLst>
              <a:lin ang="0"/>
            </a:gradFill>
            <a:ln w="38100" cap="sq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083933" cy="951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062638" y="5411404"/>
            <a:ext cx="4318722" cy="3525275"/>
            <a:chOff x="0" y="0"/>
            <a:chExt cx="1083933" cy="8847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83933" cy="884790"/>
            </a:xfrm>
            <a:custGeom>
              <a:avLst/>
              <a:gdLst/>
              <a:ahLst/>
              <a:cxnLst/>
              <a:rect l="l" t="t" r="r" b="b"/>
              <a:pathLst>
                <a:path w="1083933" h="884790">
                  <a:moveTo>
                    <a:pt x="0" y="0"/>
                  </a:moveTo>
                  <a:lnTo>
                    <a:pt x="1083933" y="0"/>
                  </a:lnTo>
                  <a:lnTo>
                    <a:pt x="1083933" y="884790"/>
                  </a:lnTo>
                  <a:lnTo>
                    <a:pt x="0" y="884790"/>
                  </a:lnTo>
                  <a:close/>
                </a:path>
              </a:pathLst>
            </a:custGeom>
            <a:gradFill rotWithShape="1">
              <a:gsLst>
                <a:gs pos="0">
                  <a:srgbClr val="151037">
                    <a:alpha val="100000"/>
                  </a:srgbClr>
                </a:gs>
                <a:gs pos="100000">
                  <a:srgbClr val="151037">
                    <a:alpha val="20000"/>
                  </a:srgbClr>
                </a:gs>
              </a:gsLst>
              <a:lin ang="0"/>
            </a:gradFill>
            <a:ln w="38100" cap="sq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1083933" cy="951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133109" y="4497562"/>
            <a:ext cx="1827685" cy="182768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100000"/>
                  </a:srgbClr>
                </a:gs>
              </a:gsLst>
              <a:lin ang="2700000"/>
            </a:gradFill>
            <a:ln w="38100" cap="rnd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228585" y="4497562"/>
            <a:ext cx="1827685" cy="182768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100000"/>
                  </a:srgbClr>
                </a:gs>
              </a:gsLst>
              <a:lin ang="2700000"/>
            </a:gradFill>
            <a:ln w="38100" cap="rnd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308156" y="4497562"/>
            <a:ext cx="1827685" cy="182768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100000"/>
                  </a:srgbClr>
                </a:gs>
              </a:gsLst>
              <a:lin ang="2700000"/>
            </a:gradFill>
            <a:ln w="38100" cap="rnd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8661157" y="4887190"/>
            <a:ext cx="981591" cy="1048428"/>
          </a:xfrm>
          <a:custGeom>
            <a:avLst/>
            <a:gdLst/>
            <a:ahLst/>
            <a:cxnLst/>
            <a:rect l="l" t="t" r="r" b="b"/>
            <a:pathLst>
              <a:path w="981591" h="1048428">
                <a:moveTo>
                  <a:pt x="0" y="0"/>
                </a:moveTo>
                <a:lnTo>
                  <a:pt x="981590" y="0"/>
                </a:lnTo>
                <a:lnTo>
                  <a:pt x="981590" y="1048428"/>
                </a:lnTo>
                <a:lnTo>
                  <a:pt x="0" y="10484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13636285" y="4887190"/>
            <a:ext cx="1171428" cy="1048428"/>
          </a:xfrm>
          <a:custGeom>
            <a:avLst/>
            <a:gdLst/>
            <a:ahLst/>
            <a:cxnLst/>
            <a:rect l="l" t="t" r="r" b="b"/>
            <a:pathLst>
              <a:path w="1171428" h="1048428">
                <a:moveTo>
                  <a:pt x="0" y="0"/>
                </a:moveTo>
                <a:lnTo>
                  <a:pt x="1171428" y="0"/>
                </a:lnTo>
                <a:lnTo>
                  <a:pt x="1171428" y="1048428"/>
                </a:lnTo>
                <a:lnTo>
                  <a:pt x="0" y="10484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3461164" y="4825617"/>
            <a:ext cx="1171575" cy="1171575"/>
          </a:xfrm>
          <a:custGeom>
            <a:avLst/>
            <a:gdLst/>
            <a:ahLst/>
            <a:cxnLst/>
            <a:rect l="l" t="t" r="r" b="b"/>
            <a:pathLst>
              <a:path w="1171575" h="1171575">
                <a:moveTo>
                  <a:pt x="0" y="0"/>
                </a:moveTo>
                <a:lnTo>
                  <a:pt x="1171575" y="0"/>
                </a:lnTo>
                <a:lnTo>
                  <a:pt x="1171575" y="1171575"/>
                </a:lnTo>
                <a:lnTo>
                  <a:pt x="0" y="11715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469280" y="2551593"/>
            <a:ext cx="13349440" cy="380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President </a:t>
            </a:r>
            <a:r>
              <a:rPr lang="en-US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Shavkat</a:t>
            </a: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Mirziyoyev</a:t>
            </a: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emphasizes: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437064" y="6632257"/>
            <a:ext cx="3219773" cy="1772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October 6, 2025: </a:t>
            </a:r>
            <a:r>
              <a:rPr lang="en-US" sz="24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Presidential presentation on AI priorities.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017353" y="6632257"/>
            <a:ext cx="2419032" cy="177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Cooperation with global experts and private sector.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844400" y="6773439"/>
            <a:ext cx="2599199" cy="1324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Studying best international practices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 flipV="1">
            <a:off x="3420862" y="1022837"/>
            <a:ext cx="12837504" cy="5536174"/>
          </a:xfrm>
          <a:custGeom>
            <a:avLst/>
            <a:gdLst/>
            <a:ahLst/>
            <a:cxnLst/>
            <a:rect l="l" t="t" r="r" b="b"/>
            <a:pathLst>
              <a:path w="12837504" h="5536174">
                <a:moveTo>
                  <a:pt x="0" y="5536174"/>
                </a:moveTo>
                <a:lnTo>
                  <a:pt x="12837504" y="5536174"/>
                </a:lnTo>
                <a:lnTo>
                  <a:pt x="12837504" y="0"/>
                </a:lnTo>
                <a:lnTo>
                  <a:pt x="0" y="0"/>
                </a:lnTo>
                <a:lnTo>
                  <a:pt x="0" y="5536174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 rot="5400000">
            <a:off x="-3570667" y="3570667"/>
            <a:ext cx="10287000" cy="3145666"/>
            <a:chOff x="0" y="0"/>
            <a:chExt cx="5256926" cy="16075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56926" cy="1607518"/>
            </a:xfrm>
            <a:custGeom>
              <a:avLst/>
              <a:gdLst/>
              <a:ahLst/>
              <a:cxnLst/>
              <a:rect l="l" t="t" r="r" b="b"/>
              <a:pathLst>
                <a:path w="5256926" h="1607518">
                  <a:moveTo>
                    <a:pt x="0" y="0"/>
                  </a:moveTo>
                  <a:lnTo>
                    <a:pt x="5256926" y="0"/>
                  </a:lnTo>
                  <a:lnTo>
                    <a:pt x="5256926" y="1607518"/>
                  </a:lnTo>
                  <a:lnTo>
                    <a:pt x="0" y="1607518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595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5256926" cy="1674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302678" y="6565589"/>
            <a:ext cx="5351522" cy="2371090"/>
            <a:chOff x="0" y="0"/>
            <a:chExt cx="1409454" cy="6244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9454" cy="624485"/>
            </a:xfrm>
            <a:custGeom>
              <a:avLst/>
              <a:gdLst/>
              <a:ahLst/>
              <a:cxnLst/>
              <a:rect l="l" t="t" r="r" b="b"/>
              <a:pathLst>
                <a:path w="1409454" h="624485">
                  <a:moveTo>
                    <a:pt x="0" y="0"/>
                  </a:moveTo>
                  <a:lnTo>
                    <a:pt x="1409454" y="0"/>
                  </a:lnTo>
                  <a:lnTo>
                    <a:pt x="1409454" y="624485"/>
                  </a:lnTo>
                  <a:lnTo>
                    <a:pt x="0" y="624485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sq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409454" cy="691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76334" y="1212342"/>
            <a:ext cx="9367866" cy="1766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67"/>
              </a:lnSpc>
            </a:pPr>
            <a:r>
              <a:rPr lang="en-US" sz="67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AI Education and Training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5609" y="3710318"/>
            <a:ext cx="7081866" cy="2743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National initiative: “One Million Artificial Intelligence Leaders.”</a:t>
            </a:r>
          </a:p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Free online learning platforms:</a:t>
            </a:r>
          </a:p>
          <a:p>
            <a:pPr algn="l">
              <a:lnSpc>
                <a:spcPts val="2660"/>
              </a:lnSpc>
            </a:pPr>
            <a:r>
              <a:rPr lang="en-US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	aistudy.uz </a:t>
            </a: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lang="en-US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omp.aistudy.uz</a:t>
            </a:r>
          </a:p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Goal: Train 1 million learners by 2027 in AI, programming, and data analysis.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672178" y="6627500"/>
            <a:ext cx="1777047" cy="71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151037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13041" y="6627500"/>
            <a:ext cx="2255202" cy="71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151037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</a:p>
        </p:txBody>
      </p:sp>
      <p:sp>
        <p:nvSpPr>
          <p:cNvPr id="22" name="Freeform 22"/>
          <p:cNvSpPr/>
          <p:nvPr/>
        </p:nvSpPr>
        <p:spPr>
          <a:xfrm>
            <a:off x="2688952" y="6252191"/>
            <a:ext cx="4335181" cy="626795"/>
          </a:xfrm>
          <a:custGeom>
            <a:avLst/>
            <a:gdLst/>
            <a:ahLst/>
            <a:cxnLst/>
            <a:rect l="l" t="t" r="r" b="b"/>
            <a:pathLst>
              <a:path w="4335181" h="626795">
                <a:moveTo>
                  <a:pt x="0" y="0"/>
                </a:moveTo>
                <a:lnTo>
                  <a:pt x="4335181" y="0"/>
                </a:lnTo>
                <a:lnTo>
                  <a:pt x="4335181" y="626795"/>
                </a:lnTo>
                <a:lnTo>
                  <a:pt x="0" y="626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>
            <a:off x="7302678" y="8615432"/>
            <a:ext cx="4335181" cy="626795"/>
          </a:xfrm>
          <a:custGeom>
            <a:avLst/>
            <a:gdLst/>
            <a:ahLst/>
            <a:cxnLst/>
            <a:rect l="l" t="t" r="r" b="b"/>
            <a:pathLst>
              <a:path w="4335181" h="626795">
                <a:moveTo>
                  <a:pt x="0" y="0"/>
                </a:moveTo>
                <a:lnTo>
                  <a:pt x="4335181" y="0"/>
                </a:lnTo>
                <a:lnTo>
                  <a:pt x="4335181" y="626795"/>
                </a:lnTo>
                <a:lnTo>
                  <a:pt x="0" y="6267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4" name="Image 0" descr="preencoded.png">
            <a:extLst>
              <a:ext uri="{FF2B5EF4-FFF2-40B4-BE49-F238E27FC236}">
                <a16:creationId xmlns:a16="http://schemas.microsoft.com/office/drawing/2014/main" id="{EBCCC294-EC46-41B8-8233-A9C8F3056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6251" y="0"/>
            <a:ext cx="6921749" cy="103826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 flipV="1">
            <a:off x="3420862" y="1022837"/>
            <a:ext cx="12837504" cy="5536174"/>
          </a:xfrm>
          <a:custGeom>
            <a:avLst/>
            <a:gdLst/>
            <a:ahLst/>
            <a:cxnLst/>
            <a:rect l="l" t="t" r="r" b="b"/>
            <a:pathLst>
              <a:path w="12837504" h="5536174">
                <a:moveTo>
                  <a:pt x="0" y="5536174"/>
                </a:moveTo>
                <a:lnTo>
                  <a:pt x="12837504" y="5536174"/>
                </a:lnTo>
                <a:lnTo>
                  <a:pt x="12837504" y="0"/>
                </a:lnTo>
                <a:lnTo>
                  <a:pt x="0" y="0"/>
                </a:lnTo>
                <a:lnTo>
                  <a:pt x="0" y="5536174"/>
                </a:lnTo>
                <a:close/>
              </a:path>
            </a:pathLst>
          </a:custGeom>
          <a:blipFill>
            <a:blip r:embed="rId3">
              <a:alphaModFix amt="9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 rot="5400000">
            <a:off x="-3570667" y="3570667"/>
            <a:ext cx="10287000" cy="3145666"/>
            <a:chOff x="0" y="0"/>
            <a:chExt cx="5256926" cy="16075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56926" cy="1607518"/>
            </a:xfrm>
            <a:custGeom>
              <a:avLst/>
              <a:gdLst/>
              <a:ahLst/>
              <a:cxnLst/>
              <a:rect l="l" t="t" r="r" b="b"/>
              <a:pathLst>
                <a:path w="5256926" h="1607518">
                  <a:moveTo>
                    <a:pt x="0" y="0"/>
                  </a:moveTo>
                  <a:lnTo>
                    <a:pt x="5256926" y="0"/>
                  </a:lnTo>
                  <a:lnTo>
                    <a:pt x="5256926" y="1607518"/>
                  </a:lnTo>
                  <a:lnTo>
                    <a:pt x="0" y="1607518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595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5256926" cy="1674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302678" y="6565589"/>
            <a:ext cx="5351522" cy="2371090"/>
            <a:chOff x="0" y="0"/>
            <a:chExt cx="1409454" cy="6244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9454" cy="624485"/>
            </a:xfrm>
            <a:custGeom>
              <a:avLst/>
              <a:gdLst/>
              <a:ahLst/>
              <a:cxnLst/>
              <a:rect l="l" t="t" r="r" b="b"/>
              <a:pathLst>
                <a:path w="1409454" h="624485">
                  <a:moveTo>
                    <a:pt x="0" y="0"/>
                  </a:moveTo>
                  <a:lnTo>
                    <a:pt x="1409454" y="0"/>
                  </a:lnTo>
                  <a:lnTo>
                    <a:pt x="1409454" y="624485"/>
                  </a:lnTo>
                  <a:lnTo>
                    <a:pt x="0" y="624485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sq">
              <a:gradFill>
                <a:gsLst>
                  <a:gs pos="0">
                    <a:srgbClr val="5347D9">
                      <a:alpha val="0"/>
                    </a:srgbClr>
                  </a:gs>
                  <a:gs pos="100000">
                    <a:srgbClr val="5347D9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409454" cy="691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76334" y="1212342"/>
            <a:ext cx="9367866" cy="1766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67"/>
              </a:lnSpc>
            </a:pPr>
            <a:r>
              <a:rPr lang="en-US" sz="67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Higher Education and Research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5608" y="3710318"/>
            <a:ext cx="8971391" cy="381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Cyber University and 12 other universities offer AI-related degrees;</a:t>
            </a:r>
          </a:p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University of New Uzbekistan: national hub for AI research and innovation;</a:t>
            </a:r>
          </a:p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Formation of AI clusters and international collaborations;</a:t>
            </a:r>
          </a:p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66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Specialized programs in AI, cybersecurity, and robotics.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13041" y="6627500"/>
            <a:ext cx="2255202" cy="71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151037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</a:p>
        </p:txBody>
      </p:sp>
      <p:sp>
        <p:nvSpPr>
          <p:cNvPr id="22" name="Freeform 22"/>
          <p:cNvSpPr/>
          <p:nvPr/>
        </p:nvSpPr>
        <p:spPr>
          <a:xfrm>
            <a:off x="2042630" y="8019540"/>
            <a:ext cx="4335181" cy="626795"/>
          </a:xfrm>
          <a:custGeom>
            <a:avLst/>
            <a:gdLst/>
            <a:ahLst/>
            <a:cxnLst/>
            <a:rect l="l" t="t" r="r" b="b"/>
            <a:pathLst>
              <a:path w="4335181" h="626795">
                <a:moveTo>
                  <a:pt x="0" y="0"/>
                </a:moveTo>
                <a:lnTo>
                  <a:pt x="4335181" y="0"/>
                </a:lnTo>
                <a:lnTo>
                  <a:pt x="4335181" y="626795"/>
                </a:lnTo>
                <a:lnTo>
                  <a:pt x="0" y="626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>
            <a:off x="7302678" y="8615432"/>
            <a:ext cx="4335181" cy="626795"/>
          </a:xfrm>
          <a:custGeom>
            <a:avLst/>
            <a:gdLst/>
            <a:ahLst/>
            <a:cxnLst/>
            <a:rect l="l" t="t" r="r" b="b"/>
            <a:pathLst>
              <a:path w="4335181" h="626795">
                <a:moveTo>
                  <a:pt x="0" y="0"/>
                </a:moveTo>
                <a:lnTo>
                  <a:pt x="4335181" y="0"/>
                </a:lnTo>
                <a:lnTo>
                  <a:pt x="4335181" y="626795"/>
                </a:lnTo>
                <a:lnTo>
                  <a:pt x="0" y="6267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1B70D245-8A4C-498D-8CB8-9B88393B54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6428" y="-1"/>
            <a:ext cx="7201684" cy="1080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94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459</Words>
  <Application>Microsoft Office PowerPoint</Application>
  <PresentationFormat>Произвольный</PresentationFormat>
  <Paragraphs>89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Poppins Light</vt:lpstr>
      <vt:lpstr>Poppins Italics</vt:lpstr>
      <vt:lpstr>Montserrat</vt:lpstr>
      <vt:lpstr>Wingdings</vt:lpstr>
      <vt:lpstr>Calibri</vt:lpstr>
      <vt:lpstr>Poppins</vt:lpstr>
      <vt:lpstr>Poppins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10</cp:revision>
  <dcterms:created xsi:type="dcterms:W3CDTF">2006-08-16T00:00:00Z</dcterms:created>
  <dcterms:modified xsi:type="dcterms:W3CDTF">2025-10-19T13:41:01Z</dcterms:modified>
  <dc:identifier>DAG2NzGzuw0</dc:identifier>
</cp:coreProperties>
</file>