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735" r:id="rId2"/>
    <p:sldMasterId id="2147483746" r:id="rId3"/>
    <p:sldMasterId id="2147484027" r:id="rId4"/>
  </p:sldMasterIdLst>
  <p:notesMasterIdLst>
    <p:notesMasterId r:id="rId13"/>
  </p:notesMasterIdLst>
  <p:sldIdLst>
    <p:sldId id="381" r:id="rId5"/>
    <p:sldId id="383" r:id="rId6"/>
    <p:sldId id="384" r:id="rId7"/>
    <p:sldId id="390" r:id="rId8"/>
    <p:sldId id="391" r:id="rId9"/>
    <p:sldId id="388" r:id="rId10"/>
    <p:sldId id="387" r:id="rId11"/>
    <p:sldId id="389" r:id="rId12"/>
  </p:sldIdLst>
  <p:sldSz cx="12601575" cy="6858000"/>
  <p:notesSz cx="6797675" cy="9925050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23" autoAdjust="0"/>
    <p:restoredTop sz="93883" autoAdjust="0"/>
  </p:normalViewPr>
  <p:slideViewPr>
    <p:cSldViewPr>
      <p:cViewPr varScale="1">
        <p:scale>
          <a:sx n="66" d="100"/>
          <a:sy n="66" d="100"/>
        </p:scale>
        <p:origin x="204" y="32"/>
      </p:cViewPr>
      <p:guideLst>
        <p:guide orient="horz" pos="2160"/>
        <p:guide pos="39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648" y="-1344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666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420" y="0"/>
            <a:ext cx="2946666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61942B-2FE9-4A9A-94CF-F0504EF387E7}" type="datetimeFigureOut">
              <a:rPr lang="bg-BG"/>
              <a:pPr>
                <a:defRPr/>
              </a:pPr>
              <a:t>29.10.2025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0675" y="1241425"/>
            <a:ext cx="61563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5" y="4776084"/>
            <a:ext cx="5437186" cy="390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6815"/>
            <a:ext cx="2946666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420" y="9426815"/>
            <a:ext cx="2946666" cy="49823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157894-DA35-4B8D-A347-6D30D973DE2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02525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tobilc.or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157894-DA35-4B8D-A347-6D30D973DE23}" type="slidenum">
              <a:rPr lang="bg-BG" altLang="bg-BG" smtClean="0"/>
              <a:pPr>
                <a:defRPr/>
              </a:pPr>
              <a:t>1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60977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157894-DA35-4B8D-A347-6D30D973DE23}" type="slidenum">
              <a:rPr lang="bg-BG" altLang="bg-BG" smtClean="0"/>
              <a:pPr>
                <a:defRPr/>
              </a:pPr>
              <a:t>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5957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>
          <a:xfrm>
            <a:off x="680245" y="4776084"/>
            <a:ext cx="5598912" cy="4938969"/>
          </a:xfrm>
        </p:spPr>
        <p:txBody>
          <a:bodyPr/>
          <a:lstStyle/>
          <a:p>
            <a:r>
              <a:rPr lang="en-AU" sz="700" b="1" i="1" dirty="0"/>
              <a:t>30-min PRESENTATIONS NB. These will be available on </a:t>
            </a:r>
            <a:r>
              <a:rPr lang="en-AU" sz="700" b="1" i="1" dirty="0">
                <a:hlinkClick r:id="rId3"/>
              </a:rPr>
              <a:t>https://natobilc.org/</a:t>
            </a:r>
            <a:r>
              <a:rPr lang="en-AU" sz="700" b="1" i="1" dirty="0"/>
              <a:t> from November 2025 onwards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700" i="1" dirty="0"/>
              <a:t>Host nation presentation: COL </a:t>
            </a:r>
            <a:r>
              <a:rPr lang="en-AU" sz="700" i="1" dirty="0" err="1"/>
              <a:t>Umed</a:t>
            </a:r>
            <a:r>
              <a:rPr lang="en-AU" sz="700" i="1" dirty="0"/>
              <a:t> </a:t>
            </a:r>
            <a:r>
              <a:rPr lang="en-AU" sz="700" i="1" dirty="0" err="1"/>
              <a:t>Ahmedov,Deputy</a:t>
            </a:r>
            <a:r>
              <a:rPr lang="en-AU" sz="700" i="1" dirty="0"/>
              <a:t> Commandant Uzbekistan </a:t>
            </a:r>
            <a:r>
              <a:rPr lang="en-AU" sz="700" i="1" dirty="0" err="1"/>
              <a:t>PfP</a:t>
            </a:r>
            <a:endParaRPr lang="en-AU" sz="700" i="1" dirty="0"/>
          </a:p>
          <a:p>
            <a:pPr marL="228600" indent="-228600">
              <a:buFont typeface="+mj-lt"/>
              <a:buAutoNum type="arabicPeriod"/>
            </a:pPr>
            <a:r>
              <a:rPr lang="en-US" sz="700" i="1" dirty="0"/>
              <a:t>Balancing Healthy competition and Collaboration through AI in Teaching Foreign Languages to Military Personnel: Malika </a:t>
            </a:r>
            <a:r>
              <a:rPr lang="en-US" sz="700" i="1" dirty="0" err="1"/>
              <a:t>Soatova</a:t>
            </a:r>
            <a:r>
              <a:rPr lang="en-US" sz="700" i="1" dirty="0"/>
              <a:t>, Uzbekistan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700" i="1" dirty="0"/>
              <a:t>AI-Powered Feedback in Writing Development: I</a:t>
            </a:r>
            <a:r>
              <a:rPr lang="fi-FI" sz="700" i="1" dirty="0"/>
              <a:t>vana </a:t>
            </a:r>
            <a:r>
              <a:rPr lang="fi-FI" sz="700" i="1" dirty="0" err="1"/>
              <a:t>Mrozková</a:t>
            </a:r>
            <a:r>
              <a:rPr lang="fi-FI" sz="700" i="1" dirty="0"/>
              <a:t>, </a:t>
            </a:r>
            <a:r>
              <a:rPr lang="fi-FI" sz="700" i="1" dirty="0" err="1"/>
              <a:t>Czechia</a:t>
            </a:r>
            <a:endParaRPr lang="fi-FI" sz="700" i="1" dirty="0"/>
          </a:p>
          <a:p>
            <a:pPr marL="228600" indent="-228600">
              <a:buFont typeface="+mj-lt"/>
              <a:buAutoNum type="arabicPeriod"/>
            </a:pPr>
            <a:r>
              <a:rPr lang="en-US" sz="700" i="1" dirty="0"/>
              <a:t>Using AI-Chatbots to Simulate Military Dialogues: Debora </a:t>
            </a:r>
            <a:r>
              <a:rPr lang="en-US" sz="700" i="1" dirty="0" err="1"/>
              <a:t>Gioni</a:t>
            </a:r>
            <a:r>
              <a:rPr lang="en-US" sz="700" i="1" dirty="0"/>
              <a:t>, Albania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700" i="1" dirty="0"/>
              <a:t>Towards Sustainable Language Learning: AI for Vocabulary Development and Teacher Balance: Jolanta </a:t>
            </a:r>
            <a:r>
              <a:rPr lang="en-US" sz="700" i="1" dirty="0" err="1"/>
              <a:t>Lesiak</a:t>
            </a:r>
            <a:r>
              <a:rPr lang="en-US" sz="700" i="1" dirty="0"/>
              <a:t>, Poland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700" i="1" dirty="0"/>
              <a:t>Learner Aptitude, Motivation and AI’s Impact on Language Learning: Ray Clifford, USA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700" i="1" dirty="0"/>
              <a:t>The AI Journey from Old School to Gamification: Jérôme Collin and </a:t>
            </a:r>
            <a:r>
              <a:rPr lang="en-US" sz="700" i="1" dirty="0" err="1"/>
              <a:t>Priscille</a:t>
            </a:r>
            <a:r>
              <a:rPr lang="en-US" sz="700" i="1" dirty="0"/>
              <a:t> </a:t>
            </a:r>
            <a:r>
              <a:rPr lang="en-US" sz="700" i="1" dirty="0" err="1"/>
              <a:t>Espern,FR</a:t>
            </a:r>
            <a:endParaRPr lang="en-US" sz="700" i="1" dirty="0"/>
          </a:p>
          <a:p>
            <a:pPr marL="228600" indent="-228600">
              <a:buFont typeface="+mj-lt"/>
              <a:buAutoNum type="arabicPeriod"/>
            </a:pPr>
            <a:r>
              <a:rPr lang="en-US" sz="700" i="1" dirty="0"/>
              <a:t>The “Bank-of-Words” Approach to Teaching Descriptive Writing with AI: Daniela </a:t>
            </a:r>
            <a:r>
              <a:rPr lang="en-US" sz="700" i="1" dirty="0" err="1"/>
              <a:t>Vucheva</a:t>
            </a:r>
            <a:r>
              <a:rPr lang="en-US" sz="700" i="1" dirty="0"/>
              <a:t>, Bulgaria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700" i="1" dirty="0"/>
              <a:t>Barriers to AI Integration in Academic Writing Courses: </a:t>
            </a:r>
            <a:r>
              <a:rPr lang="en-US" sz="700" i="1" dirty="0" err="1"/>
              <a:t>Katri</a:t>
            </a:r>
            <a:r>
              <a:rPr lang="en-US" sz="700" i="1" dirty="0"/>
              <a:t> </a:t>
            </a:r>
            <a:r>
              <a:rPr lang="en-US" sz="700" i="1" dirty="0" err="1"/>
              <a:t>Sirkel</a:t>
            </a:r>
            <a:r>
              <a:rPr lang="en-US" sz="700" i="1" dirty="0"/>
              <a:t>, Estonia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700" i="1" dirty="0"/>
              <a:t>English Teaching and Testing through Technology: A case study: </a:t>
            </a:r>
            <a:r>
              <a:rPr lang="en-US" sz="700" i="1" dirty="0" err="1"/>
              <a:t>Ineke</a:t>
            </a:r>
            <a:r>
              <a:rPr lang="en-US" sz="700" i="1" dirty="0"/>
              <a:t> </a:t>
            </a:r>
            <a:r>
              <a:rPr lang="en-US" sz="700" i="1" dirty="0" err="1"/>
              <a:t>Barbaix</a:t>
            </a:r>
            <a:r>
              <a:rPr lang="en-US" sz="700" i="1" dirty="0"/>
              <a:t>, Belgium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700" i="1" dirty="0"/>
              <a:t>The Seven Roles of GPTs in Military Education: Anna </a:t>
            </a:r>
            <a:r>
              <a:rPr lang="en-US" sz="700" i="1" dirty="0" err="1"/>
              <a:t>Hermans</a:t>
            </a:r>
            <a:r>
              <a:rPr lang="en-US" sz="700" i="1" dirty="0"/>
              <a:t>, NL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700" i="1" dirty="0"/>
              <a:t>Applying AI Solutions to Facilitate Grammar and Vocabulary Learning: </a:t>
            </a:r>
            <a:r>
              <a:rPr lang="en-US" sz="700" i="1" dirty="0" err="1"/>
              <a:t>Masuma</a:t>
            </a:r>
            <a:r>
              <a:rPr lang="en-US" sz="700" i="1" dirty="0"/>
              <a:t> </a:t>
            </a:r>
            <a:r>
              <a:rPr lang="en-US" sz="700" i="1" dirty="0" err="1"/>
              <a:t>Mamliyeva</a:t>
            </a:r>
            <a:r>
              <a:rPr lang="en-US" sz="700" i="1" dirty="0"/>
              <a:t> &amp; </a:t>
            </a:r>
            <a:r>
              <a:rPr lang="en-US" sz="700" i="1" dirty="0" err="1"/>
              <a:t>Ilhama</a:t>
            </a:r>
            <a:r>
              <a:rPr lang="en-US" sz="700" i="1" dirty="0"/>
              <a:t> </a:t>
            </a:r>
            <a:r>
              <a:rPr lang="en-US" sz="700" i="1" dirty="0" err="1"/>
              <a:t>Khasiyeva</a:t>
            </a:r>
            <a:r>
              <a:rPr lang="en-US" sz="700" i="1" dirty="0"/>
              <a:t>, Azerbaijan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700" i="1" dirty="0"/>
              <a:t>Beyond the Classroom: What do You Do when AI isn’t so Intelligent? </a:t>
            </a:r>
            <a:r>
              <a:rPr lang="en-US" sz="700" i="1" dirty="0" err="1"/>
              <a:t>Anat</a:t>
            </a:r>
            <a:r>
              <a:rPr lang="en-US" sz="700" i="1" dirty="0"/>
              <a:t> </a:t>
            </a:r>
            <a:r>
              <a:rPr lang="en-US" sz="700" i="1" dirty="0" err="1"/>
              <a:t>Shpitzer</a:t>
            </a:r>
            <a:r>
              <a:rPr lang="en-US" sz="700" i="1" dirty="0"/>
              <a:t>, UK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700" i="1" dirty="0"/>
              <a:t>Maximizing AI for Receptive Skills in English Language Teaching: </a:t>
            </a:r>
            <a:r>
              <a:rPr lang="en-US" sz="700" i="1" dirty="0" err="1"/>
              <a:t>Teona</a:t>
            </a:r>
            <a:r>
              <a:rPr lang="en-US" sz="700" i="1" dirty="0"/>
              <a:t> </a:t>
            </a:r>
            <a:r>
              <a:rPr lang="en-US" sz="700" i="1" dirty="0" err="1"/>
              <a:t>Kupatadze</a:t>
            </a:r>
            <a:r>
              <a:rPr lang="en-US" sz="700" i="1" dirty="0"/>
              <a:t> and Ana </a:t>
            </a:r>
            <a:r>
              <a:rPr lang="en-US" sz="700" i="1" dirty="0" err="1"/>
              <a:t>Intskirveli</a:t>
            </a:r>
            <a:r>
              <a:rPr lang="en-US" sz="700" i="1" dirty="0"/>
              <a:t>, Georgia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700" i="1" dirty="0"/>
              <a:t>Choosing your co-pilot: AI for grammar: Malika </a:t>
            </a:r>
            <a:r>
              <a:rPr lang="en-US" sz="700" i="1" dirty="0" err="1"/>
              <a:t>Kasimova</a:t>
            </a:r>
            <a:r>
              <a:rPr lang="en-US" sz="700" i="1" dirty="0"/>
              <a:t>, Uzbekistan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700" i="1" dirty="0"/>
              <a:t>Intercultural Challenges for Norwegian Shipbuilding Abroad: Anne Linda </a:t>
            </a:r>
            <a:r>
              <a:rPr lang="en-US" sz="700" i="1" dirty="0" err="1"/>
              <a:t>Løhre</a:t>
            </a:r>
            <a:r>
              <a:rPr lang="en-US" sz="700" i="1" dirty="0"/>
              <a:t>, Norway</a:t>
            </a:r>
          </a:p>
          <a:p>
            <a:r>
              <a:rPr lang="en-US" sz="700" b="1" i="1" dirty="0"/>
              <a:t>WORKSHOPS</a:t>
            </a:r>
            <a:r>
              <a:rPr lang="en-US" sz="700" i="1" dirty="0"/>
              <a:t>, reiterated 4 times</a:t>
            </a:r>
          </a:p>
          <a:p>
            <a:r>
              <a:rPr lang="en-AU" sz="700" i="1" dirty="0"/>
              <a:t>1. Alesia Locker (Denmark)</a:t>
            </a:r>
          </a:p>
          <a:p>
            <a:r>
              <a:rPr lang="en-AU" sz="700" i="1" dirty="0"/>
              <a:t>2. Malika </a:t>
            </a:r>
            <a:r>
              <a:rPr lang="en-AU" sz="700" i="1" dirty="0" err="1"/>
              <a:t>Soatova</a:t>
            </a:r>
            <a:r>
              <a:rPr lang="en-AU" sz="700" i="1" dirty="0"/>
              <a:t> (Uzbekistan)</a:t>
            </a:r>
          </a:p>
          <a:p>
            <a:r>
              <a:rPr lang="en-AU" sz="700" i="1" dirty="0"/>
              <a:t>3. </a:t>
            </a:r>
            <a:r>
              <a:rPr lang="en-AU" sz="700" i="1" dirty="0" err="1"/>
              <a:t>Shokhzod</a:t>
            </a:r>
            <a:r>
              <a:rPr lang="en-AU" sz="700" i="1" dirty="0"/>
              <a:t> </a:t>
            </a:r>
            <a:r>
              <a:rPr lang="en-AU" sz="700" i="1" dirty="0" err="1"/>
              <a:t>Tursunboyev</a:t>
            </a:r>
            <a:r>
              <a:rPr lang="en-AU" sz="700" i="1" dirty="0"/>
              <a:t> (Uzbekistan)</a:t>
            </a:r>
          </a:p>
          <a:p>
            <a:r>
              <a:rPr lang="en-AU" sz="700" i="1" dirty="0"/>
              <a:t>4. </a:t>
            </a:r>
            <a:r>
              <a:rPr lang="en-AU" sz="700" i="1" dirty="0" err="1"/>
              <a:t>Jonibek</a:t>
            </a:r>
            <a:r>
              <a:rPr lang="en-AU" sz="700" i="1" dirty="0"/>
              <a:t> </a:t>
            </a:r>
            <a:r>
              <a:rPr lang="en-AU" sz="700" i="1" dirty="0" err="1"/>
              <a:t>Kulmirov</a:t>
            </a:r>
            <a:r>
              <a:rPr lang="en-AU" sz="700" i="1" dirty="0"/>
              <a:t> (Uzbekistan)</a:t>
            </a:r>
          </a:p>
          <a:p>
            <a:r>
              <a:rPr lang="en-AU" sz="700" i="1" dirty="0"/>
              <a:t>5. </a:t>
            </a:r>
            <a:r>
              <a:rPr lang="en-AU" sz="700" i="1" dirty="0" err="1"/>
              <a:t>Akram</a:t>
            </a:r>
            <a:r>
              <a:rPr lang="en-AU" sz="700" i="1" dirty="0"/>
              <a:t> </a:t>
            </a:r>
            <a:r>
              <a:rPr lang="en-AU" sz="700" i="1" dirty="0" err="1"/>
              <a:t>Ibragimov</a:t>
            </a:r>
            <a:r>
              <a:rPr lang="en-AU" sz="700" i="1" dirty="0"/>
              <a:t> (Uzbekistan)</a:t>
            </a:r>
          </a:p>
          <a:p>
            <a:r>
              <a:rPr lang="en-AU" sz="700" i="1" dirty="0"/>
              <a:t>6. </a:t>
            </a:r>
            <a:r>
              <a:rPr lang="en-AU" sz="700" i="1" dirty="0" err="1"/>
              <a:t>Madina</a:t>
            </a:r>
            <a:r>
              <a:rPr lang="en-AU" sz="700" i="1" dirty="0"/>
              <a:t> </a:t>
            </a:r>
            <a:r>
              <a:rPr lang="en-AU" sz="700" i="1" dirty="0" err="1"/>
              <a:t>Gofurova</a:t>
            </a:r>
            <a:r>
              <a:rPr lang="en-AU" sz="700" i="1" dirty="0"/>
              <a:t> (Uzbekistan)</a:t>
            </a:r>
          </a:p>
          <a:p>
            <a:r>
              <a:rPr lang="en-AU" sz="700" b="1" i="1" dirty="0"/>
              <a:t>POSTERS</a:t>
            </a:r>
          </a:p>
          <a:p>
            <a:r>
              <a:rPr lang="en-AU" sz="700" i="1" dirty="0"/>
              <a:t>1. Eva Marie </a:t>
            </a:r>
            <a:r>
              <a:rPr lang="en-AU" sz="700" i="1" dirty="0" err="1"/>
              <a:t>Håland</a:t>
            </a:r>
            <a:r>
              <a:rPr lang="en-AU" sz="700" i="1" dirty="0"/>
              <a:t> (Norway)</a:t>
            </a:r>
          </a:p>
          <a:p>
            <a:r>
              <a:rPr lang="en-AU" sz="700" i="1" dirty="0"/>
              <a:t>2. Alesia Locker (Denmark)</a:t>
            </a:r>
          </a:p>
          <a:p>
            <a:r>
              <a:rPr lang="en-AU" sz="700" i="1" dirty="0"/>
              <a:t>3. Keith Farr (Sweden)</a:t>
            </a:r>
          </a:p>
          <a:p>
            <a:r>
              <a:rPr lang="en-AU" sz="700" i="1" dirty="0"/>
              <a:t>4. Jerome Josserand (Sweden)</a:t>
            </a:r>
          </a:p>
          <a:p>
            <a:r>
              <a:rPr lang="en-AU" sz="700" i="1" dirty="0"/>
              <a:t>5. Lucie </a:t>
            </a:r>
            <a:r>
              <a:rPr lang="en-AU" sz="700" i="1" dirty="0" err="1"/>
              <a:t>Růžková</a:t>
            </a:r>
            <a:r>
              <a:rPr lang="en-AU" sz="700" i="1" dirty="0"/>
              <a:t> (Czechia)</a:t>
            </a:r>
          </a:p>
          <a:p>
            <a:r>
              <a:rPr lang="en-AU" sz="700" i="1" dirty="0"/>
              <a:t>6. </a:t>
            </a:r>
            <a:r>
              <a:rPr lang="en-AU" sz="700" i="1" dirty="0" err="1"/>
              <a:t>Sunbula</a:t>
            </a:r>
            <a:r>
              <a:rPr lang="en-AU" sz="700" i="1" dirty="0"/>
              <a:t> </a:t>
            </a:r>
            <a:r>
              <a:rPr lang="en-AU" sz="700" i="1" dirty="0" err="1"/>
              <a:t>Mengliyeva</a:t>
            </a:r>
            <a:r>
              <a:rPr lang="en-AU" sz="700" i="1" dirty="0"/>
              <a:t> (Uzbekistan)</a:t>
            </a:r>
          </a:p>
        </p:txBody>
      </p:sp>
    </p:spTree>
    <p:extLst>
      <p:ext uri="{BB962C8B-B14F-4D97-AF65-F5344CB8AC3E}">
        <p14:creationId xmlns:p14="http://schemas.microsoft.com/office/powerpoint/2010/main" val="3389965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157894-DA35-4B8D-A347-6D30D973DE23}" type="slidenum">
              <a:rPr lang="bg-BG" altLang="bg-BG" smtClean="0"/>
              <a:pPr>
                <a:defRPr/>
              </a:pPr>
              <a:t>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8083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Thank you to the host nation for …</a:t>
            </a:r>
          </a:p>
          <a:p>
            <a:pPr marL="171450" indent="-171450">
              <a:buFontTx/>
              <a:buChar char="-"/>
            </a:pPr>
            <a:r>
              <a:rPr lang="en-AU" dirty="0"/>
              <a:t>The perfect combination of venue and accommodation</a:t>
            </a:r>
          </a:p>
          <a:p>
            <a:pPr marL="171450" indent="-171450">
              <a:buFontTx/>
              <a:buChar char="-"/>
            </a:pPr>
            <a:r>
              <a:rPr lang="en-AU" dirty="0"/>
              <a:t>The lovely welcome package – incl. the snazzy phone stand!!</a:t>
            </a:r>
          </a:p>
          <a:p>
            <a:pPr marL="171450" indent="-171450">
              <a:buFontTx/>
              <a:buChar char="-"/>
            </a:pPr>
            <a:r>
              <a:rPr lang="en-AU" dirty="0"/>
              <a:t>The amazing onsite support – Marieke and Peter!!</a:t>
            </a:r>
          </a:p>
          <a:p>
            <a:pPr marL="171450" indent="-171450">
              <a:buFontTx/>
              <a:buChar char="-"/>
            </a:pPr>
            <a:r>
              <a:rPr lang="en-AU" dirty="0"/>
              <a:t>The coffee breaks with their </a:t>
            </a:r>
            <a:r>
              <a:rPr lang="en-AU" dirty="0" err="1"/>
              <a:t>abandunt</a:t>
            </a:r>
            <a:r>
              <a:rPr lang="en-AU" dirty="0"/>
              <a:t> delicacies and fruit</a:t>
            </a:r>
          </a:p>
          <a:p>
            <a:pPr marL="171450" indent="-171450">
              <a:buFontTx/>
              <a:buChar char="-"/>
            </a:pPr>
            <a:r>
              <a:rPr lang="en-AU" dirty="0"/>
              <a:t>The very interesting host nation presentations delivered by a high-ranking officer</a:t>
            </a:r>
          </a:p>
          <a:p>
            <a:pPr marL="171450" indent="-171450">
              <a:buFontTx/>
              <a:buChar char="-"/>
            </a:pPr>
            <a:r>
              <a:rPr lang="en-AU" dirty="0"/>
              <a:t>A seriously accomplished and engaging key note speaker</a:t>
            </a:r>
          </a:p>
          <a:p>
            <a:pPr marL="171450" indent="-171450">
              <a:buFontTx/>
              <a:buChar char="-"/>
            </a:pPr>
            <a:r>
              <a:rPr lang="en-AU" dirty="0"/>
              <a:t>The cultural programmes</a:t>
            </a:r>
          </a:p>
          <a:p>
            <a:pPr marL="171450" indent="-171450">
              <a:buFontTx/>
              <a:buChar char="-"/>
            </a:pPr>
            <a:r>
              <a:rPr lang="en-AU" dirty="0"/>
              <a:t>The dinners</a:t>
            </a:r>
          </a:p>
          <a:p>
            <a:endParaRPr lang="en-AU" dirty="0"/>
          </a:p>
          <a:p>
            <a:r>
              <a:rPr lang="en-AU" dirty="0"/>
              <a:t>And not least …</a:t>
            </a:r>
          </a:p>
          <a:p>
            <a:r>
              <a:rPr lang="en-AU" dirty="0"/>
              <a:t> YOUR TIME, EFFORT AND DEDICATION</a:t>
            </a:r>
          </a:p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157894-DA35-4B8D-A347-6D30D973DE23}" type="slidenum">
              <a:rPr lang="bg-BG" altLang="bg-BG" smtClean="0"/>
              <a:pPr>
                <a:defRPr/>
              </a:pPr>
              <a:t>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70505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Budapest </a:t>
            </a:r>
            <a:r>
              <a:rPr lang="fi-FI" dirty="0" err="1"/>
              <a:t>fee</a:t>
            </a:r>
            <a:r>
              <a:rPr lang="fi-FI" dirty="0"/>
              <a:t> €270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157894-DA35-4B8D-A347-6D30D973DE23}" type="slidenum">
              <a:rPr lang="bg-BG" altLang="bg-BG" smtClean="0"/>
              <a:pPr>
                <a:defRPr/>
              </a:pPr>
              <a:t>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104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197" y="1122363"/>
            <a:ext cx="94511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197" y="3602038"/>
            <a:ext cx="9451181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F330-9FDD-4DB6-B3B0-EF0AC867BAFB}" type="datetime1">
              <a:rPr lang="bg-BG"/>
              <a:pPr>
                <a:defRPr/>
              </a:pPr>
              <a:t>29.10.2025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5FB4-F549-4475-B51F-E852CFF2A4E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5856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F938-BBAC-4FA8-94D5-9C2326EC9131}" type="datetime1">
              <a:rPr lang="bg-BG"/>
              <a:pPr>
                <a:defRPr/>
              </a:pPr>
              <a:t>29.10.2025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AC10-E52C-4C4C-B436-1E098035FFA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6981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8004" y="365127"/>
            <a:ext cx="271721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362" y="365127"/>
            <a:ext cx="7941618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E449-421F-48B0-A1B4-3EC5C2826284}" type="datetime1">
              <a:rPr lang="bg-BG"/>
              <a:pPr>
                <a:defRPr/>
              </a:pPr>
              <a:t>29.10.2025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2B7F-FEF8-469F-BD0F-8168BAC935B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37903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TOhor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55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623888"/>
            <a:ext cx="4078288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black">
          <a:xfrm>
            <a:off x="438150" y="2046288"/>
            <a:ext cx="3049588" cy="1200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500" b="1">
                <a:solidFill>
                  <a:srgbClr val="000000"/>
                </a:solidFill>
              </a:rPr>
              <a:t>Supreme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Allied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Commander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8" y="3581405"/>
            <a:ext cx="10711339" cy="147002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6" y="5181604"/>
            <a:ext cx="8821103" cy="1088227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E822B6-A328-4E00-9D33-30DBE6ACA905}" type="datetime1">
              <a:rPr lang="bg-BG" altLang="en-US"/>
              <a:pPr>
                <a:defRPr/>
              </a:pPr>
              <a:t>29.10.2025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C8AF-5BB8-4644-BD1E-E3B63E4BC27F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799261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305300" y="6502400"/>
            <a:ext cx="3990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TOhor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0460038" y="6324600"/>
            <a:ext cx="2187575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699" y="685801"/>
            <a:ext cx="8606185" cy="53322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981201"/>
            <a:ext cx="1198877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1365170" y="1295400"/>
            <a:ext cx="9766221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849FD6-9D53-4B65-AF87-C2CD959091F9}" type="datetime1">
              <a:rPr lang="bg-BG" altLang="en-US"/>
              <a:pPr>
                <a:defRPr/>
              </a:pPr>
              <a:t>29.10.2025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0034-868E-4BC2-9831-FE30B1F076C6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424580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9153525" y="6381750"/>
            <a:ext cx="3430588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– Leading NATO Military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20" y="76201"/>
            <a:ext cx="8606185" cy="533220"/>
          </a:xfr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26" y="762002"/>
            <a:ext cx="11944937" cy="561975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AD5DE-B9A4-47E4-9213-D27E2E93013B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33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B3256-43FB-45B6-88DC-7D16BCCFCBEA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223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-39688"/>
            <a:ext cx="8905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68072" y="1"/>
            <a:ext cx="9481143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0238" y="6356350"/>
            <a:ext cx="294005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DBED36-7A0C-4DF5-A4D4-7FC5A164914B}" type="datetime1">
              <a:rPr lang="bg-BG"/>
              <a:pPr>
                <a:defRPr/>
              </a:pPr>
              <a:t>29.10.2025 г.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96740-809B-4237-A450-CC375505082B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48234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4305300" y="6502400"/>
            <a:ext cx="3990975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6CD6-E616-4CE6-B231-62ECC44ACA62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 algn="l">
              <a:defRPr sz="1050" b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845AC6-7424-499B-BE66-7DAB6F3F7037}" type="datetime1">
              <a:rPr lang="bg-BG"/>
              <a:pPr>
                <a:defRPr/>
              </a:pPr>
              <a:t>29.10.2025 г.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546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-39688"/>
            <a:ext cx="8905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072" y="1"/>
            <a:ext cx="9481143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BC50-8DD7-4E1F-83BF-BB27F236958F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295164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276" y="76201"/>
            <a:ext cx="8611076" cy="533220"/>
          </a:xfrm>
        </p:spPr>
        <p:txBody>
          <a:bodyPr/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470184" y="685800"/>
            <a:ext cx="9766221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AAB9B-6D8E-446F-8779-01A0A22DE9A7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00532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A143-FDFB-4D4A-B3EB-A00905431B00}" type="datetime1">
              <a:rPr lang="bg-BG"/>
              <a:pPr>
                <a:defRPr/>
              </a:pPr>
              <a:t>29.10.2025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9BA5-B8B2-46DF-B717-B170387791B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27504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9118" y="46941"/>
            <a:ext cx="9736390" cy="533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3502-C4C9-49D9-BA51-0DDCC244DA0F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4222818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TOhor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55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623888"/>
            <a:ext cx="4078288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black">
          <a:xfrm>
            <a:off x="438150" y="2046288"/>
            <a:ext cx="3049588" cy="1200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500" b="1">
                <a:solidFill>
                  <a:srgbClr val="000000"/>
                </a:solidFill>
              </a:rPr>
              <a:t>Supreme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Allied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Commander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8" y="3581405"/>
            <a:ext cx="10711339" cy="147002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6" y="5181604"/>
            <a:ext cx="8821103" cy="1088227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C8F6B9-1CBF-4ABC-B0FC-996D63C6179B}" type="datetime1">
              <a:rPr lang="bg-BG" altLang="en-US"/>
              <a:pPr>
                <a:defRPr/>
              </a:pPr>
              <a:t>29.10.2025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D440-857E-498D-BCA0-15C75746356E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833508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305300" y="6502400"/>
            <a:ext cx="3990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TOhor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0460038" y="6324600"/>
            <a:ext cx="2187575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699" y="685801"/>
            <a:ext cx="8606185" cy="53322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981201"/>
            <a:ext cx="1198877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1365170" y="1295400"/>
            <a:ext cx="9766221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5812BF-BB68-447F-9EBB-8B19B9612BA8}" type="datetime1">
              <a:rPr lang="bg-BG" altLang="en-US"/>
              <a:pPr>
                <a:defRPr/>
              </a:pPr>
              <a:t>29.10.2025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9821-705B-422A-9D29-0983B4A9B6E8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497019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9153525" y="6381750"/>
            <a:ext cx="3430588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– Leading NATO Military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20" y="76201"/>
            <a:ext cx="8606185" cy="533220"/>
          </a:xfr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26" y="762002"/>
            <a:ext cx="11944937" cy="561975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4B33-ED0F-4750-93D8-A633C2F69EF2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84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43580-AEAA-468D-AAE7-B5993A9DE48A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246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-39688"/>
            <a:ext cx="8905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68072" y="1"/>
            <a:ext cx="9481143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0238" y="6356350"/>
            <a:ext cx="294005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752263-3EA4-41AC-B995-C0D43AC388DD}" type="datetime1">
              <a:rPr lang="bg-BG"/>
              <a:pPr>
                <a:defRPr/>
              </a:pPr>
              <a:t>29.10.2025 г.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D32D6-F060-4EA3-8E8E-A8EBBD04A7BB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194079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4305300" y="6502400"/>
            <a:ext cx="3990975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E9474-6300-47FA-88B6-7FD7C341BD6D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 algn="l">
              <a:defRPr sz="1050" b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66215E-2542-418E-BDAA-B2297EE78836}" type="datetime1">
              <a:rPr lang="bg-BG"/>
              <a:pPr>
                <a:defRPr/>
              </a:pPr>
              <a:t>29.10.2025 г.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279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-39688"/>
            <a:ext cx="8905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072" y="1"/>
            <a:ext cx="9481143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7882-3F0F-4708-A0BB-4DDE4FF26E93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973591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276" y="76201"/>
            <a:ext cx="8611076" cy="533220"/>
          </a:xfrm>
        </p:spPr>
        <p:txBody>
          <a:bodyPr/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470184" y="685800"/>
            <a:ext cx="9766221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39AC-9E21-4B2A-83B5-84EEAECF8E77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522354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9118" y="46941"/>
            <a:ext cx="9736390" cy="533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5EA8-C396-410F-A977-C8A31E80AEF9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76065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796" y="1709741"/>
            <a:ext cx="1086885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96" y="4589465"/>
            <a:ext cx="108688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464F2-0883-4084-BB88-BC402A8EF769}" type="datetime1">
              <a:rPr lang="bg-BG"/>
              <a:pPr>
                <a:defRPr/>
              </a:pPr>
              <a:t>29.10.2025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F3A5-43E8-4E72-965C-37FA5F4F8DB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82656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8" y="2130427"/>
            <a:ext cx="1071133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6" y="3886200"/>
            <a:ext cx="882110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94BC5-E6D0-4EB5-8ABC-EFAB1F1850C8}" type="datetime1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B0D9F-71B2-4ACE-9E06-EE2197ADC25B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948843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C1AB-D170-4C82-BB3E-84AE31C4D217}" type="datetime1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C4511-5B77-41EF-BCA7-50D30AD0C57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36856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37" y="4406902"/>
            <a:ext cx="107113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37" y="2906713"/>
            <a:ext cx="1071133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340B-C6C1-440A-92CC-80BDB7BC1BA3}" type="datetime1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FFAE8-5E81-45A0-AE51-93A1790C38D9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108299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79" y="1600202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0" y="1600202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52BA-0995-4FEF-9C5D-89CB1CEECD74}" type="datetime1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42DF-1D6B-43C8-BFF1-431BC38D9209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374800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535114"/>
            <a:ext cx="556788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174875"/>
            <a:ext cx="55678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1429" y="1535114"/>
            <a:ext cx="557007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29" y="2174875"/>
            <a:ext cx="55700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9CAAD-2647-4E14-8E2E-1B830FD59A92}" type="datetime1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3279-8504-456F-B0E9-F987DFD8C7B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863537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6CFA0-E3EE-4FB7-A194-DCB7924E507B}" type="datetime1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69E4-6F63-4AF1-914A-C48708585BA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320016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4B39F-0EEC-4E53-B715-A03DAF56B889}" type="datetime1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57A40-AEE1-48D4-8357-42F9BD0440D6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860139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2" y="273050"/>
            <a:ext cx="4145831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866" y="273053"/>
            <a:ext cx="70446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82" y="1435103"/>
            <a:ext cx="41458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2845E-D67F-40B2-9266-10A709A539AD}" type="datetime1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DEA9-6A9D-4235-BFEC-8E77768847BD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702152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997" y="4800601"/>
            <a:ext cx="756094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9997" y="612775"/>
            <a:ext cx="756094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9997" y="5367339"/>
            <a:ext cx="756094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F39F0-81C6-49E9-9765-5C7CDA1710BB}" type="datetime1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1315-ED17-435F-86FD-247B2B89724F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949564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9CF35-A8AE-4D1C-A2EB-8979B774F16D}" type="datetime1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5AA71-0E33-49DE-8867-EA9F601A1EEB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75063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358" y="1825625"/>
            <a:ext cx="5329416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1" y="1825625"/>
            <a:ext cx="5329416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6DA74-C6DF-4A50-AB20-85E8DC1CC4A4}" type="datetime1">
              <a:rPr lang="bg-BG"/>
              <a:pPr>
                <a:defRPr/>
              </a:pPr>
              <a:t>29.10.2025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D5A8C-4A2C-42A4-8A45-F6C21957271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682257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6142" y="274640"/>
            <a:ext cx="283535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79" y="274640"/>
            <a:ext cx="82960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317D-E1F8-4F95-B9E3-FAC93741BBA8}" type="datetime1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2E66E-E6FF-44B7-B81F-463A0AFDF56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2898229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ED823-3175-4EC5-9036-BD605BBF119A}" type="datetime1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98D3D-9E76-433F-9FB4-C67C996D22C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49794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47" y="365126"/>
            <a:ext cx="1086885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550" y="1681163"/>
            <a:ext cx="53316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550" y="2505075"/>
            <a:ext cx="533160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9547" y="1681163"/>
            <a:ext cx="53578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9547" y="2505075"/>
            <a:ext cx="535785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70E77-0B69-47C6-8DB4-A12F0E201DF0}" type="datetime1">
              <a:rPr lang="bg-BG"/>
              <a:pPr>
                <a:defRPr/>
              </a:pPr>
              <a:t>29.10.2025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EA6BD-8086-409D-A83D-85B628627A0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1540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05670-0677-4D62-8D88-021EE289B052}" type="datetime1">
              <a:rPr lang="bg-BG"/>
              <a:pPr>
                <a:defRPr/>
              </a:pPr>
              <a:t>29.10.2025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AE18-FB1F-481C-8728-834512180B0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254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AF2F-2B26-4235-A22E-34B6FD4EF91F}" type="datetime1">
              <a:rPr lang="bg-BG"/>
              <a:pPr>
                <a:defRPr/>
              </a:pPr>
              <a:t>29.10.2025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C972-A497-4AA5-AFDF-182B1DDCD47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0979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50" y="457200"/>
            <a:ext cx="4064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858" y="987427"/>
            <a:ext cx="63795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550" y="2057401"/>
            <a:ext cx="4064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EA1A9-707D-4266-99FB-3D806C080732}" type="datetime1">
              <a:rPr lang="bg-BG"/>
              <a:pPr>
                <a:defRPr/>
              </a:pPr>
              <a:t>29.10.2025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391D4-A69C-4EDF-AA07-AA9E05122FC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3551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50" y="457200"/>
            <a:ext cx="4064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57858" y="987427"/>
            <a:ext cx="6379547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550" y="2057401"/>
            <a:ext cx="4064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9F2A-B5C5-46BD-878E-B7DD0B744BA1}" type="datetime1">
              <a:rPr lang="bg-BG"/>
              <a:pPr>
                <a:defRPr/>
              </a:pPr>
              <a:t>29.10.2025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92E0E-3086-4B2B-A838-D2DB1C9D726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3719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66775" y="365125"/>
            <a:ext cx="108680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6775" y="1825625"/>
            <a:ext cx="108680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775" y="6356350"/>
            <a:ext cx="2835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E075E8-20C1-49EA-A0DA-795857724C31}" type="datetime1">
              <a:rPr lang="bg-BG"/>
              <a:pPr>
                <a:defRPr/>
              </a:pPr>
              <a:t>29.10.2025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538" y="6356350"/>
            <a:ext cx="4254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9525" y="6356350"/>
            <a:ext cx="2835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AABB13-C7F0-4558-B983-685234558A1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429" r:id="rId1"/>
    <p:sldLayoutId id="2147492430" r:id="rId2"/>
    <p:sldLayoutId id="2147492431" r:id="rId3"/>
    <p:sldLayoutId id="2147492432" r:id="rId4"/>
    <p:sldLayoutId id="2147492433" r:id="rId5"/>
    <p:sldLayoutId id="2147492434" r:id="rId6"/>
    <p:sldLayoutId id="2147492435" r:id="rId7"/>
    <p:sldLayoutId id="2147492436" r:id="rId8"/>
    <p:sldLayoutId id="2147492437" r:id="rId9"/>
    <p:sldLayoutId id="2147492438" r:id="rId10"/>
    <p:sldLayoutId id="214749243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97113" y="6096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6388" y="1143000"/>
            <a:ext cx="119888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81750"/>
            <a:ext cx="3044825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0" b="1">
                <a:solidFill>
                  <a:prstClr val="black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D3F25C-2EA9-4F5A-8C2B-6BF1C9595BC3}" type="datetime1">
              <a:rPr lang="bg-BG" altLang="en-US"/>
              <a:pPr>
                <a:defRPr/>
              </a:pPr>
              <a:t>29.10.2025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5300" y="6492875"/>
            <a:ext cx="3990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275" y="6492875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FA1843-5ED7-42E8-922C-F02685272F00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9153525" y="6381750"/>
            <a:ext cx="3430588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0460038" y="6324600"/>
            <a:ext cx="2187575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452" r:id="rId1"/>
    <p:sldLayoutId id="2147492453" r:id="rId2"/>
    <p:sldLayoutId id="2147492454" r:id="rId3"/>
    <p:sldLayoutId id="2147492455" r:id="rId4"/>
    <p:sldLayoutId id="2147492456" r:id="rId5"/>
    <p:sldLayoutId id="2147492457" r:id="rId6"/>
    <p:sldLayoutId id="2147492458" r:id="rId7"/>
    <p:sldLayoutId id="2147492459" r:id="rId8"/>
    <p:sldLayoutId id="2147492460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97113" y="6096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6388" y="1143000"/>
            <a:ext cx="119888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81750"/>
            <a:ext cx="3044825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0" b="1">
                <a:solidFill>
                  <a:prstClr val="black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E16E18-360A-4C62-91AB-5E3BFB8E5763}" type="datetime1">
              <a:rPr lang="bg-BG" altLang="en-US"/>
              <a:pPr>
                <a:defRPr/>
              </a:pPr>
              <a:t>29.10.2025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5300" y="6492875"/>
            <a:ext cx="3990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275" y="6492875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8E64D7-BE49-42FD-ADB0-18685CD359F5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9153525" y="6381750"/>
            <a:ext cx="3430588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0460038" y="6324600"/>
            <a:ext cx="2187575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461" r:id="rId1"/>
    <p:sldLayoutId id="2147492462" r:id="rId2"/>
    <p:sldLayoutId id="2147492463" r:id="rId3"/>
    <p:sldLayoutId id="2147492464" r:id="rId4"/>
    <p:sldLayoutId id="2147492465" r:id="rId5"/>
    <p:sldLayoutId id="2147492466" r:id="rId6"/>
    <p:sldLayoutId id="2147492467" r:id="rId7"/>
    <p:sldLayoutId id="2147492468" r:id="rId8"/>
    <p:sldLayoutId id="2147492469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155700" y="274638"/>
            <a:ext cx="10290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0238" y="1600200"/>
            <a:ext cx="11341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text styles</a:t>
            </a:r>
          </a:p>
          <a:p>
            <a:pPr lvl="1"/>
            <a:r>
              <a:rPr lang="en-US" altLang="lt-LT"/>
              <a:t>Second level</a:t>
            </a:r>
          </a:p>
          <a:p>
            <a:pPr lvl="2"/>
            <a:r>
              <a:rPr lang="en-US" altLang="lt-LT"/>
              <a:t>Third level</a:t>
            </a:r>
          </a:p>
          <a:p>
            <a:pPr lvl="3"/>
            <a:r>
              <a:rPr lang="en-US" altLang="lt-LT"/>
              <a:t>Fourth level</a:t>
            </a:r>
          </a:p>
          <a:p>
            <a:pPr lvl="4"/>
            <a:r>
              <a:rPr lang="en-US" altLang="lt-L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38" y="6356350"/>
            <a:ext cx="294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ED2199-DE4C-4811-8A81-72076D416BD1}" type="datetime1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5300" y="6356350"/>
            <a:ext cx="3990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1288" y="6356350"/>
            <a:ext cx="2940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A19F090-8185-4595-9A29-59A2C5E1AEB4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  <p:pic>
        <p:nvPicPr>
          <p:cNvPr id="4103" name="Picture 5" descr="Nato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44450"/>
            <a:ext cx="2206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74638"/>
            <a:ext cx="1597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2440" r:id="rId1"/>
    <p:sldLayoutId id="2147492441" r:id="rId2"/>
    <p:sldLayoutId id="2147492442" r:id="rId3"/>
    <p:sldLayoutId id="2147492443" r:id="rId4"/>
    <p:sldLayoutId id="2147492444" r:id="rId5"/>
    <p:sldLayoutId id="2147492445" r:id="rId6"/>
    <p:sldLayoutId id="2147492446" r:id="rId7"/>
    <p:sldLayoutId id="2147492447" r:id="rId8"/>
    <p:sldLayoutId id="2147492448" r:id="rId9"/>
    <p:sldLayoutId id="2147492449" r:id="rId10"/>
    <p:sldLayoutId id="2147492450" r:id="rId11"/>
    <p:sldLayoutId id="214749245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061C3C-20D4-49C3-8BB2-40CBBCD1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b="1" dirty="0">
                <a:solidFill>
                  <a:srgbClr val="92D050"/>
                </a:solidFill>
              </a:rPr>
              <a:t>BILC Professional Seminar 2025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1BADC0A-9593-492D-B7FA-E12AC78FA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6891" y="1890016"/>
            <a:ext cx="4662438" cy="2088232"/>
          </a:xfrm>
        </p:spPr>
        <p:txBody>
          <a:bodyPr/>
          <a:lstStyle/>
          <a:p>
            <a:pPr marL="0" indent="0" algn="ctr">
              <a:buNone/>
            </a:pPr>
            <a:endParaRPr lang="en-AU" sz="3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1"/>
                </a:solidFill>
              </a:rPr>
              <a:t>Reshaping Educational Methodologies to fit AI</a:t>
            </a:r>
          </a:p>
          <a:p>
            <a:pPr marL="0" indent="0" algn="ctr">
              <a:buNone/>
            </a:pPr>
            <a:endParaRPr lang="en-AU" sz="3600" dirty="0">
              <a:solidFill>
                <a:schemeClr val="accent1"/>
              </a:solidFill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6BE9FB1-0A0C-4166-A902-AA12BA2FB168}"/>
              </a:ext>
            </a:extLst>
          </p:cNvPr>
          <p:cNvSpPr txBox="1"/>
          <p:nvPr/>
        </p:nvSpPr>
        <p:spPr>
          <a:xfrm>
            <a:off x="7524923" y="5177921"/>
            <a:ext cx="4301181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Closing remarks 23 OCT 2025, </a:t>
            </a:r>
          </a:p>
          <a:p>
            <a:r>
              <a:rPr lang="en-A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BILC Chair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3F4814E8-F7EE-4A39-9BE0-31A1F8924E8D}"/>
              </a:ext>
            </a:extLst>
          </p:cNvPr>
          <p:cNvSpPr txBox="1"/>
          <p:nvPr/>
        </p:nvSpPr>
        <p:spPr>
          <a:xfrm>
            <a:off x="7643638" y="3784050"/>
            <a:ext cx="3848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92D050"/>
                </a:solidFill>
                <a:latin typeface="+mn-lt"/>
              </a:rPr>
              <a:t>Tashkent, Uzbekistan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4B845B4D-3276-4020-BE39-D2D941324D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2" y="1626637"/>
            <a:ext cx="6402740" cy="4802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08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D73DEB-F353-40A1-83FC-1DA39294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30 nations represented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CFFDAD-4869-44A1-AD2A-F396D6A7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38" y="1417638"/>
            <a:ext cx="11341100" cy="5035698"/>
          </a:xfrm>
        </p:spPr>
        <p:txBody>
          <a:bodyPr numCol="2"/>
          <a:lstStyle/>
          <a:p>
            <a:pPr marL="514350" indent="-514350">
              <a:buFont typeface="+mj-lt"/>
              <a:buAutoNum type="arabicPeriod"/>
            </a:pPr>
            <a:r>
              <a:rPr lang="en-AU" sz="1800" dirty="0"/>
              <a:t>Albania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Armenia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Azerbaijan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Belgium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Bosnia and Herzegovina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Bulgaria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Canada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Croatia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Czech Republic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Denmark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Estonia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Finland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France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Georgia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Germany</a:t>
            </a:r>
          </a:p>
          <a:p>
            <a:pPr marL="514350" indent="-514350">
              <a:buFont typeface="+mj-lt"/>
              <a:buAutoNum type="arabicPeriod"/>
            </a:pPr>
            <a:endParaRPr lang="en-AU" sz="1800" dirty="0"/>
          </a:p>
          <a:p>
            <a:pPr marL="514350" indent="-514350">
              <a:buFont typeface="+mj-lt"/>
              <a:buAutoNum type="arabicPeriod"/>
            </a:pPr>
            <a:endParaRPr lang="en-AU" sz="1800" dirty="0"/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Italy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Lithuania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Netherlands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Norway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Poland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Slovakia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Slovenia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Spain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Sweden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 err="1"/>
              <a:t>Türkiye</a:t>
            </a:r>
            <a:endParaRPr lang="en-AU" sz="1800" dirty="0"/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Ukraine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United Kingdom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USA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Uzbekistan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Qatar</a:t>
            </a:r>
          </a:p>
          <a:p>
            <a:pPr marL="514350" indent="-514350">
              <a:buFont typeface="+mj-lt"/>
              <a:buAutoNum type="arabicPeriod"/>
            </a:pPr>
            <a:endParaRPr lang="en-AU" sz="1800" dirty="0"/>
          </a:p>
          <a:p>
            <a:pPr marL="514350" indent="-514350">
              <a:buFont typeface="+mj-lt"/>
              <a:buAutoNum type="arabicPeriod"/>
            </a:pPr>
            <a:endParaRPr lang="en-AU" sz="18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31A130-8C24-4A05-8380-B115585BE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813" y="1628800"/>
            <a:ext cx="3429000" cy="3429000"/>
          </a:xfrm>
          <a:prstGeom prst="rect">
            <a:avLst/>
          </a:prstGeom>
        </p:spPr>
      </p:pic>
      <p:sp>
        <p:nvSpPr>
          <p:cNvPr id="8" name="Nauha: Kallistettu ylös 7">
            <a:extLst>
              <a:ext uri="{FF2B5EF4-FFF2-40B4-BE49-F238E27FC236}">
                <a16:creationId xmlns:a16="http://schemas.microsoft.com/office/drawing/2014/main" id="{BED1FC7A-28D4-4D6F-A12C-C450970AEA42}"/>
              </a:ext>
            </a:extLst>
          </p:cNvPr>
          <p:cNvSpPr/>
          <p:nvPr/>
        </p:nvSpPr>
        <p:spPr>
          <a:xfrm>
            <a:off x="9169165" y="5373216"/>
            <a:ext cx="2664296" cy="1080120"/>
          </a:xfrm>
          <a:prstGeom prst="ribbon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56 participants</a:t>
            </a:r>
          </a:p>
        </p:txBody>
      </p:sp>
    </p:spTree>
    <p:extLst>
      <p:ext uri="{BB962C8B-B14F-4D97-AF65-F5344CB8AC3E}">
        <p14:creationId xmlns:p14="http://schemas.microsoft.com/office/powerpoint/2010/main" val="199242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42AFBC-9E58-4562-9DCC-199EB0321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Key figures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8496AA-5748-44FE-A14B-20A8C5ADF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03" y="1718109"/>
            <a:ext cx="113411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AU" sz="4000" dirty="0"/>
              <a:t> Address by UZB Deputy Minister of Defence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sz="4000" dirty="0"/>
              <a:t> 16 30-min presentations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sz="4000" dirty="0"/>
              <a:t> 6 parallel workshops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sz="4000" dirty="0"/>
              <a:t> 6 poster presentations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sz="4000" dirty="0"/>
              <a:t> 9/28 contributions by Uzbeks</a:t>
            </a:r>
          </a:p>
          <a:p>
            <a:pPr marL="0" indent="0">
              <a:buNone/>
            </a:pPr>
            <a:endParaRPr lang="en-AU" sz="40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6AD19A2-5A26-45F1-BEBA-EFD2A1A1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0987" y="6308725"/>
            <a:ext cx="2940050" cy="365125"/>
          </a:xfrm>
        </p:spPr>
        <p:txBody>
          <a:bodyPr/>
          <a:lstStyle/>
          <a:p>
            <a:pPr>
              <a:defRPr/>
            </a:pPr>
            <a:fld id="{0F9C4511-5B77-41EF-BCA7-50D30AD0C578}" type="slidenum">
              <a:rPr lang="en-AU" altLang="lt-LT" smtClean="0"/>
              <a:pPr>
                <a:defRPr/>
              </a:pPr>
              <a:t>3</a:t>
            </a:fld>
            <a:endParaRPr lang="en-AU" altLang="lt-LT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56C193F-7DBB-4797-8FB8-668CD475C5E7}"/>
              </a:ext>
            </a:extLst>
          </p:cNvPr>
          <p:cNvSpPr txBox="1"/>
          <p:nvPr/>
        </p:nvSpPr>
        <p:spPr>
          <a:xfrm>
            <a:off x="252115" y="6156568"/>
            <a:ext cx="7042916" cy="338554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b="1" i="1" dirty="0">
                <a:solidFill>
                  <a:schemeClr val="bg1"/>
                </a:solidFill>
                <a:latin typeface="+mn-lt"/>
              </a:rPr>
              <a:t>Please see speaker’s notes for a list of the presentations, workshops and posters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5CD789C-46F1-48ED-9F24-1483EABC48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460" y="201136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3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3CC3C5-535D-4748-908F-3EF6EE9E3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Shared Item Bank Project:</a:t>
            </a:r>
            <a:br>
              <a:rPr lang="en-AU" b="1" dirty="0"/>
            </a:br>
            <a:r>
              <a:rPr lang="en-AU" b="1" dirty="0"/>
              <a:t>reading and listening items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F28BEB-9851-41C5-9D52-61B3B8199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11" y="1700808"/>
            <a:ext cx="12169352" cy="288032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AU" dirty="0"/>
              <a:t>Reading Anchor Item Phase 2020-2022: 14 validated anchor items used in 18 countries with STANAG 6001</a:t>
            </a:r>
          </a:p>
          <a:p>
            <a:pPr marL="514350" indent="-514350">
              <a:buAutoNum type="arabicPeriod"/>
            </a:pPr>
            <a:endParaRPr lang="en-AU" dirty="0"/>
          </a:p>
          <a:p>
            <a:pPr marL="514350" indent="-514350">
              <a:buAutoNum type="arabicPeriod"/>
            </a:pPr>
            <a:r>
              <a:rPr lang="en-AU" dirty="0"/>
              <a:t>Listening Anchor Item Phase 2023-2025: </a:t>
            </a:r>
            <a:r>
              <a:rPr lang="en-A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pre-testing SEP-DEC 2025 </a:t>
            </a:r>
          </a:p>
          <a:p>
            <a:pPr marL="514350" indent="-514350">
              <a:buAutoNum type="arabicPeriod"/>
            </a:pPr>
            <a:r>
              <a:rPr lang="en-AU" dirty="0"/>
              <a:t>For more detail, see </a:t>
            </a:r>
            <a:r>
              <a:rPr lang="en-AU" dirty="0" err="1"/>
              <a:t>Suzana’s</a:t>
            </a:r>
            <a:r>
              <a:rPr lang="en-AU" dirty="0"/>
              <a:t> ppt </a:t>
            </a:r>
            <a:r>
              <a:rPr lang="en-AU" dirty="0">
                <a:solidFill>
                  <a:schemeClr val="accent1"/>
                </a:solidFill>
              </a:rPr>
              <a:t>natobilc.org </a:t>
            </a:r>
            <a:r>
              <a:rPr lang="en-AU" dirty="0"/>
              <a:t>/ Zagreb Conference</a:t>
            </a:r>
          </a:p>
          <a:p>
            <a:pPr marL="514350" indent="-514350">
              <a:buAutoNum type="arabicPeriod"/>
            </a:pPr>
            <a:endParaRPr lang="en-AU" sz="4000" b="1" dirty="0"/>
          </a:p>
          <a:p>
            <a:pPr marL="0" indent="0" algn="ctr">
              <a:buNone/>
            </a:pPr>
            <a:r>
              <a:rPr lang="en-AU" sz="4400" b="1" dirty="0"/>
              <a:t>suzana.horvat.ce@gmail.com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543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F342B-8492-40EC-91C6-C2C5F61C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Shared Item Bank: future plans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742DDD-6B90-40A4-97D3-FC56F714C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Open the Working Group to new nations</a:t>
            </a:r>
          </a:p>
          <a:p>
            <a:r>
              <a:rPr lang="en-AU"/>
              <a:t>Continuous development of anchor items</a:t>
            </a:r>
          </a:p>
          <a:p>
            <a:r>
              <a:rPr lang="en-AU"/>
              <a:t>Improve standardization and test-score comparability</a:t>
            </a:r>
          </a:p>
          <a:p>
            <a:r>
              <a:rPr lang="en-AU"/>
              <a:t>Encourage broader collaboration and sharing of best practices</a:t>
            </a:r>
          </a:p>
          <a:p>
            <a:r>
              <a:rPr lang="en-AU"/>
              <a:t>Strengthen national testing expertise and resources</a:t>
            </a:r>
          </a:p>
          <a:p>
            <a:r>
              <a:rPr lang="en-AU"/>
              <a:t>Feedback and data sharing for mutual benefit</a:t>
            </a:r>
          </a:p>
        </p:txBody>
      </p:sp>
    </p:spTree>
    <p:extLst>
      <p:ext uri="{BB962C8B-B14F-4D97-AF65-F5344CB8AC3E}">
        <p14:creationId xmlns:p14="http://schemas.microsoft.com/office/powerpoint/2010/main" val="1349272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3CA2D7E-6F5A-41AA-A1C0-3D0F3959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57A40-AEE1-48D4-8357-42F9BD0440D6}" type="slidenum">
              <a:rPr lang="en-US" altLang="lt-LT" smtClean="0"/>
              <a:pPr>
                <a:defRPr/>
              </a:pPr>
              <a:t>6</a:t>
            </a:fld>
            <a:endParaRPr lang="en-US" altLang="lt-LT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8000364-6B7D-4E71-9051-D11963379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59" y="434975"/>
            <a:ext cx="62865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17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6D954C-8F2A-4F82-AFD6-ADE6C228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Future BILC events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879EF7-758A-4C9D-90D7-3AC72186B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37" y="1624012"/>
            <a:ext cx="113411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AU" dirty="0"/>
              <a:t> Military Terminology Seminar 13–17 April 2026, Warsaw, POL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dirty="0"/>
              <a:t> Annual Conference 11–15 MAY 2026, Budapest, HUN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dirty="0"/>
              <a:t> Testing Workshop SEP 2026, in Europe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dirty="0"/>
              <a:t> Professional Development Seminar 19–23 OCT 2026, Sofia, BUL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dirty="0"/>
              <a:t> Annual Conference MAY 2027, Georgia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dirty="0"/>
              <a:t> Testing Workshop SEP 2027, Germany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dirty="0"/>
              <a:t> Professional Seminar 2027, TBC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F5BA694-6A7C-4919-A5D8-7B0D0ADC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C4511-5B77-41EF-BCA7-50D30AD0C578}" type="slidenum">
              <a:rPr lang="en-AU" altLang="lt-LT" smtClean="0"/>
              <a:pPr>
                <a:defRPr/>
              </a:pPr>
              <a:t>7</a:t>
            </a:fld>
            <a:endParaRPr lang="en-AU" altLang="lt-LT" dirty="0"/>
          </a:p>
        </p:txBody>
      </p:sp>
    </p:spTree>
    <p:extLst>
      <p:ext uri="{BB962C8B-B14F-4D97-AF65-F5344CB8AC3E}">
        <p14:creationId xmlns:p14="http://schemas.microsoft.com/office/powerpoint/2010/main" val="35782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010C90-1C73-4F5A-9C47-6CEB6A36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Annual BILC Conference 2026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AEC00BF-B814-4D91-A927-A1B28F6D9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6371" y="1371600"/>
            <a:ext cx="73152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068403BE-2BE9-4139-803E-0E762A7FE254}"/>
              </a:ext>
            </a:extLst>
          </p:cNvPr>
          <p:cNvSpPr txBox="1"/>
          <p:nvPr/>
        </p:nvSpPr>
        <p:spPr>
          <a:xfrm>
            <a:off x="2607183" y="5657671"/>
            <a:ext cx="7387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+mn-lt"/>
              </a:rPr>
              <a:t>11 – 15 MAY 2026 </a:t>
            </a:r>
          </a:p>
          <a:p>
            <a:pPr algn="ctr"/>
            <a:r>
              <a:rPr lang="en-AU" sz="3600" dirty="0">
                <a:latin typeface="+mn-lt"/>
              </a:rPr>
              <a:t>BUDAPEST, HUNGARY</a:t>
            </a:r>
          </a:p>
        </p:txBody>
      </p:sp>
    </p:spTree>
    <p:extLst>
      <p:ext uri="{BB962C8B-B14F-4D97-AF65-F5344CB8AC3E}">
        <p14:creationId xmlns:p14="http://schemas.microsoft.com/office/powerpoint/2010/main" val="3652786787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 Briefing Slide Jan 16 amended" id="{D8AE786A-EBDE-470C-A93B-26ABE920E854}" vid="{709845A2-3593-4D5C-A7F9-E50018982BC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 Briefing Slide Jan 16 amended" id="{D8AE786A-EBDE-470C-A93B-26ABE920E854}" vid="{709845A2-3593-4D5C-A7F9-E50018982BC9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4199</TotalTime>
  <Words>715</Words>
  <Application>Microsoft Office PowerPoint</Application>
  <PresentationFormat>Mukautettu</PresentationFormat>
  <Paragraphs>124</Paragraphs>
  <Slides>8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2_Custom Design</vt:lpstr>
      <vt:lpstr>Custom Design</vt:lpstr>
      <vt:lpstr>1_Custom Design</vt:lpstr>
      <vt:lpstr>8_Office Theme</vt:lpstr>
      <vt:lpstr>BILC Professional Seminar 2025</vt:lpstr>
      <vt:lpstr>30 nations represented</vt:lpstr>
      <vt:lpstr>Key figures</vt:lpstr>
      <vt:lpstr>Shared Item Bank Project: reading and listening items</vt:lpstr>
      <vt:lpstr>Shared Item Bank: future plans</vt:lpstr>
      <vt:lpstr>PowerPoint-esitys</vt:lpstr>
      <vt:lpstr>Future BILC events</vt:lpstr>
      <vt:lpstr>Annual BILC Conference 2026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BILC Conference 20-24 May, Lisbon</dc:title>
  <dc:creator>HP</dc:creator>
  <cp:lastModifiedBy>Murto Laura PV MPKK</cp:lastModifiedBy>
  <cp:revision>726</cp:revision>
  <cp:lastPrinted>2024-08-23T12:09:47Z</cp:lastPrinted>
  <dcterms:created xsi:type="dcterms:W3CDTF">2018-04-19T14:50:03Z</dcterms:created>
  <dcterms:modified xsi:type="dcterms:W3CDTF">2025-10-29T07:58:14Z</dcterms:modified>
</cp:coreProperties>
</file>