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3" r:id="rId6"/>
    <p:sldId id="259" r:id="rId7"/>
    <p:sldId id="265" r:id="rId8"/>
    <p:sldId id="260" r:id="rId9"/>
    <p:sldId id="266" r:id="rId10"/>
    <p:sldId id="262" r:id="rId11"/>
    <p:sldId id="267" r:id="rId12"/>
    <p:sldId id="261" r:id="rId13"/>
    <p:sldId id="268" r:id="rId14"/>
    <p:sldId id="269" r:id="rId15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8E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7" autoAdjust="0"/>
    <p:restoredTop sz="94660"/>
  </p:normalViewPr>
  <p:slideViewPr>
    <p:cSldViewPr snapToGrid="0">
      <p:cViewPr>
        <p:scale>
          <a:sx n="75" d="100"/>
          <a:sy n="75" d="100"/>
        </p:scale>
        <p:origin x="2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94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56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56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7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47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08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95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61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99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89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08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E0A1-2F4D-40D5-99E1-A23F01562C75}" type="datetimeFigureOut">
              <a:rPr lang="fr-FR" smtClean="0"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6E89F-60EA-4EC7-BE82-BB9EAAB5C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99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g"/><Relationship Id="rId9" Type="http://schemas.openxmlformats.org/officeDocument/2006/relationships/image" Target="../media/image57.jpg"/><Relationship Id="rId1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5714" r="6823" b="7428"/>
          <a:stretch/>
        </p:blipFill>
        <p:spPr>
          <a:xfrm>
            <a:off x="1136469" y="104501"/>
            <a:ext cx="10189027" cy="66308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8537" y="321025"/>
            <a:ext cx="7171509" cy="1216630"/>
          </a:xfrm>
        </p:spPr>
        <p:txBody>
          <a:bodyPr>
            <a:noAutofit/>
          </a:bodyPr>
          <a:lstStyle/>
          <a:p>
            <a:pPr algn="l"/>
            <a:r>
              <a:rPr lang="fr-FR" sz="4000" dirty="0" smtClean="0">
                <a:latin typeface="Georgia" panose="02040502050405020303" pitchFamily="18" charset="0"/>
              </a:rPr>
              <a:t>The AI Journey</a:t>
            </a:r>
            <a:br>
              <a:rPr lang="fr-FR" sz="4000" dirty="0" smtClean="0">
                <a:latin typeface="Georgia" panose="02040502050405020303" pitchFamily="18" charset="0"/>
              </a:rPr>
            </a:br>
            <a:r>
              <a:rPr lang="fr-FR" sz="4000" i="1" dirty="0" err="1" smtClean="0">
                <a:latin typeface="Georgia" panose="02040502050405020303" pitchFamily="18" charset="0"/>
              </a:rPr>
              <a:t>from</a:t>
            </a:r>
            <a:r>
              <a:rPr lang="fr-FR" sz="4000" i="1" dirty="0" smtClean="0">
                <a:latin typeface="Georgia" panose="02040502050405020303" pitchFamily="18" charset="0"/>
              </a:rPr>
              <a:t> </a:t>
            </a:r>
            <a:r>
              <a:rPr lang="fr-FR" sz="4000" i="1" dirty="0" err="1" smtClean="0">
                <a:latin typeface="Georgia" panose="02040502050405020303" pitchFamily="18" charset="0"/>
              </a:rPr>
              <a:t>oldschool</a:t>
            </a:r>
            <a:r>
              <a:rPr lang="fr-FR" sz="4000" i="1" dirty="0" smtClean="0">
                <a:latin typeface="Georgia" panose="02040502050405020303" pitchFamily="18" charset="0"/>
              </a:rPr>
              <a:t> to </a:t>
            </a:r>
            <a:r>
              <a:rPr lang="fr-FR" sz="4000" i="1" dirty="0" err="1" smtClean="0">
                <a:latin typeface="Georgia" panose="02040502050405020303" pitchFamily="18" charset="0"/>
              </a:rPr>
              <a:t>gamification</a:t>
            </a:r>
            <a:endParaRPr lang="fr-FR" sz="4000" i="1" dirty="0">
              <a:latin typeface="Georgia" panose="02040502050405020303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29394" y="5698108"/>
            <a:ext cx="8003175" cy="954107"/>
          </a:xfrm>
          <a:prstGeom prst="rect">
            <a:avLst/>
          </a:prstGeom>
          <a:solidFill>
            <a:srgbClr val="8E8E8E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Priscille-Ouma ESPERN - Jérôme COLLIN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Département </a:t>
            </a:r>
            <a:r>
              <a:rPr lang="fr-FR" sz="2800" b="1" dirty="0">
                <a:solidFill>
                  <a:schemeClr val="bg1"/>
                </a:solidFill>
              </a:rPr>
              <a:t>L</a:t>
            </a:r>
            <a:r>
              <a:rPr lang="fr-FR" sz="2800" b="1" dirty="0" smtClean="0">
                <a:solidFill>
                  <a:schemeClr val="bg1"/>
                </a:solidFill>
              </a:rPr>
              <a:t>angue </a:t>
            </a:r>
            <a:r>
              <a:rPr lang="fr-FR" sz="2800" b="1" dirty="0">
                <a:solidFill>
                  <a:schemeClr val="bg1"/>
                </a:solidFill>
              </a:rPr>
              <a:t>française – </a:t>
            </a:r>
            <a:r>
              <a:rPr lang="fr-FR" sz="2800" b="1" dirty="0" smtClean="0">
                <a:solidFill>
                  <a:schemeClr val="bg1"/>
                </a:solidFill>
              </a:rPr>
              <a:t>École </a:t>
            </a:r>
            <a:r>
              <a:rPr lang="fr-FR" sz="2800" b="1" dirty="0">
                <a:solidFill>
                  <a:schemeClr val="bg1"/>
                </a:solidFill>
              </a:rPr>
              <a:t>de guerre</a:t>
            </a:r>
          </a:p>
        </p:txBody>
      </p:sp>
    </p:spTree>
    <p:extLst>
      <p:ext uri="{BB962C8B-B14F-4D97-AF65-F5344CB8AC3E}">
        <p14:creationId xmlns:p14="http://schemas.microsoft.com/office/powerpoint/2010/main" val="4798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00960" y="239061"/>
            <a:ext cx="10515600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dwardian Script ITC" panose="030303020407070D0804" pitchFamily="66" charset="0"/>
              </a:rPr>
              <a:t>Colette’s Garden</a:t>
            </a:r>
            <a:endParaRPr lang="fr-FR" dirty="0">
              <a:latin typeface="Edwardian Script ITC" panose="030303020407070D0804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9780" r="30347" b="5595"/>
          <a:stretch/>
        </p:blipFill>
        <p:spPr>
          <a:xfrm>
            <a:off x="9475200" y="239061"/>
            <a:ext cx="2124000" cy="16607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9" y="1405466"/>
            <a:ext cx="4289573" cy="24128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80" y="2864356"/>
            <a:ext cx="4760840" cy="26779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9" y="4247366"/>
            <a:ext cx="5075769" cy="15772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07" y="5542328"/>
            <a:ext cx="1954361" cy="10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t="17196" r="31947" b="10616"/>
          <a:stretch/>
        </p:blipFill>
        <p:spPr>
          <a:xfrm>
            <a:off x="405067" y="1419323"/>
            <a:ext cx="5004000" cy="41812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10055" r="19259" b="15980"/>
          <a:stretch/>
        </p:blipFill>
        <p:spPr>
          <a:xfrm rot="5400000">
            <a:off x="5214814" y="830390"/>
            <a:ext cx="4437837" cy="31157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7" t="15761" r="8766" b="10055"/>
          <a:stretch/>
        </p:blipFill>
        <p:spPr>
          <a:xfrm rot="5400000">
            <a:off x="8437034" y="3176308"/>
            <a:ext cx="4207934" cy="28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00960" y="239061"/>
            <a:ext cx="10515600" cy="13255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dwardian Script ITC" panose="030303020407070D0804" pitchFamily="66" charset="0"/>
              </a:rPr>
              <a:t>George Sand’s Salon</a:t>
            </a:r>
            <a:endParaRPr lang="fr-FR" dirty="0">
              <a:latin typeface="Edwardian Script ITC" panose="030303020407070D0804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t="17196" r="31947" b="10616"/>
          <a:stretch/>
        </p:blipFill>
        <p:spPr>
          <a:xfrm>
            <a:off x="9475200" y="239061"/>
            <a:ext cx="2160000" cy="180486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22401" r="15417"/>
          <a:stretch/>
        </p:blipFill>
        <p:spPr>
          <a:xfrm>
            <a:off x="575732" y="1420698"/>
            <a:ext cx="4943483" cy="21522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57" y="2043929"/>
            <a:ext cx="3525367" cy="19177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4335" r="15038" b="12931"/>
          <a:stretch/>
        </p:blipFill>
        <p:spPr>
          <a:xfrm>
            <a:off x="8128000" y="4164682"/>
            <a:ext cx="3699935" cy="24139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07" y="3691108"/>
            <a:ext cx="2180166" cy="2890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45" y="4232275"/>
            <a:ext cx="2305491" cy="2346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9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97" y="1346200"/>
            <a:ext cx="4802606" cy="36745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77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t="10502" r="20167" b="5832"/>
          <a:stretch/>
        </p:blipFill>
        <p:spPr>
          <a:xfrm rot="5400000">
            <a:off x="-155804" y="702180"/>
            <a:ext cx="3007046" cy="218048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7038" r="10749" b="5555"/>
          <a:stretch/>
        </p:blipFill>
        <p:spPr>
          <a:xfrm>
            <a:off x="5580045" y="286413"/>
            <a:ext cx="1031134" cy="15401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t="288" r="17736"/>
          <a:stretch/>
        </p:blipFill>
        <p:spPr>
          <a:xfrm>
            <a:off x="4085757" y="286413"/>
            <a:ext cx="1027206" cy="15401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8" y="286413"/>
            <a:ext cx="930845" cy="16273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34" y="3819582"/>
            <a:ext cx="1003629" cy="14201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b="2430"/>
          <a:stretch/>
        </p:blipFill>
        <p:spPr>
          <a:xfrm>
            <a:off x="5697857" y="2046147"/>
            <a:ext cx="913322" cy="14834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r="14114"/>
          <a:stretch/>
        </p:blipFill>
        <p:spPr>
          <a:xfrm>
            <a:off x="7120373" y="2046148"/>
            <a:ext cx="1056857" cy="1486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27613" b="10494"/>
          <a:stretch/>
        </p:blipFill>
        <p:spPr>
          <a:xfrm>
            <a:off x="8645890" y="2053529"/>
            <a:ext cx="934973" cy="147788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3827" r="7423" b="3703"/>
          <a:stretch/>
        </p:blipFill>
        <p:spPr>
          <a:xfrm>
            <a:off x="8602664" y="5259023"/>
            <a:ext cx="978199" cy="14009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6" b="16289"/>
          <a:stretch/>
        </p:blipFill>
        <p:spPr>
          <a:xfrm>
            <a:off x="2754435" y="3819582"/>
            <a:ext cx="884740" cy="142013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19382" r="3032" b="11728"/>
          <a:stretch/>
        </p:blipFill>
        <p:spPr>
          <a:xfrm>
            <a:off x="262063" y="3642932"/>
            <a:ext cx="2180488" cy="30266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19260" r="8518" b="13086"/>
          <a:stretch/>
        </p:blipFill>
        <p:spPr>
          <a:xfrm>
            <a:off x="9754037" y="286413"/>
            <a:ext cx="2180488" cy="319493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45" y="5239717"/>
            <a:ext cx="878107" cy="143827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73" y="5534922"/>
            <a:ext cx="1131927" cy="84894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18395" r="4348" b="12963"/>
          <a:stretch/>
        </p:blipFill>
        <p:spPr>
          <a:xfrm>
            <a:off x="9754037" y="3677338"/>
            <a:ext cx="2179601" cy="29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13">
            <a:off x="6710163" y="649512"/>
            <a:ext cx="5237479" cy="585789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960" y="239061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Edwardian Script ITC" panose="030303020407070D0804" pitchFamily="66" charset="0"/>
              </a:rPr>
              <a:t>«Mystery of the Stolen Manuscript</a:t>
            </a:r>
            <a:r>
              <a:rPr lang="en-US" dirty="0" smtClean="0">
                <a:latin typeface="Edwardian Script ITC" panose="030303020407070D0804" pitchFamily="66" charset="0"/>
                <a:cs typeface="Calibri" panose="020F0502020204030204" pitchFamily="34" charset="0"/>
              </a:rPr>
              <a:t>»</a:t>
            </a:r>
            <a:endParaRPr lang="fr-FR" dirty="0">
              <a:latin typeface="Edwardian Script ITC" panose="030303020407070D0804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832">
            <a:off x="417181" y="1651282"/>
            <a:ext cx="1666710" cy="288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750">
            <a:off x="1662069" y="3678894"/>
            <a:ext cx="1612926" cy="288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3155352" y="1508834"/>
            <a:ext cx="1720478" cy="28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4405878" y="3678894"/>
            <a:ext cx="174755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5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t="8328" r="29071" b="10817"/>
          <a:stretch/>
        </p:blipFill>
        <p:spPr>
          <a:xfrm>
            <a:off x="386275" y="1534319"/>
            <a:ext cx="5200358" cy="41354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 t="13270" r="26173" b="12447"/>
          <a:stretch/>
        </p:blipFill>
        <p:spPr>
          <a:xfrm rot="5400000">
            <a:off x="5308849" y="889253"/>
            <a:ext cx="4347272" cy="30520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5594" r="20247" b="9980"/>
          <a:stretch/>
        </p:blipFill>
        <p:spPr>
          <a:xfrm rot="5400000">
            <a:off x="8518179" y="3209584"/>
            <a:ext cx="4055537" cy="28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00960" y="239061"/>
            <a:ext cx="10515600" cy="1325563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Edwardian Script ITC" panose="030303020407070D0804" pitchFamily="66" charset="0"/>
              </a:rPr>
              <a:t>S</a:t>
            </a:r>
            <a:r>
              <a:rPr lang="en-US" dirty="0" smtClean="0">
                <a:latin typeface="Edwardian Script ITC" panose="030303020407070D0804" pitchFamily="66" charset="0"/>
              </a:rPr>
              <a:t>alle des </a:t>
            </a:r>
            <a:r>
              <a:rPr lang="en-US" dirty="0" err="1" smtClean="0">
                <a:latin typeface="Edwardian Script ITC" panose="030303020407070D0804" pitchFamily="66" charset="0"/>
              </a:rPr>
              <a:t>Manuscrits</a:t>
            </a:r>
            <a:r>
              <a:rPr lang="en-US" dirty="0" smtClean="0">
                <a:latin typeface="Edwardian Script ITC" panose="030303020407070D0804" pitchFamily="66" charset="0"/>
              </a:rPr>
              <a:t> </a:t>
            </a:r>
            <a:r>
              <a:rPr lang="en-US" dirty="0" err="1" smtClean="0">
                <a:latin typeface="Edwardian Script ITC" panose="030303020407070D0804" pitchFamily="66" charset="0"/>
              </a:rPr>
              <a:t>Volés</a:t>
            </a:r>
            <a:endParaRPr lang="fr-FR" dirty="0">
              <a:latin typeface="Edwardian Script ITC" panose="030303020407070D0804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t="8328" r="29071" b="10817"/>
          <a:stretch/>
        </p:blipFill>
        <p:spPr>
          <a:xfrm>
            <a:off x="9868942" y="239062"/>
            <a:ext cx="2009113" cy="15976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2762" y="3517707"/>
            <a:ext cx="2848590" cy="163839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29775" r="74564" b="64664"/>
          <a:stretch/>
        </p:blipFill>
        <p:spPr>
          <a:xfrm>
            <a:off x="10673097" y="2102458"/>
            <a:ext cx="721407" cy="104311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6" t="31203" r="26259" b="60093"/>
          <a:stretch/>
        </p:blipFill>
        <p:spPr>
          <a:xfrm>
            <a:off x="9929357" y="2939194"/>
            <a:ext cx="843656" cy="10516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4" t="32282" r="33275" b="62263"/>
          <a:stretch/>
        </p:blipFill>
        <p:spPr>
          <a:xfrm>
            <a:off x="9224198" y="2073448"/>
            <a:ext cx="762136" cy="105715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5" t="32394" r="41529" b="62644"/>
          <a:stretch/>
        </p:blipFill>
        <p:spPr>
          <a:xfrm>
            <a:off x="8414445" y="2912607"/>
            <a:ext cx="893421" cy="10261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2" t="31546" r="46294" b="63240"/>
          <a:stretch/>
        </p:blipFill>
        <p:spPr>
          <a:xfrm>
            <a:off x="7792954" y="2077459"/>
            <a:ext cx="832509" cy="101624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54625" r="81061" b="35843"/>
          <a:stretch/>
        </p:blipFill>
        <p:spPr>
          <a:xfrm rot="603420">
            <a:off x="729746" y="5761147"/>
            <a:ext cx="1486310" cy="84224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5" t="45066" r="40833" b="43679"/>
          <a:stretch/>
        </p:blipFill>
        <p:spPr>
          <a:xfrm rot="20849551">
            <a:off x="356669" y="4267801"/>
            <a:ext cx="1301923" cy="109241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t="48938" r="82777" b="40132"/>
          <a:stretch/>
        </p:blipFill>
        <p:spPr>
          <a:xfrm rot="1065072">
            <a:off x="2157530" y="4630466"/>
            <a:ext cx="1003522" cy="116425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42868" r="78217" b="43987"/>
          <a:stretch/>
        </p:blipFill>
        <p:spPr>
          <a:xfrm rot="1168423">
            <a:off x="3793612" y="4196430"/>
            <a:ext cx="1027397" cy="101645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66498" r="62015" b="16388"/>
          <a:stretch/>
        </p:blipFill>
        <p:spPr>
          <a:xfrm rot="21101121">
            <a:off x="3691751" y="5500926"/>
            <a:ext cx="1377753" cy="1054692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r="9946" b="21202"/>
          <a:stretch/>
        </p:blipFill>
        <p:spPr>
          <a:xfrm>
            <a:off x="574144" y="1420306"/>
            <a:ext cx="4742736" cy="255646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r="16689" b="18714"/>
          <a:stretch/>
        </p:blipFill>
        <p:spPr>
          <a:xfrm>
            <a:off x="7351740" y="4054249"/>
            <a:ext cx="4547924" cy="25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3" t="19368" r="29162" b="10620"/>
          <a:stretch/>
        </p:blipFill>
        <p:spPr>
          <a:xfrm>
            <a:off x="492066" y="1343345"/>
            <a:ext cx="5004000" cy="43332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13270" r="23209" b="5046"/>
          <a:stretch/>
        </p:blipFill>
        <p:spPr>
          <a:xfrm rot="5400000">
            <a:off x="5323641" y="806232"/>
            <a:ext cx="3979332" cy="27902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494" r="28889" b="12721"/>
          <a:stretch/>
        </p:blipFill>
        <p:spPr>
          <a:xfrm rot="5400000">
            <a:off x="8141088" y="2876367"/>
            <a:ext cx="4468624" cy="30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00960" y="239061"/>
            <a:ext cx="10515600" cy="132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dwardian Script ITC" panose="030303020407070D0804" pitchFamily="66" charset="0"/>
              </a:rPr>
              <a:t>Jules Verne’s Office</a:t>
            </a:r>
            <a:endParaRPr lang="fr-FR" dirty="0">
              <a:latin typeface="Edwardian Script ITC" panose="030303020407070D0804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3" t="19368" r="29162" b="10620"/>
          <a:stretch/>
        </p:blipFill>
        <p:spPr>
          <a:xfrm>
            <a:off x="9475200" y="239061"/>
            <a:ext cx="2124000" cy="1839282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12808" r="29020" b="11793"/>
          <a:stretch/>
        </p:blipFill>
        <p:spPr>
          <a:xfrm rot="5400000">
            <a:off x="5063809" y="2500427"/>
            <a:ext cx="2487168" cy="21111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71" y="4614372"/>
            <a:ext cx="3487242" cy="19615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5" y="1422250"/>
            <a:ext cx="3973955" cy="22353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76" y="5145663"/>
            <a:ext cx="1977607" cy="154975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/>
          <a:stretch/>
        </p:blipFill>
        <p:spPr>
          <a:xfrm>
            <a:off x="400960" y="4614372"/>
            <a:ext cx="3156226" cy="12190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88" y="2708745"/>
            <a:ext cx="1916604" cy="14664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5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t="12898" r="23372" b="8358"/>
          <a:stretch/>
        </p:blipFill>
        <p:spPr>
          <a:xfrm rot="5400000">
            <a:off x="5513882" y="850042"/>
            <a:ext cx="3910674" cy="2754314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t="2665" r="24514" b="3745"/>
          <a:stretch/>
        </p:blipFill>
        <p:spPr>
          <a:xfrm>
            <a:off x="530800" y="1495955"/>
            <a:ext cx="5328000" cy="39536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15188" r="20123" b="4498"/>
          <a:stretch/>
        </p:blipFill>
        <p:spPr>
          <a:xfrm rot="5400000">
            <a:off x="8340866" y="3142332"/>
            <a:ext cx="4207933" cy="29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0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00960" y="239061"/>
            <a:ext cx="10515600" cy="1325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Edwardian Script ITC" panose="030303020407070D0804" pitchFamily="66" charset="0"/>
              </a:rPr>
              <a:t>V</a:t>
            </a:r>
            <a:r>
              <a:rPr lang="en-US" dirty="0" smtClean="0">
                <a:latin typeface="Edwardian Script ITC" panose="030303020407070D0804" pitchFamily="66" charset="0"/>
              </a:rPr>
              <a:t>ictor Hugo’s Bedchamber/bedroom</a:t>
            </a:r>
            <a:endParaRPr lang="fr-FR" dirty="0">
              <a:latin typeface="Edwardian Script ITC" panose="030303020407070D0804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t="2665" r="24514" b="3745"/>
          <a:stretch/>
        </p:blipFill>
        <p:spPr>
          <a:xfrm>
            <a:off x="9475200" y="237601"/>
            <a:ext cx="2124000" cy="15761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8679"/>
          <a:stretch/>
        </p:blipFill>
        <p:spPr>
          <a:xfrm>
            <a:off x="612628" y="1411223"/>
            <a:ext cx="5046132" cy="23757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2"/>
          <a:stretch/>
        </p:blipFill>
        <p:spPr>
          <a:xfrm>
            <a:off x="7476068" y="4222157"/>
            <a:ext cx="4419599" cy="23723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09" y="2575914"/>
            <a:ext cx="5856958" cy="13971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4662266"/>
            <a:ext cx="4805892" cy="14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11544" r="18883" b="4883"/>
          <a:stretch/>
        </p:blipFill>
        <p:spPr>
          <a:xfrm rot="5400000">
            <a:off x="5259369" y="738702"/>
            <a:ext cx="3975128" cy="272626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9780" r="30347" b="5595"/>
          <a:stretch/>
        </p:blipFill>
        <p:spPr>
          <a:xfrm>
            <a:off x="430466" y="1409207"/>
            <a:ext cx="5148000" cy="40252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8610" r="19136" b="5868"/>
          <a:stretch/>
        </p:blipFill>
        <p:spPr>
          <a:xfrm rot="5400000">
            <a:off x="8094233" y="2762154"/>
            <a:ext cx="4637616" cy="32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42</Words>
  <Application>Microsoft Office PowerPoint</Application>
  <PresentationFormat>Grand écran</PresentationFormat>
  <Paragraphs>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Edwardian Script ITC</vt:lpstr>
      <vt:lpstr>Georgia</vt:lpstr>
      <vt:lpstr>Thème Office</vt:lpstr>
      <vt:lpstr>The AI Journey from oldschool to gamification</vt:lpstr>
      <vt:lpstr>«Mystery of the Stolen Manuscript»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judge a book by its cover How to counter ‘perception bias’ in the evaluation of a language course ?</dc:title>
  <dc:creator>COLLIN Jerome M.</dc:creator>
  <cp:lastModifiedBy>ESPERN Priscille-Ouma ASC NIV 3 OA</cp:lastModifiedBy>
  <cp:revision>49</cp:revision>
  <cp:lastPrinted>2023-10-14T13:27:36Z</cp:lastPrinted>
  <dcterms:created xsi:type="dcterms:W3CDTF">2023-10-14T11:29:59Z</dcterms:created>
  <dcterms:modified xsi:type="dcterms:W3CDTF">2025-10-20T20:18:18Z</dcterms:modified>
</cp:coreProperties>
</file>