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79" r:id="rId4"/>
    <p:sldId id="280" r:id="rId5"/>
    <p:sldId id="258" r:id="rId6"/>
    <p:sldId id="360" r:id="rId7"/>
  </p:sldIdLst>
  <p:sldSz cx="12192000" cy="6858000"/>
  <p:notesSz cx="9945688" cy="6858000"/>
  <p:embeddedFontLst>
    <p:embeddedFont>
      <p:font typeface="DTSLJI+Arial" panose="020B0604020202020204" charset="0"/>
      <p:regular r:id="rId9"/>
    </p:embeddedFont>
    <p:embeddedFont>
      <p:font typeface="FQVQPR+Arial Bold" panose="020B0604020202020204" charset="0"/>
      <p:regular r:id="rId10"/>
    </p:embeddedFont>
    <p:embeddedFont>
      <p:font typeface="PDEBHF+Aptos Bold" panose="020B0604020202020204" charset="0"/>
      <p:regular r:id="rId11"/>
    </p:embeddedFont>
    <p:embeddedFont>
      <p:font typeface="QCLNHK+Arial Bold" panose="020B0604020202020204" charset="0"/>
      <p:regular r:id="rId12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83" autoAdjust="0"/>
  </p:normalViewPr>
  <p:slideViewPr>
    <p:cSldViewPr>
      <p:cViewPr varScale="1">
        <p:scale>
          <a:sx n="111" d="100"/>
          <a:sy n="111" d="100"/>
        </p:scale>
        <p:origin x="558" y="10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5633300" y="0"/>
            <a:ext cx="4309798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19E9F-D2B1-4C11-9CB2-5A9D8626673D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3212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994569" y="3300414"/>
            <a:ext cx="795655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6513514"/>
            <a:ext cx="4309798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5633300" y="6513514"/>
            <a:ext cx="4309798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4CCF6-0C49-459E-BF27-3E48A6F48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079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4CCF6-0C49-459E-BF27-3E48A6F48B5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496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4CCF6-0C49-459E-BF27-3E48A6F48B5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646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4CCF6-0C49-459E-BF27-3E48A6F48B5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473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4CCF6-0C49-459E-BF27-3E48A6F48B5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519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4CCF6-0C49-459E-BF27-3E48A6F48B5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674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 dirty="0" err="1"/>
              <a:t>However</a:t>
            </a:r>
            <a:r>
              <a:rPr lang="nb-NO" sz="1400" dirty="0"/>
              <a:t>, It is </a:t>
            </a:r>
            <a:r>
              <a:rPr lang="nb-NO" sz="1400" dirty="0" err="1"/>
              <a:t>possible</a:t>
            </a:r>
            <a:r>
              <a:rPr lang="nb-NO" sz="1400" dirty="0"/>
              <a:t> </a:t>
            </a:r>
            <a:r>
              <a:rPr lang="nb-NO" sz="1400" dirty="0" err="1"/>
              <a:t>that</a:t>
            </a:r>
            <a:r>
              <a:rPr lang="nb-NO" sz="1400" dirty="0"/>
              <a:t> </a:t>
            </a:r>
            <a:r>
              <a:rPr lang="nb-NO" sz="1400" dirty="0" err="1"/>
              <a:t>there</a:t>
            </a:r>
            <a:r>
              <a:rPr lang="nb-NO" sz="1400" dirty="0"/>
              <a:t> </a:t>
            </a:r>
            <a:r>
              <a:rPr lang="nb-NO" sz="1400" dirty="0" err="1"/>
              <a:t>are</a:t>
            </a:r>
            <a:r>
              <a:rPr lang="nb-NO" sz="1400" dirty="0"/>
              <a:t> </a:t>
            </a:r>
            <a:r>
              <a:rPr lang="nb-NO" sz="1400" dirty="0" err="1"/>
              <a:t>other</a:t>
            </a:r>
            <a:r>
              <a:rPr lang="nb-NO" sz="1400" dirty="0"/>
              <a:t> </a:t>
            </a:r>
            <a:r>
              <a:rPr lang="nb-NO" sz="1400" dirty="0" err="1"/>
              <a:t>layers</a:t>
            </a:r>
            <a:r>
              <a:rPr lang="nb-NO" sz="1400" dirty="0"/>
              <a:t> of </a:t>
            </a:r>
            <a:r>
              <a:rPr lang="nb-NO" sz="1400" dirty="0" err="1"/>
              <a:t>culture</a:t>
            </a:r>
            <a:r>
              <a:rPr lang="nb-NO" sz="1400" dirty="0"/>
              <a:t> at stake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95738-6EA8-4BE2-9DDB-07240AE740B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153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cture -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097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8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53540" y="4382262"/>
            <a:ext cx="12700" cy="1296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7566" y="2736088"/>
            <a:ext cx="527608" cy="10521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38986" y="4738677"/>
            <a:ext cx="5161785" cy="57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2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PDEBHF+Aptos Bold"/>
                <a:cs typeface="PDEBHF+Aptos Bold"/>
              </a:rPr>
              <a:t>Intercultural</a:t>
            </a:r>
            <a:r>
              <a:rPr sz="1800" b="1" spc="37" dirty="0">
                <a:solidFill>
                  <a:srgbClr val="FFFFFF"/>
                </a:solidFill>
                <a:latin typeface="PDEBHF+Aptos Bold"/>
                <a:cs typeface="PDEBHF+Aptos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PDEBHF+Aptos Bold"/>
                <a:cs typeface="PDEBHF+Aptos Bold"/>
              </a:rPr>
              <a:t>Challenges in a German-Norwegian</a:t>
            </a:r>
          </a:p>
          <a:p>
            <a:pPr marL="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PDEBHF+Aptos Bold"/>
                <a:cs typeface="PDEBHF+Aptos Bold"/>
              </a:rPr>
              <a:t>Submarine Building</a:t>
            </a:r>
            <a:r>
              <a:rPr sz="1800" b="1" spc="23" dirty="0">
                <a:solidFill>
                  <a:srgbClr val="FFFFFF"/>
                </a:solidFill>
                <a:latin typeface="PDEBHF+Aptos Bold"/>
                <a:cs typeface="PDEBHF+Aptos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PDEBHF+Aptos Bold"/>
                <a:cs typeface="PDEBHF+Aptos Bold"/>
              </a:rPr>
              <a:t>Project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88262" y="5348551"/>
            <a:ext cx="5401137" cy="194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FFFFFF"/>
                </a:solidFill>
                <a:latin typeface="QCLNHK+Arial Bold"/>
                <a:cs typeface="QCLNHK+Arial Bold"/>
              </a:rPr>
              <a:t>Kristin</a:t>
            </a:r>
            <a:r>
              <a:rPr sz="1100" b="1" spc="-32" dirty="0">
                <a:solidFill>
                  <a:srgbClr val="FFFFFF"/>
                </a:solidFill>
                <a:latin typeface="QCLNHK+Arial Bold"/>
                <a:cs typeface="QCLNHK+Arial Bold"/>
              </a:rPr>
              <a:t> </a:t>
            </a:r>
            <a:r>
              <a:rPr sz="1100" b="1" dirty="0">
                <a:solidFill>
                  <a:srgbClr val="FFFFFF"/>
                </a:solidFill>
                <a:latin typeface="QCLNHK+Arial Bold"/>
                <a:cs typeface="QCLNHK+Arial Bold"/>
              </a:rPr>
              <a:t>Rygg</a:t>
            </a:r>
            <a:r>
              <a:rPr sz="1100" b="1" spc="34" dirty="0">
                <a:solidFill>
                  <a:srgbClr val="FFFFFF"/>
                </a:solidFill>
                <a:latin typeface="QCLNHK+Arial Bold"/>
                <a:cs typeface="QCLNHK+Arial Bold"/>
              </a:rPr>
              <a:t> </a:t>
            </a:r>
            <a:r>
              <a:rPr sz="1100" b="1" dirty="0">
                <a:solidFill>
                  <a:srgbClr val="FFFFFF"/>
                </a:solidFill>
                <a:latin typeface="QCLNHK+Arial Bold"/>
                <a:cs typeface="QCLNHK+Arial Bold"/>
              </a:rPr>
              <a:t>(NHH) &amp; </a:t>
            </a:r>
            <a:r>
              <a:rPr sz="1100" b="1" spc="-13" dirty="0">
                <a:solidFill>
                  <a:srgbClr val="FFFFFF"/>
                </a:solidFill>
                <a:latin typeface="QCLNHK+Arial Bold"/>
                <a:cs typeface="QCLNHK+Arial Bold"/>
              </a:rPr>
              <a:t>Anne</a:t>
            </a:r>
            <a:r>
              <a:rPr sz="1100" b="1" spc="55" dirty="0">
                <a:solidFill>
                  <a:srgbClr val="FFFFFF"/>
                </a:solidFill>
                <a:latin typeface="QCLNHK+Arial Bold"/>
                <a:cs typeface="QCLNHK+Arial Bold"/>
              </a:rPr>
              <a:t> </a:t>
            </a:r>
            <a:r>
              <a:rPr sz="1100" b="1" dirty="0">
                <a:solidFill>
                  <a:srgbClr val="FFFFFF"/>
                </a:solidFill>
                <a:latin typeface="QCLNHK+Arial Bold"/>
                <a:cs typeface="QCLNHK+Arial Bold"/>
              </a:rPr>
              <a:t>Linda</a:t>
            </a:r>
            <a:r>
              <a:rPr sz="1100" b="1" spc="-10" dirty="0">
                <a:solidFill>
                  <a:srgbClr val="FFFFFF"/>
                </a:solidFill>
                <a:latin typeface="QCLNHK+Arial Bold"/>
                <a:cs typeface="QCLNHK+Arial Bold"/>
              </a:rPr>
              <a:t> </a:t>
            </a:r>
            <a:r>
              <a:rPr sz="1100" b="1" dirty="0">
                <a:solidFill>
                  <a:srgbClr val="FFFFFF"/>
                </a:solidFill>
                <a:latin typeface="QCLNHK+Arial Bold"/>
                <a:cs typeface="QCLNHK+Arial Bold"/>
              </a:rPr>
              <a:t>Løhre (The Royal</a:t>
            </a:r>
            <a:r>
              <a:rPr sz="1100" b="1" spc="28" dirty="0">
                <a:solidFill>
                  <a:srgbClr val="FFFFFF"/>
                </a:solidFill>
                <a:latin typeface="QCLNHK+Arial Bold"/>
                <a:cs typeface="QCLNHK+Arial Bold"/>
              </a:rPr>
              <a:t> </a:t>
            </a:r>
            <a:r>
              <a:rPr sz="1100" b="1" dirty="0">
                <a:solidFill>
                  <a:srgbClr val="FFFFFF"/>
                </a:solidFill>
                <a:latin typeface="QCLNHK+Arial Bold"/>
                <a:cs typeface="QCLNHK+Arial Bold"/>
              </a:rPr>
              <a:t>Norwegian</a:t>
            </a:r>
            <a:r>
              <a:rPr sz="1100" b="1" spc="-15" dirty="0">
                <a:solidFill>
                  <a:srgbClr val="FFFFFF"/>
                </a:solidFill>
                <a:latin typeface="QCLNHK+Arial Bold"/>
                <a:cs typeface="QCLNHK+Arial Bold"/>
              </a:rPr>
              <a:t> </a:t>
            </a:r>
            <a:r>
              <a:rPr sz="1100" b="1" dirty="0">
                <a:solidFill>
                  <a:srgbClr val="FFFFFF"/>
                </a:solidFill>
                <a:latin typeface="QCLNHK+Arial Bold"/>
                <a:cs typeface="QCLNHK+Arial Bold"/>
              </a:rPr>
              <a:t>Naval Academy)</a:t>
            </a:r>
          </a:p>
        </p:txBody>
      </p:sp>
      <p:pic>
        <p:nvPicPr>
          <p:cNvPr id="10" name="Bilde 9" descr="Et bilde som inneholder plante, blomster, blomsterblad, Urteplante&#10;&#10;KI-generert innhold kan være feil.">
            <a:extLst>
              <a:ext uri="{FF2B5EF4-FFF2-40B4-BE49-F238E27FC236}">
                <a16:creationId xmlns:a16="http://schemas.microsoft.com/office/drawing/2014/main" id="{2C104BE4-AF86-CD4C-5153-BBE04C26FF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595">
            <a:off x="194431" y="4042067"/>
            <a:ext cx="1205806" cy="1607741"/>
          </a:xfrm>
          <a:prstGeom prst="rect">
            <a:avLst/>
          </a:prstGeom>
        </p:spPr>
      </p:pic>
      <p:pic>
        <p:nvPicPr>
          <p:cNvPr id="12" name="Bilde 11" descr="Et bilde som inneholder person, smil, Menneskeansikt, utendørs&#10;&#10;KI-generert innhold kan være feil.">
            <a:extLst>
              <a:ext uri="{FF2B5EF4-FFF2-40B4-BE49-F238E27FC236}">
                <a16:creationId xmlns:a16="http://schemas.microsoft.com/office/drawing/2014/main" id="{BFCA0459-5E46-E066-1965-EC93A7594E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923">
            <a:off x="1525762" y="4020993"/>
            <a:ext cx="1202471" cy="1600532"/>
          </a:xfrm>
          <a:prstGeom prst="rect">
            <a:avLst/>
          </a:prstGeom>
        </p:spPr>
      </p:pic>
      <p:pic>
        <p:nvPicPr>
          <p:cNvPr id="14" name="Bilde 13" descr="Et bilde som inneholder utendørs, tre, blomster, Botanisk hage&#10;&#10;KI-generert innhold kan være feil.">
            <a:extLst>
              <a:ext uri="{FF2B5EF4-FFF2-40B4-BE49-F238E27FC236}">
                <a16:creationId xmlns:a16="http://schemas.microsoft.com/office/drawing/2014/main" id="{BB7C6731-A236-0756-974F-2FC5FB4839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640">
            <a:off x="2788387" y="4550237"/>
            <a:ext cx="2469408" cy="1852056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910F75E8-210B-2EE9-2947-20D28D804D83}"/>
              </a:ext>
            </a:extLst>
          </p:cNvPr>
          <p:cNvSpPr txBox="1"/>
          <p:nvPr/>
        </p:nvSpPr>
        <p:spPr>
          <a:xfrm>
            <a:off x="679283" y="146137"/>
            <a:ext cx="10441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noProof="0" dirty="0"/>
              <a:t>International, </a:t>
            </a:r>
            <a:r>
              <a:rPr lang="en-GB" sz="2600" dirty="0" err="1"/>
              <a:t>i</a:t>
            </a:r>
            <a:r>
              <a:rPr lang="en-GB" sz="2600" noProof="0" dirty="0" err="1"/>
              <a:t>ntercultural</a:t>
            </a:r>
            <a:r>
              <a:rPr lang="en-GB" sz="2600" noProof="0" dirty="0"/>
              <a:t> research during large naval procurement projects</a:t>
            </a:r>
          </a:p>
          <a:p>
            <a:pPr algn="ctr"/>
            <a:r>
              <a:rPr lang="en-GB" dirty="0"/>
              <a:t>Associate professor Anne Linda </a:t>
            </a:r>
            <a:r>
              <a:rPr lang="en-GB" dirty="0" err="1"/>
              <a:t>Løhre</a:t>
            </a:r>
            <a:r>
              <a:rPr lang="en-GB" dirty="0"/>
              <a:t>, The Royal Norwegian Naval Academy</a:t>
            </a:r>
            <a:r>
              <a:rPr lang="en-GB" noProof="0" dirty="0"/>
              <a:t> </a:t>
            </a:r>
          </a:p>
        </p:txBody>
      </p: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1DFA30A1-82E3-79BA-D5D6-05496A04DBE2}"/>
              </a:ext>
            </a:extLst>
          </p:cNvPr>
          <p:cNvGrpSpPr/>
          <p:nvPr/>
        </p:nvGrpSpPr>
        <p:grpSpPr>
          <a:xfrm>
            <a:off x="7431797" y="1406995"/>
            <a:ext cx="3797817" cy="2288825"/>
            <a:chOff x="375232" y="1448588"/>
            <a:chExt cx="3797817" cy="2288825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A15E4275-77AE-CEF0-7363-D269D0BBE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42" b="4562"/>
            <a:stretch>
              <a:fillRect/>
            </a:stretch>
          </p:blipFill>
          <p:spPr bwMode="auto">
            <a:xfrm>
              <a:off x="375232" y="1448588"/>
              <a:ext cx="3797817" cy="1798163"/>
            </a:xfrm>
            <a:prstGeom prst="rect">
              <a:avLst/>
            </a:prstGeom>
            <a:noFill/>
          </p:spPr>
        </p:pic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B34C598E-B364-666D-BC57-02AD4908FC82}"/>
                </a:ext>
              </a:extLst>
            </p:cNvPr>
            <p:cNvSpPr txBox="1"/>
            <p:nvPr/>
          </p:nvSpPr>
          <p:spPr>
            <a:xfrm>
              <a:off x="524094" y="3368081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Delivery 2029</a:t>
              </a:r>
            </a:p>
          </p:txBody>
        </p:sp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5F8D124B-1B1E-DB91-99CC-5FB4F2AC97E4}"/>
              </a:ext>
            </a:extLst>
          </p:cNvPr>
          <p:cNvGrpSpPr/>
          <p:nvPr/>
        </p:nvGrpSpPr>
        <p:grpSpPr>
          <a:xfrm>
            <a:off x="558365" y="1236119"/>
            <a:ext cx="6142406" cy="2622204"/>
            <a:chOff x="5373732" y="1361317"/>
            <a:chExt cx="6142406" cy="262220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4FE9264-5438-E48F-700E-C45906124F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6" t="8609" b="13792"/>
            <a:stretch>
              <a:fillRect/>
            </a:stretch>
          </p:blipFill>
          <p:spPr bwMode="auto">
            <a:xfrm>
              <a:off x="5373732" y="1361317"/>
              <a:ext cx="6059187" cy="2311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kstSylinder 17">
              <a:extLst>
                <a:ext uri="{FF2B5EF4-FFF2-40B4-BE49-F238E27FC236}">
                  <a16:creationId xmlns:a16="http://schemas.microsoft.com/office/drawing/2014/main" id="{7DCDD1A6-FEDB-3228-D643-3C49F76C9A4E}"/>
                </a:ext>
              </a:extLst>
            </p:cNvPr>
            <p:cNvSpPr txBox="1"/>
            <p:nvPr/>
          </p:nvSpPr>
          <p:spPr>
            <a:xfrm>
              <a:off x="7528521" y="3614189"/>
              <a:ext cx="3987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noProof="0" dirty="0" err="1"/>
                <a:t>HNoMS</a:t>
              </a:r>
              <a:r>
                <a:rPr lang="en-US" noProof="0" dirty="0"/>
                <a:t> Maud. Operational since 2019</a:t>
              </a:r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9521DC0B-E611-2230-3B72-118690297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1F1EF"/>
              </a:clrFrom>
              <a:clrTo>
                <a:srgbClr val="F1F1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9" t="66122" r="39167" b="16628"/>
          <a:stretch>
            <a:fillRect/>
          </a:stretch>
        </p:blipFill>
        <p:spPr bwMode="auto">
          <a:xfrm>
            <a:off x="11152346" y="12813"/>
            <a:ext cx="862621" cy="129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80517D43-0245-8283-2EFF-D7EE2DE4F1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086" t="16903" b="18111"/>
          <a:stretch>
            <a:fillRect/>
          </a:stretch>
        </p:blipFill>
        <p:spPr>
          <a:xfrm>
            <a:off x="5677241" y="3926364"/>
            <a:ext cx="5906415" cy="2475929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897D87BC-BDEE-4E51-6A87-B111E7E6AD2E}"/>
              </a:ext>
            </a:extLst>
          </p:cNvPr>
          <p:cNvSpPr txBox="1"/>
          <p:nvPr/>
        </p:nvSpPr>
        <p:spPr>
          <a:xfrm>
            <a:off x="5765263" y="645316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Delivery 2030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43C60409-D4ED-19CA-36DD-ACBC7A60AB20}"/>
              </a:ext>
            </a:extLst>
          </p:cNvPr>
          <p:cNvSpPr txBox="1"/>
          <p:nvPr/>
        </p:nvSpPr>
        <p:spPr>
          <a:xfrm>
            <a:off x="458708" y="567832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Anne Linda </a:t>
            </a:r>
            <a:r>
              <a:rPr lang="nb-NO" dirty="0" err="1"/>
              <a:t>Løhre</a:t>
            </a:r>
            <a:r>
              <a:rPr lang="nb-NO" dirty="0"/>
              <a:t> and Kristin Rygg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071664" y="4725144"/>
            <a:ext cx="4392488" cy="2016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2495600" y="910529"/>
            <a:ext cx="5040560" cy="530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br>
              <a:rPr lang="nb-NO" sz="2800" dirty="0">
                <a:solidFill>
                  <a:srgbClr val="000000"/>
                </a:solidFill>
                <a:latin typeface="DTSLJI+Arial"/>
                <a:cs typeface="DTSLJI+Arial"/>
              </a:rPr>
            </a:br>
            <a:r>
              <a:rPr sz="2800" dirty="0" err="1">
                <a:solidFill>
                  <a:srgbClr val="000000"/>
                </a:solidFill>
                <a:latin typeface="DTSLJI+Arial"/>
                <a:cs typeface="DTSLJI+Arial"/>
              </a:rPr>
              <a:t>HNoMS</a:t>
            </a:r>
            <a:r>
              <a:rPr sz="2800" spc="15" dirty="0">
                <a:solidFill>
                  <a:srgbClr val="000000"/>
                </a:solidFill>
                <a:latin typeface="DTSLJI+Arial"/>
                <a:cs typeface="DTSLJI+Arial"/>
              </a:rPr>
              <a:t> </a:t>
            </a:r>
            <a:r>
              <a:rPr sz="2800" dirty="0">
                <a:solidFill>
                  <a:srgbClr val="000000"/>
                </a:solidFill>
                <a:latin typeface="DTSLJI+Arial"/>
                <a:cs typeface="DTSLJI+Arial"/>
              </a:rPr>
              <a:t>Maud</a:t>
            </a:r>
            <a:r>
              <a:rPr sz="2800" spc="12" dirty="0">
                <a:solidFill>
                  <a:srgbClr val="000000"/>
                </a:solidFill>
                <a:latin typeface="DTSLJI+Arial"/>
                <a:cs typeface="DTSLJI+Arial"/>
              </a:rPr>
              <a:t> </a:t>
            </a:r>
            <a:r>
              <a:rPr sz="2800" dirty="0">
                <a:solidFill>
                  <a:srgbClr val="000000"/>
                </a:solidFill>
                <a:latin typeface="DTSLJI+Arial"/>
                <a:cs typeface="DTSLJI+Arial"/>
              </a:rPr>
              <a:t>in South Korea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03512" y="4586955"/>
            <a:ext cx="7704856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CLNHK+Arial Bold"/>
                <a:cs typeface="QCLNHK+Arial Bold"/>
              </a:rPr>
              <a:t>"A</a:t>
            </a:r>
            <a:r>
              <a:rPr sz="2400" b="1" spc="-69" dirty="0">
                <a:solidFill>
                  <a:srgbClr val="000000"/>
                </a:solidFill>
                <a:latin typeface="QCLNHK+Arial Bold"/>
                <a:cs typeface="QCLNHK+Arial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QCLNHK+Arial Bold"/>
                <a:cs typeface="QCLNHK+Arial Bold"/>
              </a:rPr>
              <a:t>World</a:t>
            </a:r>
            <a:r>
              <a:rPr sz="2400" b="1" spc="-17" dirty="0">
                <a:solidFill>
                  <a:srgbClr val="000000"/>
                </a:solidFill>
                <a:latin typeface="QCLNHK+Arial Bold"/>
                <a:cs typeface="QCLNHK+Arial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QCLNHK+Arial Bold"/>
                <a:cs typeface="QCLNHK+Arial Bold"/>
              </a:rPr>
              <a:t>Championship in</a:t>
            </a:r>
            <a:r>
              <a:rPr sz="2400" b="1" spc="-16" dirty="0">
                <a:solidFill>
                  <a:srgbClr val="000000"/>
                </a:solidFill>
                <a:latin typeface="QCLNHK+Arial Bold"/>
                <a:cs typeface="QCLNHK+Arial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QCLNHK+Arial Bold"/>
                <a:cs typeface="QCLNHK+Arial Bold"/>
              </a:rPr>
              <a:t>m</a:t>
            </a:r>
            <a:r>
              <a:rPr sz="2400" b="1" dirty="0">
                <a:solidFill>
                  <a:srgbClr val="000000"/>
                </a:solidFill>
                <a:latin typeface="FQVQPR+Arial Bold"/>
                <a:cs typeface="FQVQPR+Arial Bold"/>
              </a:rPr>
              <a:t>isunderstandings”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4AF06F35-B373-3903-CD45-1AF48CC4D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t="8609" b="13792"/>
          <a:stretch>
            <a:fillRect/>
          </a:stretch>
        </p:blipFill>
        <p:spPr bwMode="auto">
          <a:xfrm>
            <a:off x="1055440" y="1486371"/>
            <a:ext cx="7727504" cy="294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9D022E56-DC0C-810B-0E61-A6716CDB484A}"/>
              </a:ext>
            </a:extLst>
          </p:cNvPr>
          <p:cNvSpPr txBox="1"/>
          <p:nvPr/>
        </p:nvSpPr>
        <p:spPr>
          <a:xfrm>
            <a:off x="1055440" y="327913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DTSLJI+Arial"/>
                <a:cs typeface="DTSLJI+Arial"/>
              </a:rPr>
              <a:t>The</a:t>
            </a:r>
            <a:r>
              <a:rPr lang="en-US" sz="3600" spc="-25" dirty="0">
                <a:solidFill>
                  <a:srgbClr val="000000"/>
                </a:solidFill>
                <a:latin typeface="DTSLJI+Arial"/>
                <a:cs typeface="DTSLJI+Arial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DTSLJI+Arial"/>
                <a:cs typeface="DTSLJI+Arial"/>
              </a:rPr>
              <a:t>construction</a:t>
            </a:r>
            <a:r>
              <a:rPr lang="en-US" sz="3600" spc="10" dirty="0">
                <a:solidFill>
                  <a:srgbClr val="000000"/>
                </a:solidFill>
                <a:latin typeface="DTSLJI+Arial"/>
                <a:cs typeface="DTSLJI+Arial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DTSLJI+Arial"/>
                <a:cs typeface="DTSLJI+Arial"/>
              </a:rPr>
              <a:t>of the</a:t>
            </a:r>
            <a:r>
              <a:rPr lang="en-US" sz="3600" spc="-11" dirty="0">
                <a:solidFill>
                  <a:srgbClr val="000000"/>
                </a:solidFill>
                <a:latin typeface="DTSLJI+Arial"/>
                <a:cs typeface="DTSLJI+Arial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DTSLJI+Arial"/>
                <a:cs typeface="DTSLJI+Arial"/>
              </a:rPr>
              <a:t>auxiliary vessel</a:t>
            </a:r>
            <a:endParaRPr lang="nb-NO" sz="3600" dirty="0"/>
          </a:p>
        </p:txBody>
      </p:sp>
      <p:pic>
        <p:nvPicPr>
          <p:cNvPr id="1028" name="Picture 4" descr="Korean Flag 3x5 FT Heavy Duty South Korea Flag Double Stitched Vivid Color Fade Proof Outdoor Decor With Brass Grommets(South Korea)">
            <a:extLst>
              <a:ext uri="{FF2B5EF4-FFF2-40B4-BE49-F238E27FC236}">
                <a16:creationId xmlns:a16="http://schemas.microsoft.com/office/drawing/2014/main" id="{C85FB6A4-9191-86D7-6A1E-D7E7E988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960" y="2152728"/>
            <a:ext cx="2375308" cy="142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F7283A8A-33DC-A2E9-ABFE-2718AB9A9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1F1EF"/>
              </a:clrFrom>
              <a:clrTo>
                <a:srgbClr val="F1F1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9" t="66122" r="39167" b="16628"/>
          <a:stretch>
            <a:fillRect/>
          </a:stretch>
        </p:blipFill>
        <p:spPr bwMode="auto">
          <a:xfrm>
            <a:off x="11152346" y="12813"/>
            <a:ext cx="862621" cy="129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247A9DE-0EB7-B135-3DDC-26A94F633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kstSylinder 23">
            <a:extLst>
              <a:ext uri="{FF2B5EF4-FFF2-40B4-BE49-F238E27FC236}">
                <a16:creationId xmlns:a16="http://schemas.microsoft.com/office/drawing/2014/main" id="{75FAEA63-E49D-78FB-8577-2026A8895214}"/>
              </a:ext>
            </a:extLst>
          </p:cNvPr>
          <p:cNvSpPr txBox="1"/>
          <p:nvPr/>
        </p:nvSpPr>
        <p:spPr>
          <a:xfrm>
            <a:off x="1055440" y="327913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DTSLJI+Arial"/>
                <a:cs typeface="DTSLJI+Arial"/>
              </a:rPr>
              <a:t>The</a:t>
            </a:r>
            <a:r>
              <a:rPr lang="en-US" sz="3600" spc="-25" dirty="0">
                <a:solidFill>
                  <a:srgbClr val="000000"/>
                </a:solidFill>
                <a:latin typeface="DTSLJI+Arial"/>
                <a:cs typeface="DTSLJI+Arial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DTSLJI+Arial"/>
                <a:cs typeface="DTSLJI+Arial"/>
              </a:rPr>
              <a:t>construction</a:t>
            </a:r>
            <a:r>
              <a:rPr lang="en-US" sz="3600" spc="10" dirty="0">
                <a:solidFill>
                  <a:srgbClr val="000000"/>
                </a:solidFill>
                <a:latin typeface="DTSLJI+Arial"/>
                <a:cs typeface="DTSLJI+Arial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DTSLJI+Arial"/>
                <a:cs typeface="DTSLJI+Arial"/>
              </a:rPr>
              <a:t>of the</a:t>
            </a:r>
            <a:r>
              <a:rPr lang="en-US" sz="3600" spc="-11" dirty="0">
                <a:solidFill>
                  <a:srgbClr val="000000"/>
                </a:solidFill>
                <a:latin typeface="DTSLJI+Arial"/>
                <a:cs typeface="DTSLJI+Arial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DTSLJI+Arial"/>
                <a:cs typeface="DTSLJI+Arial"/>
              </a:rPr>
              <a:t>auxiliary vessel</a:t>
            </a:r>
            <a:endParaRPr lang="nb-NO" sz="3600" dirty="0"/>
          </a:p>
        </p:txBody>
      </p:sp>
      <p:pic>
        <p:nvPicPr>
          <p:cNvPr id="3" name="Bilde 2" descr="Et bilde som inneholder utendørs, himmel, mann, tre&#10;&#10;KI-generert innhold kan være feil.">
            <a:extLst>
              <a:ext uri="{FF2B5EF4-FFF2-40B4-BE49-F238E27FC236}">
                <a16:creationId xmlns:a16="http://schemas.microsoft.com/office/drawing/2014/main" id="{B62D9727-1D17-5379-9E9C-E1118703BA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2308" r="6923" b="7692"/>
          <a:stretch>
            <a:fillRect/>
          </a:stretch>
        </p:blipFill>
        <p:spPr>
          <a:xfrm>
            <a:off x="750791" y="2564904"/>
            <a:ext cx="4985169" cy="3600400"/>
          </a:xfrm>
          <a:prstGeom prst="rect">
            <a:avLst/>
          </a:prstGeom>
        </p:spPr>
      </p:pic>
      <p:pic>
        <p:nvPicPr>
          <p:cNvPr id="6" name="Bilde 5" descr="Et bilde som inneholder klær, himmel, utendørs, person&#10;&#10;KI-generert innhold kan være feil.">
            <a:extLst>
              <a:ext uri="{FF2B5EF4-FFF2-40B4-BE49-F238E27FC236}">
                <a16:creationId xmlns:a16="http://schemas.microsoft.com/office/drawing/2014/main" id="{4C989E78-FCD8-8F7F-4218-9BCDC54A68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35" y="1340768"/>
            <a:ext cx="4800533" cy="36004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C5612FB-0945-7597-9D9F-875FBDC6B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t="8609" b="13792"/>
          <a:stretch>
            <a:fillRect/>
          </a:stretch>
        </p:blipFill>
        <p:spPr bwMode="auto">
          <a:xfrm>
            <a:off x="335360" y="1083226"/>
            <a:ext cx="2088232" cy="79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62B534E-E94F-4E98-8B83-0ECE55B040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1F1EF"/>
              </a:clrFrom>
              <a:clrTo>
                <a:srgbClr val="F1F1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9" t="66122" r="39167" b="16628"/>
          <a:stretch>
            <a:fillRect/>
          </a:stretch>
        </p:blipFill>
        <p:spPr bwMode="auto">
          <a:xfrm>
            <a:off x="11152346" y="12813"/>
            <a:ext cx="862621" cy="129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12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2C25086-CEC4-E93B-4890-D85E6622A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kstSylinder 23">
            <a:extLst>
              <a:ext uri="{FF2B5EF4-FFF2-40B4-BE49-F238E27FC236}">
                <a16:creationId xmlns:a16="http://schemas.microsoft.com/office/drawing/2014/main" id="{E0938F39-921A-7707-1767-9B5E9F2D0300}"/>
              </a:ext>
            </a:extLst>
          </p:cNvPr>
          <p:cNvSpPr txBox="1"/>
          <p:nvPr/>
        </p:nvSpPr>
        <p:spPr>
          <a:xfrm>
            <a:off x="1055440" y="327913"/>
            <a:ext cx="9865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DTSLJI+Arial"/>
                <a:cs typeface="DTSLJI+Arial"/>
              </a:rPr>
              <a:t>The</a:t>
            </a:r>
            <a:r>
              <a:rPr lang="en-US" sz="3600" spc="-25" dirty="0">
                <a:solidFill>
                  <a:srgbClr val="000000"/>
                </a:solidFill>
                <a:latin typeface="DTSLJI+Arial"/>
                <a:cs typeface="DTSLJI+Arial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DTSLJI+Arial"/>
                <a:cs typeface="DTSLJI+Arial"/>
              </a:rPr>
              <a:t>construction</a:t>
            </a:r>
            <a:r>
              <a:rPr lang="en-US" sz="3600" spc="10" dirty="0">
                <a:solidFill>
                  <a:srgbClr val="000000"/>
                </a:solidFill>
                <a:latin typeface="DTSLJI+Arial"/>
                <a:cs typeface="DTSLJI+Arial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DTSLJI+Arial"/>
                <a:cs typeface="DTSLJI+Arial"/>
              </a:rPr>
              <a:t>of identical submarines</a:t>
            </a:r>
            <a:br>
              <a:rPr lang="en-US" sz="3600" dirty="0">
                <a:solidFill>
                  <a:srgbClr val="000000"/>
                </a:solidFill>
                <a:latin typeface="DTSLJI+Arial"/>
                <a:cs typeface="DTSLJI+Arial"/>
              </a:rPr>
            </a:br>
            <a:r>
              <a:rPr lang="en-US" sz="3200" dirty="0">
                <a:solidFill>
                  <a:srgbClr val="000000"/>
                </a:solidFill>
                <a:latin typeface="DTSLJI+Arial"/>
                <a:cs typeface="DTSLJI+Arial"/>
              </a:rPr>
              <a:t>Norway-Germany</a:t>
            </a:r>
            <a:r>
              <a:rPr lang="en-US" sz="3600" dirty="0">
                <a:solidFill>
                  <a:srgbClr val="000000"/>
                </a:solidFill>
                <a:latin typeface="DTSLJI+Arial"/>
                <a:cs typeface="DTSLJI+Arial"/>
              </a:rPr>
              <a:t> </a:t>
            </a:r>
            <a:endParaRPr lang="nb-NO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158C5-8279-113A-759C-E168E4199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1F1EF"/>
              </a:clrFrom>
              <a:clrTo>
                <a:srgbClr val="F1F1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9" t="66122" r="39167" b="16628"/>
          <a:stretch>
            <a:fillRect/>
          </a:stretch>
        </p:blipFill>
        <p:spPr bwMode="auto">
          <a:xfrm>
            <a:off x="11152346" y="12813"/>
            <a:ext cx="862621" cy="129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NM «Ula» (S300) – Wikipedia">
            <a:extLst>
              <a:ext uri="{FF2B5EF4-FFF2-40B4-BE49-F238E27FC236}">
                <a16:creationId xmlns:a16="http://schemas.microsoft.com/office/drawing/2014/main" id="{4C249C03-A2B0-1D54-40B0-447E928A1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581140"/>
            <a:ext cx="4248472" cy="271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6C3CA94-58D7-82A8-CA81-31A5BA228F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42" b="4562"/>
          <a:stretch>
            <a:fillRect/>
          </a:stretch>
        </p:blipFill>
        <p:spPr bwMode="auto">
          <a:xfrm>
            <a:off x="5879976" y="1581140"/>
            <a:ext cx="5787339" cy="2740147"/>
          </a:xfrm>
          <a:prstGeom prst="rect">
            <a:avLst/>
          </a:prstGeom>
          <a:noFill/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841DBB5-2F36-041F-335F-8306C3C276B8}"/>
              </a:ext>
            </a:extLst>
          </p:cNvPr>
          <p:cNvSpPr txBox="1"/>
          <p:nvPr/>
        </p:nvSpPr>
        <p:spPr>
          <a:xfrm>
            <a:off x="623392" y="438947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Ula </a:t>
            </a:r>
            <a:r>
              <a:rPr lang="nb-NO" dirty="0" err="1"/>
              <a:t>class</a:t>
            </a:r>
            <a:r>
              <a:rPr lang="nb-NO" dirty="0"/>
              <a:t> in service </a:t>
            </a:r>
            <a:r>
              <a:rPr lang="nb-NO" dirty="0" err="1"/>
              <a:t>since</a:t>
            </a:r>
            <a:r>
              <a:rPr lang="nb-NO" dirty="0"/>
              <a:t> 1989 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23A6DE7-712E-BF93-0BAD-177C4B399E7C}"/>
              </a:ext>
            </a:extLst>
          </p:cNvPr>
          <p:cNvSpPr txBox="1"/>
          <p:nvPr/>
        </p:nvSpPr>
        <p:spPr>
          <a:xfrm>
            <a:off x="5879976" y="4411017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2029</a:t>
            </a:r>
          </a:p>
        </p:txBody>
      </p:sp>
      <p:pic>
        <p:nvPicPr>
          <p:cNvPr id="5124" name="Picture 4" descr="Tysk Flagg, Flagg, Tysk, Symbol, Europa">
            <a:extLst>
              <a:ext uri="{FF2B5EF4-FFF2-40B4-BE49-F238E27FC236}">
                <a16:creationId xmlns:a16="http://schemas.microsoft.com/office/drawing/2014/main" id="{BB7C02E9-1D42-0F94-5550-5D506F17E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086" y="4574141"/>
            <a:ext cx="1622900" cy="97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909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-456728" y="0"/>
            <a:ext cx="12648728" cy="404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67778" y="4740148"/>
            <a:ext cx="2501518" cy="21178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C243AB8-444E-6A3D-67A5-1A158D278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1F1EF"/>
              </a:clrFrom>
              <a:clrTo>
                <a:srgbClr val="F1F1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9" t="66122" r="39167" b="16628"/>
          <a:stretch>
            <a:fillRect/>
          </a:stretch>
        </p:blipFill>
        <p:spPr bwMode="auto">
          <a:xfrm>
            <a:off x="11152346" y="12813"/>
            <a:ext cx="862621" cy="129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4D866F8-0FF2-22D5-8C3C-D1E5C6EDED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3632" y="1773427"/>
            <a:ext cx="7423142" cy="4161679"/>
          </a:xfrm>
          <a:prstGeom prst="rect">
            <a:avLst/>
          </a:prstGeom>
        </p:spPr>
      </p:pic>
      <p:pic>
        <p:nvPicPr>
          <p:cNvPr id="9" name="Picture 10" descr="United Kingdom Flag Clipart PNG Images, United Kingdom National Flag ...">
            <a:extLst>
              <a:ext uri="{FF2B5EF4-FFF2-40B4-BE49-F238E27FC236}">
                <a16:creationId xmlns:a16="http://schemas.microsoft.com/office/drawing/2014/main" id="{AE5ED82B-1DA1-DCDC-47B2-492761C29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43" b="89953" l="9980" r="94549">
                        <a14:foregroundMark x1="11824" y1="10249" x2="23730" y2="8841"/>
                        <a14:foregroundMark x1="55930" y1="12124" x2="73186" y2="10115"/>
                        <a14:foregroundMark x1="73186" y1="10115" x2="86974" y2="15577"/>
                        <a14:foregroundMark x1="86974" y1="15577" x2="91222" y2="35064"/>
                        <a14:foregroundMark x1="91222" y1="35064" x2="93347" y2="60823"/>
                        <a14:foregroundMark x1="93347" y1="60823" x2="91303" y2="83277"/>
                        <a14:foregroundMark x1="91303" y1="83277" x2="89218" y2="89548"/>
                        <a14:foregroundMark x1="89218" y1="89548" x2="82776" y2="89151"/>
                        <a14:foregroundMark x1="60762" y1="87795" x2="45954" y2="91509"/>
                        <a14:foregroundMark x1="18786" y1="86347" x2="18277" y2="86244"/>
                        <a14:foregroundMark x1="18277" y1="86244" x2="12826" y2="87795"/>
                        <a14:foregroundMark x1="12826" y1="87795" x2="13252" y2="81987"/>
                        <a14:foregroundMark x1="16065" y1="60567" x2="16242" y2="59546"/>
                        <a14:foregroundMark x1="13794" y1="19150" x2="11904" y2="9710"/>
                        <a14:foregroundMark x1="80281" y1="10924" x2="83246" y2="12003"/>
                        <a14:foregroundMark x1="88377" y1="13756" x2="90701" y2="20162"/>
                        <a14:foregroundMark x1="90701" y1="20162" x2="90982" y2="22387"/>
                        <a14:foregroundMark x1="93948" y1="36548" x2="94549" y2="62306"/>
                        <a14:foregroundMark x1="94549" y1="62306" x2="93627" y2="67363"/>
                        <a14:foregroundMark x1="64689" y1="54956" x2="62926" y2="63048"/>
                        <a14:foregroundMark x1="44890" y1="13621" x2="50381" y2="14160"/>
                        <a14:foregroundMark x1="50381" y1="14160" x2="55511" y2="12272"/>
                        <a14:foregroundMark x1="20000" y1="56237" x2="20000" y2="56237"/>
                        <a14:foregroundMark x1="18958" y1="56372" x2="18958" y2="56372"/>
                        <a14:foregroundMark x1="17996" y1="56372" x2="17996" y2="56372"/>
                        <a14:foregroundMark x1="17515" y1="39312" x2="17515" y2="39312"/>
                        <a14:foregroundMark x1="17435" y1="39042" x2="17435" y2="42144"/>
                        <a14:foregroundMark x1="13925" y1="79016" x2="13106" y2="82670"/>
                        <a14:foregroundMark x1="13828" y1="80782" x2="13828" y2="80782"/>
                        <a14:foregroundMark x1="13427" y1="81187" x2="13427" y2="81187"/>
                        <a14:foregroundMark x1="13427" y1="81861" x2="13427" y2="81861"/>
                        <a14:foregroundMark x1="24489" y1="81726" x2="24489" y2="81726"/>
                        <a14:foregroundMark x1="18557" y1="85570" x2="50822" y2="65071"/>
                        <a14:backgroundMark x1="4208" y1="35469" x2="4208" y2="35469"/>
                        <a14:backgroundMark x1="10100" y1="4653" x2="15952" y2="44437"/>
                        <a14:backgroundMark x1="15952" y1="44437" x2="15391" y2="63250"/>
                        <a14:backgroundMark x1="15391" y1="63250" x2="7495" y2="96022"/>
                        <a14:backgroundMark x1="7495" y1="96022" x2="7455" y2="96022"/>
                        <a14:backgroundMark x1="53516" y1="12129" x2="23727" y2="8833"/>
                        <a14:backgroundMark x1="56032" y1="12407" x2="55486" y2="12347"/>
                        <a14:backgroundMark x1="46373" y1="13486" x2="50581" y2="13082"/>
                        <a14:backgroundMark x1="50581" y1="13082" x2="50581" y2="13082"/>
                        <a14:backgroundMark x1="13948" y1="19083" x2="17090" y2="39042"/>
                        <a14:backgroundMark x1="17675" y1="42751" x2="16553" y2="67903"/>
                        <a14:backgroundMark x1="13550" y1="80782" x2="13267" y2="81996"/>
                        <a14:backgroundMark x1="16553" y1="67903" x2="13550" y2="80782"/>
                        <a14:backgroundMark x1="16754" y1="63048" x2="14389" y2="76534"/>
                        <a14:backgroundMark x1="14389" y1="76534" x2="13427" y2="78422"/>
                        <a14:backgroundMark x1="16032" y1="60553" x2="13828" y2="75051"/>
                        <a14:backgroundMark x1="15711" y1="59744" x2="15711" y2="59744"/>
                        <a14:backgroundMark x1="16032" y1="60688" x2="16032" y2="60688"/>
                        <a14:backgroundMark x1="16353" y1="59204" x2="16353" y2="59204"/>
                        <a14:backgroundMark x1="82846" y1="89346" x2="64810" y2="86851"/>
                        <a14:backgroundMark x1="64810" y1="86851" x2="60882" y2="87997"/>
                        <a14:backgroundMark x1="65331" y1="88806" x2="65331" y2="88806"/>
                        <a14:backgroundMark x1="65331" y1="88537" x2="65331" y2="88537"/>
                        <a14:backgroundMark x1="64689" y1="88267" x2="68257" y2="88672"/>
                        <a14:backgroundMark x1="18717" y1="86514" x2="45651" y2="92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1628800"/>
            <a:ext cx="2558353" cy="152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9367D787-A908-665A-E346-1D9B5BB85424}"/>
              </a:ext>
            </a:extLst>
          </p:cNvPr>
          <p:cNvSpPr txBox="1"/>
          <p:nvPr/>
        </p:nvSpPr>
        <p:spPr>
          <a:xfrm>
            <a:off x="1055440" y="327913"/>
            <a:ext cx="9865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600" spc="-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</a:t>
            </a:r>
            <a:r>
              <a:rPr lang="en-US" sz="360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new frigates</a:t>
            </a:r>
            <a:b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Norway-Great Britain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b-N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CDA7CE-4DFA-0B48-FCEE-05F050BC58E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24894" y="822535"/>
            <a:ext cx="8254265" cy="568115"/>
          </a:xfrm>
        </p:spPr>
        <p:txBody>
          <a:bodyPr/>
          <a:lstStyle/>
          <a:p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95285-921D-AF85-EC56-E2D559EBDF0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24894" y="1407548"/>
            <a:ext cx="8254264" cy="358925"/>
          </a:xfrm>
        </p:spPr>
        <p:txBody>
          <a:bodyPr/>
          <a:lstStyle/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05DCD-F4A9-97D7-387A-2DCB4594328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24878" y="1834482"/>
            <a:ext cx="8254265" cy="4411042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7" name="Picture 6" descr="A diagram of a team culture&#10;&#10;AI-generated content may be incorrect.">
            <a:extLst>
              <a:ext uri="{FF2B5EF4-FFF2-40B4-BE49-F238E27FC236}">
                <a16:creationId xmlns:a16="http://schemas.microsoft.com/office/drawing/2014/main" id="{AAD9AE33-4463-9B65-3AD8-C5CB4BEEBE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722" b="17800"/>
          <a:stretch/>
        </p:blipFill>
        <p:spPr>
          <a:xfrm>
            <a:off x="479376" y="-22607"/>
            <a:ext cx="10873208" cy="701424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F305F4B-99F1-8CB9-A307-8A3F02871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1F1EF"/>
              </a:clrFrom>
              <a:clrTo>
                <a:srgbClr val="F1F1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9" t="66122" r="39167" b="16628"/>
          <a:stretch>
            <a:fillRect/>
          </a:stretch>
        </p:blipFill>
        <p:spPr bwMode="auto">
          <a:xfrm>
            <a:off x="11152346" y="12813"/>
            <a:ext cx="862621" cy="129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096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</TotalTime>
  <Words>127</Words>
  <Application>Microsoft Office PowerPoint</Application>
  <PresentationFormat>Widescreen</PresentationFormat>
  <Paragraphs>24</Paragraphs>
  <Slides>6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4" baseType="lpstr">
      <vt:lpstr>PDEBHF+Aptos Bold</vt:lpstr>
      <vt:lpstr>Calibri</vt:lpstr>
      <vt:lpstr>QCLNHK+Arial Bold</vt:lpstr>
      <vt:lpstr>Aptos</vt:lpstr>
      <vt:lpstr>FQVQPR+Arial Bold</vt:lpstr>
      <vt:lpstr>DTSLJI+Arial</vt:lpstr>
      <vt:lpstr>Arial</vt:lpstr>
      <vt:lpstr>Theme Office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root</dc:creator>
  <cp:lastModifiedBy>Steinar Nyhamn</cp:lastModifiedBy>
  <cp:revision>6</cp:revision>
  <cp:lastPrinted>2025-10-15T09:57:05Z</cp:lastPrinted>
  <dcterms:modified xsi:type="dcterms:W3CDTF">2025-10-16T18:01:30Z</dcterms:modified>
</cp:coreProperties>
</file>