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  <p:sldMasterId id="2147483682" r:id="rId5"/>
  </p:sldMasterIdLst>
  <p:notesMasterIdLst>
    <p:notesMasterId r:id="rId24"/>
  </p:notesMasterIdLst>
  <p:handoutMasterIdLst>
    <p:handoutMasterId r:id="rId25"/>
  </p:handoutMasterIdLst>
  <p:sldIdLst>
    <p:sldId id="256" r:id="rId6"/>
    <p:sldId id="285" r:id="rId7"/>
    <p:sldId id="286" r:id="rId8"/>
    <p:sldId id="317" r:id="rId9"/>
    <p:sldId id="287" r:id="rId10"/>
    <p:sldId id="288" r:id="rId11"/>
    <p:sldId id="322" r:id="rId12"/>
    <p:sldId id="321" r:id="rId13"/>
    <p:sldId id="260" r:id="rId14"/>
    <p:sldId id="277" r:id="rId15"/>
    <p:sldId id="313" r:id="rId16"/>
    <p:sldId id="290" r:id="rId17"/>
    <p:sldId id="311" r:id="rId18"/>
    <p:sldId id="316" r:id="rId19"/>
    <p:sldId id="297" r:id="rId20"/>
    <p:sldId id="291" r:id="rId21"/>
    <p:sldId id="274" r:id="rId22"/>
    <p:sldId id="27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ata Matušincová" initials="RM" lastIdx="0" clrIdx="0">
    <p:extLst>
      <p:ext uri="{19B8F6BF-5375-455C-9EA6-DF929625EA0E}">
        <p15:presenceInfo xmlns:p15="http://schemas.microsoft.com/office/powerpoint/2012/main" userId="484024363d3e09e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2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5210" autoAdjust="0"/>
  </p:normalViewPr>
  <p:slideViewPr>
    <p:cSldViewPr snapToGrid="0">
      <p:cViewPr varScale="1">
        <p:scale>
          <a:sx n="40" d="100"/>
          <a:sy n="40" d="100"/>
        </p:scale>
        <p:origin x="1200" y="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1A09B-D43C-46D4-AE67-BCC1AE498FF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4C2087-5AC2-4AB4-8E80-FBF7ED2ACB5A}">
      <dgm:prSet/>
      <dgm:spPr/>
      <dgm:t>
        <a:bodyPr/>
        <a:lstStyle/>
        <a:p>
          <a:r>
            <a:rPr lang="cs-CZ" dirty="0" err="1"/>
            <a:t>Language</a:t>
          </a:r>
          <a:r>
            <a:rPr lang="cs-CZ" dirty="0"/>
            <a:t> testing</a:t>
          </a:r>
          <a:endParaRPr lang="en-US" dirty="0"/>
        </a:p>
      </dgm:t>
    </dgm:pt>
    <dgm:pt modelId="{5F170F1A-5AA7-4F36-90E6-A3292D9346D5}" type="parTrans" cxnId="{466D30E8-4D8D-48AB-9B67-89B96D4E2060}">
      <dgm:prSet/>
      <dgm:spPr/>
      <dgm:t>
        <a:bodyPr/>
        <a:lstStyle/>
        <a:p>
          <a:endParaRPr lang="en-US"/>
        </a:p>
      </dgm:t>
    </dgm:pt>
    <dgm:pt modelId="{9B92B96C-100A-4EA5-B9FD-8439C11C3626}" type="sibTrans" cxnId="{466D30E8-4D8D-48AB-9B67-89B96D4E2060}">
      <dgm:prSet/>
      <dgm:spPr/>
      <dgm:t>
        <a:bodyPr/>
        <a:lstStyle/>
        <a:p>
          <a:endParaRPr lang="en-US"/>
        </a:p>
      </dgm:t>
    </dgm:pt>
    <dgm:pt modelId="{61C55102-61CC-4339-899F-E92EBFEB98F7}">
      <dgm:prSet/>
      <dgm:spPr/>
      <dgm:t>
        <a:bodyPr/>
        <a:lstStyle/>
        <a:p>
          <a:r>
            <a:rPr lang="cs-CZ"/>
            <a:t>Mock exams: test production, administration, feedback</a:t>
          </a:r>
          <a:endParaRPr lang="en-US"/>
        </a:p>
      </dgm:t>
    </dgm:pt>
    <dgm:pt modelId="{13479CD8-D2A6-4D7D-84A0-11B99DDFBA73}" type="parTrans" cxnId="{50075E22-325A-4530-9999-68B3896BC949}">
      <dgm:prSet/>
      <dgm:spPr/>
      <dgm:t>
        <a:bodyPr/>
        <a:lstStyle/>
        <a:p>
          <a:endParaRPr lang="en-US"/>
        </a:p>
      </dgm:t>
    </dgm:pt>
    <dgm:pt modelId="{035DCABD-43F5-4C02-81D6-93088D03767B}" type="sibTrans" cxnId="{50075E22-325A-4530-9999-68B3896BC949}">
      <dgm:prSet/>
      <dgm:spPr/>
      <dgm:t>
        <a:bodyPr/>
        <a:lstStyle/>
        <a:p>
          <a:endParaRPr lang="en-US"/>
        </a:p>
      </dgm:t>
    </dgm:pt>
    <dgm:pt modelId="{BD20A21F-0B3D-41ED-BAA6-FF2782655A56}">
      <dgm:prSet/>
      <dgm:spPr/>
      <dgm:t>
        <a:bodyPr/>
        <a:lstStyle/>
        <a:p>
          <a:r>
            <a:rPr lang="cs-CZ"/>
            <a:t>Language teaching i.a.w STANAG 6001: workshops for teachers, testers</a:t>
          </a:r>
          <a:endParaRPr lang="en-US"/>
        </a:p>
      </dgm:t>
    </dgm:pt>
    <dgm:pt modelId="{D542C33B-BFEC-4C86-BDA3-A4AD63E74529}" type="parTrans" cxnId="{BD2E4CD8-BB0F-4C0C-A928-572F548A574E}">
      <dgm:prSet/>
      <dgm:spPr/>
      <dgm:t>
        <a:bodyPr/>
        <a:lstStyle/>
        <a:p>
          <a:endParaRPr lang="en-US"/>
        </a:p>
      </dgm:t>
    </dgm:pt>
    <dgm:pt modelId="{4103D344-F75E-4E0D-A2CE-068729CD208C}" type="sibTrans" cxnId="{BD2E4CD8-BB0F-4C0C-A928-572F548A574E}">
      <dgm:prSet/>
      <dgm:spPr/>
      <dgm:t>
        <a:bodyPr/>
        <a:lstStyle/>
        <a:p>
          <a:endParaRPr lang="en-US"/>
        </a:p>
      </dgm:t>
    </dgm:pt>
    <dgm:pt modelId="{92B398D4-AF3A-40DE-BF26-69E17B356E72}">
      <dgm:prSet/>
      <dgm:spPr/>
      <dgm:t>
        <a:bodyPr/>
        <a:lstStyle/>
        <a:p>
          <a:r>
            <a:rPr lang="cs-CZ"/>
            <a:t>Quality assurance of all above</a:t>
          </a:r>
          <a:endParaRPr lang="en-US"/>
        </a:p>
      </dgm:t>
    </dgm:pt>
    <dgm:pt modelId="{00659316-3C01-4E12-88D3-E95E7C1C03B9}" type="parTrans" cxnId="{043BE22B-0A6F-448F-8637-4852292E67A3}">
      <dgm:prSet/>
      <dgm:spPr/>
      <dgm:t>
        <a:bodyPr/>
        <a:lstStyle/>
        <a:p>
          <a:endParaRPr lang="en-US"/>
        </a:p>
      </dgm:t>
    </dgm:pt>
    <dgm:pt modelId="{F6E69BE8-A7FC-4D7E-8B00-CAA0D2A1BAF2}" type="sibTrans" cxnId="{043BE22B-0A6F-448F-8637-4852292E67A3}">
      <dgm:prSet/>
      <dgm:spPr/>
      <dgm:t>
        <a:bodyPr/>
        <a:lstStyle/>
        <a:p>
          <a:endParaRPr lang="en-US"/>
        </a:p>
      </dgm:t>
    </dgm:pt>
    <dgm:pt modelId="{16F3EC06-4D1B-45BF-9E36-2D650C942996}" type="pres">
      <dgm:prSet presAssocID="{FA51A09B-D43C-46D4-AE67-BCC1AE498FF2}" presName="root" presStyleCnt="0">
        <dgm:presLayoutVars>
          <dgm:dir/>
          <dgm:resizeHandles val="exact"/>
        </dgm:presLayoutVars>
      </dgm:prSet>
      <dgm:spPr/>
    </dgm:pt>
    <dgm:pt modelId="{C64A5F7E-8226-4B42-A683-F52AFBD7AC1A}" type="pres">
      <dgm:prSet presAssocID="{B84C2087-5AC2-4AB4-8E80-FBF7ED2ACB5A}" presName="compNode" presStyleCnt="0"/>
      <dgm:spPr/>
    </dgm:pt>
    <dgm:pt modelId="{2DBF02C8-71EA-48A1-BF39-8C3BCC943BDE}" type="pres">
      <dgm:prSet presAssocID="{B84C2087-5AC2-4AB4-8E80-FBF7ED2ACB5A}" presName="bgRect" presStyleLbl="bgShp" presStyleIdx="0" presStyleCnt="4"/>
      <dgm:spPr/>
    </dgm:pt>
    <dgm:pt modelId="{AD810825-8A5D-4CED-9376-F35A09F0F41D}" type="pres">
      <dgm:prSet presAssocID="{B84C2087-5AC2-4AB4-8E80-FBF7ED2ACB5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CCB9C890-0A81-4C49-948D-9D85BB1897C0}" type="pres">
      <dgm:prSet presAssocID="{B84C2087-5AC2-4AB4-8E80-FBF7ED2ACB5A}" presName="spaceRect" presStyleCnt="0"/>
      <dgm:spPr/>
    </dgm:pt>
    <dgm:pt modelId="{9CDA07B0-2B08-4804-85A7-4CBFACF3F01F}" type="pres">
      <dgm:prSet presAssocID="{B84C2087-5AC2-4AB4-8E80-FBF7ED2ACB5A}" presName="parTx" presStyleLbl="revTx" presStyleIdx="0" presStyleCnt="4">
        <dgm:presLayoutVars>
          <dgm:chMax val="0"/>
          <dgm:chPref val="0"/>
        </dgm:presLayoutVars>
      </dgm:prSet>
      <dgm:spPr/>
    </dgm:pt>
    <dgm:pt modelId="{0B839569-FA0A-46FC-B4D6-3BB0ECCBB732}" type="pres">
      <dgm:prSet presAssocID="{9B92B96C-100A-4EA5-B9FD-8439C11C3626}" presName="sibTrans" presStyleCnt="0"/>
      <dgm:spPr/>
    </dgm:pt>
    <dgm:pt modelId="{E92C898D-F9C7-4D0F-BE14-9DBFF747E5F1}" type="pres">
      <dgm:prSet presAssocID="{61C55102-61CC-4339-899F-E92EBFEB98F7}" presName="compNode" presStyleCnt="0"/>
      <dgm:spPr/>
    </dgm:pt>
    <dgm:pt modelId="{C82B6BA1-0D39-4129-8A98-589974EC3FFE}" type="pres">
      <dgm:prSet presAssocID="{61C55102-61CC-4339-899F-E92EBFEB98F7}" presName="bgRect" presStyleLbl="bgShp" presStyleIdx="1" presStyleCnt="4"/>
      <dgm:spPr/>
    </dgm:pt>
    <dgm:pt modelId="{DB29F71E-3D76-4C57-9F21-9D8009CA4D45}" type="pres">
      <dgm:prSet presAssocID="{61C55102-61CC-4339-899F-E92EBFEB98F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0595EAE3-FB20-4254-9928-C6067E1026F9}" type="pres">
      <dgm:prSet presAssocID="{61C55102-61CC-4339-899F-E92EBFEB98F7}" presName="spaceRect" presStyleCnt="0"/>
      <dgm:spPr/>
    </dgm:pt>
    <dgm:pt modelId="{B5C7F619-A513-41EF-B36F-2AD9AF94A955}" type="pres">
      <dgm:prSet presAssocID="{61C55102-61CC-4339-899F-E92EBFEB98F7}" presName="parTx" presStyleLbl="revTx" presStyleIdx="1" presStyleCnt="4">
        <dgm:presLayoutVars>
          <dgm:chMax val="0"/>
          <dgm:chPref val="0"/>
        </dgm:presLayoutVars>
      </dgm:prSet>
      <dgm:spPr/>
    </dgm:pt>
    <dgm:pt modelId="{6CFF0EFA-AE43-444F-B205-BC5E91A624F6}" type="pres">
      <dgm:prSet presAssocID="{035DCABD-43F5-4C02-81D6-93088D03767B}" presName="sibTrans" presStyleCnt="0"/>
      <dgm:spPr/>
    </dgm:pt>
    <dgm:pt modelId="{30CAC8A0-7A3A-4B2D-A58D-E66FE86811A8}" type="pres">
      <dgm:prSet presAssocID="{BD20A21F-0B3D-41ED-BAA6-FF2782655A56}" presName="compNode" presStyleCnt="0"/>
      <dgm:spPr/>
    </dgm:pt>
    <dgm:pt modelId="{47C0EA91-6778-48E2-94C2-05AA53CA8A3E}" type="pres">
      <dgm:prSet presAssocID="{BD20A21F-0B3D-41ED-BAA6-FF2782655A56}" presName="bgRect" presStyleLbl="bgShp" presStyleIdx="2" presStyleCnt="4"/>
      <dgm:spPr/>
    </dgm:pt>
    <dgm:pt modelId="{8452780D-34AE-47D6-B37B-17DF4E01FDE1}" type="pres">
      <dgm:prSet presAssocID="{BD20A21F-0B3D-41ED-BAA6-FF2782655A5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7E4F1842-13D1-422F-8113-ED08A66C9905}" type="pres">
      <dgm:prSet presAssocID="{BD20A21F-0B3D-41ED-BAA6-FF2782655A56}" presName="spaceRect" presStyleCnt="0"/>
      <dgm:spPr/>
    </dgm:pt>
    <dgm:pt modelId="{C726086E-884A-4D7B-B1E5-73AB709793F9}" type="pres">
      <dgm:prSet presAssocID="{BD20A21F-0B3D-41ED-BAA6-FF2782655A56}" presName="parTx" presStyleLbl="revTx" presStyleIdx="2" presStyleCnt="4">
        <dgm:presLayoutVars>
          <dgm:chMax val="0"/>
          <dgm:chPref val="0"/>
        </dgm:presLayoutVars>
      </dgm:prSet>
      <dgm:spPr/>
    </dgm:pt>
    <dgm:pt modelId="{76915F49-0C4C-4F73-99B4-205ED5C853B9}" type="pres">
      <dgm:prSet presAssocID="{4103D344-F75E-4E0D-A2CE-068729CD208C}" presName="sibTrans" presStyleCnt="0"/>
      <dgm:spPr/>
    </dgm:pt>
    <dgm:pt modelId="{2B1842AD-ED1D-43C2-8F16-ED4507DE2174}" type="pres">
      <dgm:prSet presAssocID="{92B398D4-AF3A-40DE-BF26-69E17B356E72}" presName="compNode" presStyleCnt="0"/>
      <dgm:spPr/>
    </dgm:pt>
    <dgm:pt modelId="{B48DF0D8-48EF-4B6E-B4A4-0DC4AC48E411}" type="pres">
      <dgm:prSet presAssocID="{92B398D4-AF3A-40DE-BF26-69E17B356E72}" presName="bgRect" presStyleLbl="bgShp" presStyleIdx="3" presStyleCnt="4"/>
      <dgm:spPr/>
    </dgm:pt>
    <dgm:pt modelId="{31F74A37-CD03-4F67-914E-A33F05C7440A}" type="pres">
      <dgm:prSet presAssocID="{92B398D4-AF3A-40DE-BF26-69E17B356E7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1A34BDFA-CAE7-4685-B529-06F62303F84F}" type="pres">
      <dgm:prSet presAssocID="{92B398D4-AF3A-40DE-BF26-69E17B356E72}" presName="spaceRect" presStyleCnt="0"/>
      <dgm:spPr/>
    </dgm:pt>
    <dgm:pt modelId="{2BF8DB0D-C5A7-4C87-8F79-AEA8CEAEB0F5}" type="pres">
      <dgm:prSet presAssocID="{92B398D4-AF3A-40DE-BF26-69E17B356E7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2E68903-5384-4336-83AF-5AD38949F735}" type="presOf" srcId="{BD20A21F-0B3D-41ED-BAA6-FF2782655A56}" destId="{C726086E-884A-4D7B-B1E5-73AB709793F9}" srcOrd="0" destOrd="0" presId="urn:microsoft.com/office/officeart/2018/2/layout/IconVerticalSolidList"/>
    <dgm:cxn modelId="{50075E22-325A-4530-9999-68B3896BC949}" srcId="{FA51A09B-D43C-46D4-AE67-BCC1AE498FF2}" destId="{61C55102-61CC-4339-899F-E92EBFEB98F7}" srcOrd="1" destOrd="0" parTransId="{13479CD8-D2A6-4D7D-84A0-11B99DDFBA73}" sibTransId="{035DCABD-43F5-4C02-81D6-93088D03767B}"/>
    <dgm:cxn modelId="{043BE22B-0A6F-448F-8637-4852292E67A3}" srcId="{FA51A09B-D43C-46D4-AE67-BCC1AE498FF2}" destId="{92B398D4-AF3A-40DE-BF26-69E17B356E72}" srcOrd="3" destOrd="0" parTransId="{00659316-3C01-4E12-88D3-E95E7C1C03B9}" sibTransId="{F6E69BE8-A7FC-4D7E-8B00-CAA0D2A1BAF2}"/>
    <dgm:cxn modelId="{8CD992B0-ACEB-43C5-BA0D-A18274A66E9C}" type="presOf" srcId="{61C55102-61CC-4339-899F-E92EBFEB98F7}" destId="{B5C7F619-A513-41EF-B36F-2AD9AF94A955}" srcOrd="0" destOrd="0" presId="urn:microsoft.com/office/officeart/2018/2/layout/IconVerticalSolidList"/>
    <dgm:cxn modelId="{A8BE8BB3-8952-46DA-9658-EC3ED82D671D}" type="presOf" srcId="{B84C2087-5AC2-4AB4-8E80-FBF7ED2ACB5A}" destId="{9CDA07B0-2B08-4804-85A7-4CBFACF3F01F}" srcOrd="0" destOrd="0" presId="urn:microsoft.com/office/officeart/2018/2/layout/IconVerticalSolidList"/>
    <dgm:cxn modelId="{0A07BACD-13A9-42CC-9DA4-6506C51D69E2}" type="presOf" srcId="{FA51A09B-D43C-46D4-AE67-BCC1AE498FF2}" destId="{16F3EC06-4D1B-45BF-9E36-2D650C942996}" srcOrd="0" destOrd="0" presId="urn:microsoft.com/office/officeart/2018/2/layout/IconVerticalSolidList"/>
    <dgm:cxn modelId="{BD2E4CD8-BB0F-4C0C-A928-572F548A574E}" srcId="{FA51A09B-D43C-46D4-AE67-BCC1AE498FF2}" destId="{BD20A21F-0B3D-41ED-BAA6-FF2782655A56}" srcOrd="2" destOrd="0" parTransId="{D542C33B-BFEC-4C86-BDA3-A4AD63E74529}" sibTransId="{4103D344-F75E-4E0D-A2CE-068729CD208C}"/>
    <dgm:cxn modelId="{466D30E8-4D8D-48AB-9B67-89B96D4E2060}" srcId="{FA51A09B-D43C-46D4-AE67-BCC1AE498FF2}" destId="{B84C2087-5AC2-4AB4-8E80-FBF7ED2ACB5A}" srcOrd="0" destOrd="0" parTransId="{5F170F1A-5AA7-4F36-90E6-A3292D9346D5}" sibTransId="{9B92B96C-100A-4EA5-B9FD-8439C11C3626}"/>
    <dgm:cxn modelId="{5E1D9EFC-31FD-4AE5-8AA5-FDE4CB240BBE}" type="presOf" srcId="{92B398D4-AF3A-40DE-BF26-69E17B356E72}" destId="{2BF8DB0D-C5A7-4C87-8F79-AEA8CEAEB0F5}" srcOrd="0" destOrd="0" presId="urn:microsoft.com/office/officeart/2018/2/layout/IconVerticalSolidList"/>
    <dgm:cxn modelId="{8D701A76-D961-40BA-8DB1-310CE343FE18}" type="presParOf" srcId="{16F3EC06-4D1B-45BF-9E36-2D650C942996}" destId="{C64A5F7E-8226-4B42-A683-F52AFBD7AC1A}" srcOrd="0" destOrd="0" presId="urn:microsoft.com/office/officeart/2018/2/layout/IconVerticalSolidList"/>
    <dgm:cxn modelId="{13F3A944-84EA-4491-B935-F9B4287096C5}" type="presParOf" srcId="{C64A5F7E-8226-4B42-A683-F52AFBD7AC1A}" destId="{2DBF02C8-71EA-48A1-BF39-8C3BCC943BDE}" srcOrd="0" destOrd="0" presId="urn:microsoft.com/office/officeart/2018/2/layout/IconVerticalSolidList"/>
    <dgm:cxn modelId="{155E7388-42D5-4DEC-AF7D-C8D2D24036FC}" type="presParOf" srcId="{C64A5F7E-8226-4B42-A683-F52AFBD7AC1A}" destId="{AD810825-8A5D-4CED-9376-F35A09F0F41D}" srcOrd="1" destOrd="0" presId="urn:microsoft.com/office/officeart/2018/2/layout/IconVerticalSolidList"/>
    <dgm:cxn modelId="{D6EF1D82-EDF8-4D6B-8182-C31780DC97BD}" type="presParOf" srcId="{C64A5F7E-8226-4B42-A683-F52AFBD7AC1A}" destId="{CCB9C890-0A81-4C49-948D-9D85BB1897C0}" srcOrd="2" destOrd="0" presId="urn:microsoft.com/office/officeart/2018/2/layout/IconVerticalSolidList"/>
    <dgm:cxn modelId="{593167A0-EC73-4A0F-9959-1308FD3EE7C0}" type="presParOf" srcId="{C64A5F7E-8226-4B42-A683-F52AFBD7AC1A}" destId="{9CDA07B0-2B08-4804-85A7-4CBFACF3F01F}" srcOrd="3" destOrd="0" presId="urn:microsoft.com/office/officeart/2018/2/layout/IconVerticalSolidList"/>
    <dgm:cxn modelId="{E529686D-2CA8-497D-8AD7-B0BFEEAA9326}" type="presParOf" srcId="{16F3EC06-4D1B-45BF-9E36-2D650C942996}" destId="{0B839569-FA0A-46FC-B4D6-3BB0ECCBB732}" srcOrd="1" destOrd="0" presId="urn:microsoft.com/office/officeart/2018/2/layout/IconVerticalSolidList"/>
    <dgm:cxn modelId="{262A16EA-F427-4E87-A240-8C1FA4830509}" type="presParOf" srcId="{16F3EC06-4D1B-45BF-9E36-2D650C942996}" destId="{E92C898D-F9C7-4D0F-BE14-9DBFF747E5F1}" srcOrd="2" destOrd="0" presId="urn:microsoft.com/office/officeart/2018/2/layout/IconVerticalSolidList"/>
    <dgm:cxn modelId="{6021255D-2F10-41FD-8AAC-3F782E1F3D72}" type="presParOf" srcId="{E92C898D-F9C7-4D0F-BE14-9DBFF747E5F1}" destId="{C82B6BA1-0D39-4129-8A98-589974EC3FFE}" srcOrd="0" destOrd="0" presId="urn:microsoft.com/office/officeart/2018/2/layout/IconVerticalSolidList"/>
    <dgm:cxn modelId="{597A75D5-FF25-47BD-B2C0-36A83A575DD6}" type="presParOf" srcId="{E92C898D-F9C7-4D0F-BE14-9DBFF747E5F1}" destId="{DB29F71E-3D76-4C57-9F21-9D8009CA4D45}" srcOrd="1" destOrd="0" presId="urn:microsoft.com/office/officeart/2018/2/layout/IconVerticalSolidList"/>
    <dgm:cxn modelId="{37108BB2-298D-477E-A5D0-6F9CE53C7686}" type="presParOf" srcId="{E92C898D-F9C7-4D0F-BE14-9DBFF747E5F1}" destId="{0595EAE3-FB20-4254-9928-C6067E1026F9}" srcOrd="2" destOrd="0" presId="urn:microsoft.com/office/officeart/2018/2/layout/IconVerticalSolidList"/>
    <dgm:cxn modelId="{E26904C7-9116-4CA3-B353-54694F23E92B}" type="presParOf" srcId="{E92C898D-F9C7-4D0F-BE14-9DBFF747E5F1}" destId="{B5C7F619-A513-41EF-B36F-2AD9AF94A955}" srcOrd="3" destOrd="0" presId="urn:microsoft.com/office/officeart/2018/2/layout/IconVerticalSolidList"/>
    <dgm:cxn modelId="{A7A7FAC3-70A3-4C80-89B2-A172832A34D9}" type="presParOf" srcId="{16F3EC06-4D1B-45BF-9E36-2D650C942996}" destId="{6CFF0EFA-AE43-444F-B205-BC5E91A624F6}" srcOrd="3" destOrd="0" presId="urn:microsoft.com/office/officeart/2018/2/layout/IconVerticalSolidList"/>
    <dgm:cxn modelId="{9FE70956-FB68-40A6-8E1D-A5339A5736F4}" type="presParOf" srcId="{16F3EC06-4D1B-45BF-9E36-2D650C942996}" destId="{30CAC8A0-7A3A-4B2D-A58D-E66FE86811A8}" srcOrd="4" destOrd="0" presId="urn:microsoft.com/office/officeart/2018/2/layout/IconVerticalSolidList"/>
    <dgm:cxn modelId="{EC623698-C812-404A-AD27-79AA72BBC589}" type="presParOf" srcId="{30CAC8A0-7A3A-4B2D-A58D-E66FE86811A8}" destId="{47C0EA91-6778-48E2-94C2-05AA53CA8A3E}" srcOrd="0" destOrd="0" presId="urn:microsoft.com/office/officeart/2018/2/layout/IconVerticalSolidList"/>
    <dgm:cxn modelId="{7282DCF9-4498-4C84-9646-797328F3C32F}" type="presParOf" srcId="{30CAC8A0-7A3A-4B2D-A58D-E66FE86811A8}" destId="{8452780D-34AE-47D6-B37B-17DF4E01FDE1}" srcOrd="1" destOrd="0" presId="urn:microsoft.com/office/officeart/2018/2/layout/IconVerticalSolidList"/>
    <dgm:cxn modelId="{97827DF8-728F-4F41-9645-9B7E6EE7BAD5}" type="presParOf" srcId="{30CAC8A0-7A3A-4B2D-A58D-E66FE86811A8}" destId="{7E4F1842-13D1-422F-8113-ED08A66C9905}" srcOrd="2" destOrd="0" presId="urn:microsoft.com/office/officeart/2018/2/layout/IconVerticalSolidList"/>
    <dgm:cxn modelId="{19CAA48F-95D4-44BE-8A66-9D834FB9328E}" type="presParOf" srcId="{30CAC8A0-7A3A-4B2D-A58D-E66FE86811A8}" destId="{C726086E-884A-4D7B-B1E5-73AB709793F9}" srcOrd="3" destOrd="0" presId="urn:microsoft.com/office/officeart/2018/2/layout/IconVerticalSolidList"/>
    <dgm:cxn modelId="{1A582AA1-7D25-45BE-A64E-586C87DE3FB4}" type="presParOf" srcId="{16F3EC06-4D1B-45BF-9E36-2D650C942996}" destId="{76915F49-0C4C-4F73-99B4-205ED5C853B9}" srcOrd="5" destOrd="0" presId="urn:microsoft.com/office/officeart/2018/2/layout/IconVerticalSolidList"/>
    <dgm:cxn modelId="{3C0541B4-1258-4B56-BE83-B477E46146F3}" type="presParOf" srcId="{16F3EC06-4D1B-45BF-9E36-2D650C942996}" destId="{2B1842AD-ED1D-43C2-8F16-ED4507DE2174}" srcOrd="6" destOrd="0" presId="urn:microsoft.com/office/officeart/2018/2/layout/IconVerticalSolidList"/>
    <dgm:cxn modelId="{11AC4E45-E7D3-4465-A31E-7E588D50CF70}" type="presParOf" srcId="{2B1842AD-ED1D-43C2-8F16-ED4507DE2174}" destId="{B48DF0D8-48EF-4B6E-B4A4-0DC4AC48E411}" srcOrd="0" destOrd="0" presId="urn:microsoft.com/office/officeart/2018/2/layout/IconVerticalSolidList"/>
    <dgm:cxn modelId="{C8C6A45F-32C9-48F1-B5DB-C7A5813A9205}" type="presParOf" srcId="{2B1842AD-ED1D-43C2-8F16-ED4507DE2174}" destId="{31F74A37-CD03-4F67-914E-A33F05C7440A}" srcOrd="1" destOrd="0" presId="urn:microsoft.com/office/officeart/2018/2/layout/IconVerticalSolidList"/>
    <dgm:cxn modelId="{452F9A72-C54E-4349-80C7-3B1BBD2515E2}" type="presParOf" srcId="{2B1842AD-ED1D-43C2-8F16-ED4507DE2174}" destId="{1A34BDFA-CAE7-4685-B529-06F62303F84F}" srcOrd="2" destOrd="0" presId="urn:microsoft.com/office/officeart/2018/2/layout/IconVerticalSolidList"/>
    <dgm:cxn modelId="{401512A2-FD9D-4A7C-BD69-7E9371834C08}" type="presParOf" srcId="{2B1842AD-ED1D-43C2-8F16-ED4507DE2174}" destId="{2BF8DB0D-C5A7-4C87-8F79-AEA8CEAEB0F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F02C8-71EA-48A1-BF39-8C3BCC943BDE}">
      <dsp:nvSpPr>
        <dsp:cNvPr id="0" name=""/>
        <dsp:cNvSpPr/>
      </dsp:nvSpPr>
      <dsp:spPr>
        <a:xfrm>
          <a:off x="0" y="1805"/>
          <a:ext cx="10955866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810825-8A5D-4CED-9376-F35A09F0F41D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A07B0-2B08-4804-85A7-4CBFACF3F01F}">
      <dsp:nvSpPr>
        <dsp:cNvPr id="0" name=""/>
        <dsp:cNvSpPr/>
      </dsp:nvSpPr>
      <dsp:spPr>
        <a:xfrm>
          <a:off x="1057183" y="1805"/>
          <a:ext cx="9898682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 err="1"/>
            <a:t>Language</a:t>
          </a:r>
          <a:r>
            <a:rPr lang="cs-CZ" sz="2200" kern="1200" dirty="0"/>
            <a:t> testing</a:t>
          </a:r>
          <a:endParaRPr lang="en-US" sz="2200" kern="1200" dirty="0"/>
        </a:p>
      </dsp:txBody>
      <dsp:txXfrm>
        <a:off x="1057183" y="1805"/>
        <a:ext cx="9898682" cy="915310"/>
      </dsp:txXfrm>
    </dsp:sp>
    <dsp:sp modelId="{C82B6BA1-0D39-4129-8A98-589974EC3FFE}">
      <dsp:nvSpPr>
        <dsp:cNvPr id="0" name=""/>
        <dsp:cNvSpPr/>
      </dsp:nvSpPr>
      <dsp:spPr>
        <a:xfrm>
          <a:off x="0" y="1145944"/>
          <a:ext cx="10955866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9F71E-3D76-4C57-9F21-9D8009CA4D45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7F619-A513-41EF-B36F-2AD9AF94A955}">
      <dsp:nvSpPr>
        <dsp:cNvPr id="0" name=""/>
        <dsp:cNvSpPr/>
      </dsp:nvSpPr>
      <dsp:spPr>
        <a:xfrm>
          <a:off x="1057183" y="1145944"/>
          <a:ext cx="9898682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Mock exams: test production, administration, feedback</a:t>
          </a:r>
          <a:endParaRPr lang="en-US" sz="2200" kern="1200"/>
        </a:p>
      </dsp:txBody>
      <dsp:txXfrm>
        <a:off x="1057183" y="1145944"/>
        <a:ext cx="9898682" cy="915310"/>
      </dsp:txXfrm>
    </dsp:sp>
    <dsp:sp modelId="{47C0EA91-6778-48E2-94C2-05AA53CA8A3E}">
      <dsp:nvSpPr>
        <dsp:cNvPr id="0" name=""/>
        <dsp:cNvSpPr/>
      </dsp:nvSpPr>
      <dsp:spPr>
        <a:xfrm>
          <a:off x="0" y="2290082"/>
          <a:ext cx="10955866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52780D-34AE-47D6-B37B-17DF4E01FDE1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6086E-884A-4D7B-B1E5-73AB709793F9}">
      <dsp:nvSpPr>
        <dsp:cNvPr id="0" name=""/>
        <dsp:cNvSpPr/>
      </dsp:nvSpPr>
      <dsp:spPr>
        <a:xfrm>
          <a:off x="1057183" y="2290082"/>
          <a:ext cx="9898682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Language teaching i.a.w STANAG 6001: workshops for teachers, testers</a:t>
          </a:r>
          <a:endParaRPr lang="en-US" sz="2200" kern="1200"/>
        </a:p>
      </dsp:txBody>
      <dsp:txXfrm>
        <a:off x="1057183" y="2290082"/>
        <a:ext cx="9898682" cy="915310"/>
      </dsp:txXfrm>
    </dsp:sp>
    <dsp:sp modelId="{B48DF0D8-48EF-4B6E-B4A4-0DC4AC48E411}">
      <dsp:nvSpPr>
        <dsp:cNvPr id="0" name=""/>
        <dsp:cNvSpPr/>
      </dsp:nvSpPr>
      <dsp:spPr>
        <a:xfrm>
          <a:off x="0" y="3434221"/>
          <a:ext cx="10955866" cy="9153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F74A37-CD03-4F67-914E-A33F05C7440A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F8DB0D-C5A7-4C87-8F79-AEA8CEAEB0F5}">
      <dsp:nvSpPr>
        <dsp:cNvPr id="0" name=""/>
        <dsp:cNvSpPr/>
      </dsp:nvSpPr>
      <dsp:spPr>
        <a:xfrm>
          <a:off x="1057183" y="3434221"/>
          <a:ext cx="9898682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Quality assurance of all above</a:t>
          </a:r>
          <a:endParaRPr lang="en-US" sz="2200" kern="1200"/>
        </a:p>
      </dsp:txBody>
      <dsp:txXfrm>
        <a:off x="1057183" y="3434221"/>
        <a:ext cx="9898682" cy="915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1ED2B99-651B-4C78-9609-231D3449BB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94665A3-5EB1-40C1-8C0A-F86822969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E7528-D379-47EB-99A7-578BA923E118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0F93920-E647-4D28-BC8F-F0506C30E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2563137-2285-4FF2-A72A-779CA4D7BA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FEEEA-3C78-41EC-8F21-0915879F79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0667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6A501-FF82-4111-8346-AC15AF85ABD1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9B455-C254-4EB1-985F-C53F58C627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436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038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question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: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use AI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effective</a:t>
            </a:r>
            <a:r>
              <a:rPr lang="cs-CZ" dirty="0"/>
              <a:t> feedback?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5559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STANAG 6001 L2 - </a:t>
            </a:r>
            <a:r>
              <a:rPr lang="cs-CZ" dirty="0" err="1"/>
              <a:t>Writing</a:t>
            </a:r>
            <a:r>
              <a:rPr lang="cs-CZ" dirty="0"/>
              <a:t> </a:t>
            </a:r>
            <a:r>
              <a:rPr lang="cs-CZ" dirty="0" err="1"/>
              <a:t>tends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more </a:t>
            </a:r>
            <a:r>
              <a:rPr lang="cs-CZ" dirty="0" err="1"/>
              <a:t>difficult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skills</a:t>
            </a:r>
            <a:r>
              <a:rPr lang="cs-CZ" dirty="0"/>
              <a:t>, </a:t>
            </a:r>
            <a:r>
              <a:rPr lang="cs-CZ" dirty="0" err="1"/>
              <a:t>compared</a:t>
            </a:r>
            <a:r>
              <a:rPr lang="cs-CZ" dirty="0"/>
              <a:t> to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skills</a:t>
            </a:r>
            <a:r>
              <a:rPr lang="cs-CZ" dirty="0"/>
              <a:t>, more </a:t>
            </a:r>
            <a:r>
              <a:rPr lang="cs-CZ" dirty="0" err="1"/>
              <a:t>candidates</a:t>
            </a:r>
            <a:r>
              <a:rPr lang="cs-CZ" dirty="0"/>
              <a:t> </a:t>
            </a:r>
            <a:r>
              <a:rPr lang="cs-CZ" dirty="0" err="1"/>
              <a:t>fail</a:t>
            </a:r>
            <a:r>
              <a:rPr lang="cs-CZ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needed</a:t>
            </a:r>
            <a:r>
              <a:rPr lang="cs-CZ" dirty="0"/>
              <a:t> a feedback </a:t>
            </a:r>
            <a:r>
              <a:rPr lang="cs-CZ" dirty="0" err="1"/>
              <a:t>tool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learners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study on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own</a:t>
            </a:r>
            <a:r>
              <a:rPr lang="cs-CZ" dirty="0"/>
              <a:t>/</a:t>
            </a:r>
            <a:r>
              <a:rPr lang="cs-CZ" dirty="0" err="1"/>
              <a:t>need</a:t>
            </a:r>
            <a:r>
              <a:rPr lang="cs-CZ" dirty="0"/>
              <a:t> to </a:t>
            </a:r>
            <a:r>
              <a:rPr lang="cs-CZ" dirty="0" err="1"/>
              <a:t>resit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test/</a:t>
            </a:r>
            <a:r>
              <a:rPr lang="cs-CZ" dirty="0" err="1"/>
              <a:t>want</a:t>
            </a:r>
            <a:r>
              <a:rPr lang="cs-CZ" dirty="0"/>
              <a:t> to </a:t>
            </a:r>
            <a:r>
              <a:rPr lang="cs-CZ" dirty="0" err="1"/>
              <a:t>practice</a:t>
            </a:r>
            <a:r>
              <a:rPr lang="cs-CZ" dirty="0"/>
              <a:t> more.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wanted</a:t>
            </a:r>
            <a:r>
              <a:rPr lang="cs-CZ" dirty="0"/>
              <a:t> a </a:t>
            </a:r>
            <a:r>
              <a:rPr lang="cs-CZ" dirty="0" err="1"/>
              <a:t>solution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easy</a:t>
            </a:r>
            <a:r>
              <a:rPr lang="cs-CZ" dirty="0"/>
              <a:t> to </a:t>
            </a:r>
            <a:r>
              <a:rPr lang="cs-CZ" dirty="0" err="1"/>
              <a:t>access</a:t>
            </a:r>
            <a:r>
              <a:rPr lang="cs-CZ" dirty="0"/>
              <a:t>, </a:t>
            </a:r>
            <a:r>
              <a:rPr lang="cs-CZ" dirty="0" err="1"/>
              <a:t>simple</a:t>
            </a:r>
            <a:r>
              <a:rPr lang="cs-CZ" dirty="0"/>
              <a:t>, </a:t>
            </a:r>
            <a:r>
              <a:rPr lang="cs-CZ" dirty="0" err="1"/>
              <a:t>yet</a:t>
            </a:r>
            <a:r>
              <a:rPr lang="cs-CZ" dirty="0"/>
              <a:t> </a:t>
            </a:r>
            <a:r>
              <a:rPr lang="cs-CZ" dirty="0" err="1"/>
              <a:t>reliable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Prompt design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challenging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beginning</a:t>
            </a:r>
            <a:r>
              <a:rPr lang="cs-CZ" dirty="0"/>
              <a:t> (trial and </a:t>
            </a:r>
            <a:r>
              <a:rPr lang="cs-CZ" dirty="0" err="1"/>
              <a:t>error</a:t>
            </a:r>
            <a:r>
              <a:rPr lang="cs-CZ" dirty="0"/>
              <a:t>); </a:t>
            </a:r>
            <a:r>
              <a:rPr lang="cs-CZ" dirty="0" err="1"/>
              <a:t>machine</a:t>
            </a:r>
            <a:r>
              <a:rPr lang="cs-CZ" dirty="0"/>
              <a:t> learning and AI </a:t>
            </a:r>
            <a:r>
              <a:rPr lang="cs-CZ" dirty="0" err="1"/>
              <a:t>limits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English</a:t>
            </a:r>
            <a:r>
              <a:rPr lang="cs-CZ" dirty="0"/>
              <a:t> prompt </a:t>
            </a:r>
            <a:r>
              <a:rPr lang="cs-CZ" dirty="0" err="1"/>
              <a:t>is</a:t>
            </a:r>
            <a:r>
              <a:rPr lang="cs-CZ" dirty="0"/>
              <a:t> much </a:t>
            </a:r>
            <a:r>
              <a:rPr lang="cs-CZ" dirty="0" err="1"/>
              <a:t>better</a:t>
            </a:r>
            <a:r>
              <a:rPr lang="cs-CZ" dirty="0"/>
              <a:t> </a:t>
            </a:r>
            <a:r>
              <a:rPr lang="cs-CZ" dirty="0" err="1"/>
              <a:t>andmore</a:t>
            </a:r>
            <a:r>
              <a:rPr lang="cs-CZ" dirty="0"/>
              <a:t> </a:t>
            </a:r>
            <a:r>
              <a:rPr lang="cs-CZ" dirty="0" err="1"/>
              <a:t>reliable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Czech </a:t>
            </a:r>
            <a:r>
              <a:rPr lang="cs-CZ" dirty="0" err="1"/>
              <a:t>one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ChatGPT</a:t>
            </a:r>
            <a:r>
              <a:rPr lang="cs-CZ" dirty="0"/>
              <a:t> </a:t>
            </a:r>
            <a:r>
              <a:rPr lang="cs-CZ" dirty="0" err="1"/>
              <a:t>seemed</a:t>
            </a:r>
            <a:r>
              <a:rPr lang="cs-CZ" dirty="0"/>
              <a:t> to </a:t>
            </a:r>
            <a:r>
              <a:rPr lang="cs-CZ" dirty="0" err="1"/>
              <a:t>provide</a:t>
            </a:r>
            <a:r>
              <a:rPr lang="cs-CZ" dirty="0"/>
              <a:t> </a:t>
            </a:r>
            <a:r>
              <a:rPr lang="cs-CZ" dirty="0" err="1"/>
              <a:t>better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,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refining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prompt </a:t>
            </a:r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AIs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quite</a:t>
            </a:r>
            <a:r>
              <a:rPr lang="cs-CZ" dirty="0"/>
              <a:t> </a:t>
            </a:r>
            <a:r>
              <a:rPr lang="cs-CZ" dirty="0" err="1"/>
              <a:t>well</a:t>
            </a:r>
            <a:r>
              <a:rPr lang="cs-CZ" dirty="0"/>
              <a:t> and </a:t>
            </a:r>
            <a:r>
              <a:rPr lang="cs-CZ" dirty="0" err="1"/>
              <a:t>provide</a:t>
            </a:r>
            <a:r>
              <a:rPr lang="cs-CZ" dirty="0"/>
              <a:t>  </a:t>
            </a:r>
            <a:r>
              <a:rPr lang="cs-CZ" dirty="0" err="1"/>
              <a:t>results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are </a:t>
            </a:r>
            <a:r>
              <a:rPr lang="cs-CZ" dirty="0" err="1"/>
              <a:t>good</a:t>
            </a:r>
            <a:r>
              <a:rPr lang="cs-CZ" dirty="0"/>
              <a:t> </a:t>
            </a:r>
            <a:r>
              <a:rPr lang="cs-CZ" dirty="0" err="1"/>
              <a:t>enough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879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6416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Once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refine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prompt,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are </a:t>
            </a:r>
            <a:r>
              <a:rPr lang="cs-CZ" dirty="0" err="1"/>
              <a:t>quite</a:t>
            </a:r>
            <a:r>
              <a:rPr lang="cs-CZ" dirty="0"/>
              <a:t> </a:t>
            </a:r>
            <a:r>
              <a:rPr lang="cs-CZ" dirty="0" err="1"/>
              <a:t>consistent</a:t>
            </a:r>
            <a:r>
              <a:rPr lang="cs-CZ" dirty="0"/>
              <a:t> and </a:t>
            </a:r>
            <a:r>
              <a:rPr lang="cs-CZ" dirty="0" err="1"/>
              <a:t>reliable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L2. AI </a:t>
            </a:r>
            <a:r>
              <a:rPr lang="cs-CZ" dirty="0" err="1"/>
              <a:t>tends</a:t>
            </a:r>
            <a:r>
              <a:rPr lang="cs-CZ" dirty="0"/>
              <a:t> to make more </a:t>
            </a:r>
            <a:r>
              <a:rPr lang="cs-CZ" dirty="0" err="1"/>
              <a:t>mistakes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comes</a:t>
            </a:r>
            <a:r>
              <a:rPr lang="cs-CZ" dirty="0"/>
              <a:t> to more </a:t>
            </a:r>
            <a:r>
              <a:rPr lang="cs-CZ" dirty="0" err="1"/>
              <a:t>sophisticated</a:t>
            </a:r>
            <a:r>
              <a:rPr lang="cs-CZ" dirty="0"/>
              <a:t> </a:t>
            </a:r>
            <a:r>
              <a:rPr lang="cs-CZ" dirty="0" err="1"/>
              <a:t>texts</a:t>
            </a:r>
            <a:r>
              <a:rPr lang="cs-CZ" dirty="0"/>
              <a:t> and more </a:t>
            </a:r>
            <a:r>
              <a:rPr lang="cs-CZ" dirty="0" err="1"/>
              <a:t>advanced</a:t>
            </a:r>
            <a:r>
              <a:rPr lang="cs-CZ" dirty="0"/>
              <a:t> </a:t>
            </a:r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necessarily</a:t>
            </a:r>
            <a:r>
              <a:rPr lang="cs-CZ" dirty="0"/>
              <a:t> a </a:t>
            </a:r>
            <a:r>
              <a:rPr lang="cs-CZ" dirty="0" err="1"/>
              <a:t>problem</a:t>
            </a:r>
            <a:r>
              <a:rPr lang="cs-CZ" dirty="0"/>
              <a:t> –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users</a:t>
            </a:r>
            <a:r>
              <a:rPr lang="cs-CZ" dirty="0"/>
              <a:t> </a:t>
            </a:r>
            <a:r>
              <a:rPr lang="cs-CZ" dirty="0" err="1"/>
              <a:t>won‘t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overwhelmed</a:t>
            </a:r>
            <a:r>
              <a:rPr lang="cs-CZ" dirty="0"/>
              <a:t>,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on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English</a:t>
            </a:r>
            <a:r>
              <a:rPr lang="cs-CZ" dirty="0"/>
              <a:t> step by step.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It </a:t>
            </a:r>
            <a:r>
              <a:rPr lang="cs-CZ" dirty="0" err="1"/>
              <a:t>seem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desirable</a:t>
            </a:r>
            <a:r>
              <a:rPr lang="cs-CZ" dirty="0"/>
              <a:t> to </a:t>
            </a:r>
            <a:r>
              <a:rPr lang="cs-CZ" dirty="0" err="1"/>
              <a:t>provide</a:t>
            </a:r>
            <a:r>
              <a:rPr lang="cs-CZ" dirty="0"/>
              <a:t> </a:t>
            </a:r>
            <a:r>
              <a:rPr lang="cs-CZ" dirty="0" err="1"/>
              <a:t>initial</a:t>
            </a:r>
            <a:r>
              <a:rPr lang="cs-CZ" dirty="0"/>
              <a:t> </a:t>
            </a:r>
            <a:r>
              <a:rPr lang="cs-CZ" dirty="0" err="1"/>
              <a:t>instruction</a:t>
            </a:r>
            <a:r>
              <a:rPr lang="cs-CZ" dirty="0"/>
              <a:t> to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are not </a:t>
            </a:r>
            <a:r>
              <a:rPr lang="cs-CZ" dirty="0" err="1"/>
              <a:t>familiar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AI </a:t>
            </a:r>
            <a:r>
              <a:rPr lang="cs-CZ" dirty="0" err="1"/>
              <a:t>tools</a:t>
            </a:r>
            <a:r>
              <a:rPr lang="cs-CZ" dirty="0"/>
              <a:t>. </a:t>
            </a:r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tough</a:t>
            </a:r>
            <a:r>
              <a:rPr lang="cs-CZ" dirty="0"/>
              <a:t> these </a:t>
            </a:r>
            <a:r>
              <a:rPr lang="cs-CZ" dirty="0" err="1"/>
              <a:t>tools</a:t>
            </a:r>
            <a:r>
              <a:rPr lang="cs-CZ" dirty="0"/>
              <a:t> are user </a:t>
            </a:r>
            <a:r>
              <a:rPr lang="cs-CZ" dirty="0" err="1"/>
              <a:t>friendly</a:t>
            </a:r>
            <a:r>
              <a:rPr lang="cs-CZ" dirty="0"/>
              <a:t> and </a:t>
            </a:r>
            <a:r>
              <a:rPr lang="cs-CZ" dirty="0" err="1"/>
              <a:t>quite</a:t>
            </a:r>
            <a:r>
              <a:rPr lang="cs-CZ" dirty="0"/>
              <a:t> </a:t>
            </a:r>
            <a:r>
              <a:rPr lang="cs-CZ" dirty="0" err="1"/>
              <a:t>intuitive</a:t>
            </a:r>
            <a:r>
              <a:rPr lang="cs-CZ" dirty="0"/>
              <a:t>, </a:t>
            </a:r>
            <a:r>
              <a:rPr lang="cs-CZ" dirty="0" err="1"/>
              <a:t>inexperienced</a:t>
            </a:r>
            <a:r>
              <a:rPr lang="cs-CZ" dirty="0"/>
              <a:t> user are not </a:t>
            </a:r>
            <a:r>
              <a:rPr lang="cs-CZ" dirty="0" err="1"/>
              <a:t>aware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options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actually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. They do not </a:t>
            </a:r>
            <a:r>
              <a:rPr lang="cs-CZ" dirty="0" err="1"/>
              <a:t>ask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err="1"/>
              <a:t>Self</a:t>
            </a:r>
            <a:r>
              <a:rPr lang="cs-CZ" dirty="0"/>
              <a:t> study </a:t>
            </a:r>
            <a:r>
              <a:rPr lang="cs-CZ" dirty="0" err="1"/>
              <a:t>tips</a:t>
            </a:r>
            <a:r>
              <a:rPr lang="cs-CZ" dirty="0"/>
              <a:t> are </a:t>
            </a:r>
            <a:r>
              <a:rPr lang="cs-CZ" dirty="0" err="1"/>
              <a:t>generally</a:t>
            </a:r>
            <a:r>
              <a:rPr lang="cs-CZ" dirty="0"/>
              <a:t> very </a:t>
            </a:r>
            <a:r>
              <a:rPr lang="cs-CZ" dirty="0" err="1"/>
              <a:t>good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AI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provide</a:t>
            </a:r>
            <a:r>
              <a:rPr lang="cs-CZ" dirty="0"/>
              <a:t> </a:t>
            </a:r>
            <a:r>
              <a:rPr lang="cs-CZ" dirty="0" err="1"/>
              <a:t>assessment</a:t>
            </a:r>
            <a:r>
              <a:rPr lang="cs-CZ" dirty="0"/>
              <a:t> but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reliable</a:t>
            </a:r>
            <a:r>
              <a:rPr lang="cs-CZ" dirty="0"/>
              <a:t> as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lacks</a:t>
            </a:r>
            <a:r>
              <a:rPr lang="cs-CZ" dirty="0"/>
              <a:t> tester </a:t>
            </a:r>
            <a:r>
              <a:rPr lang="cs-CZ" dirty="0" err="1"/>
              <a:t>experience</a:t>
            </a:r>
            <a:r>
              <a:rPr lang="cs-CZ" dirty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589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513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166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588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347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642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8656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996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864FF-BE55-031B-91FB-AE2F1C420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417368-C059-B5E3-E61C-DAA03140B0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4B2C8D-66F8-10E8-913E-FB9C3B8383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13E2E-04AD-8BA1-A4F6-02A75ABBF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989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6A0AC-574C-3861-279C-8757FC367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59CA0A-86BB-2DCA-8081-CD0BFDEF50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9D3222-998A-9DE7-C871-ADC5623955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EF431-00BC-205B-266A-A517930180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626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Awareness</a:t>
            </a:r>
            <a:r>
              <a:rPr lang="cs-CZ" dirty="0"/>
              <a:t> → </a:t>
            </a:r>
            <a:r>
              <a:rPr lang="cs-CZ" dirty="0" err="1"/>
              <a:t>comprehension</a:t>
            </a:r>
            <a:r>
              <a:rPr lang="cs-CZ" dirty="0"/>
              <a:t> → </a:t>
            </a:r>
            <a:r>
              <a:rPr lang="cs-CZ" dirty="0" err="1"/>
              <a:t>better</a:t>
            </a:r>
            <a:r>
              <a:rPr lang="cs-CZ" dirty="0"/>
              <a:t> performance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002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F9B455-C254-4EB1-985F-C53F58C627A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130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FF911A3-596D-47EF-A8BA-F3D41CEB0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12" y="1214438"/>
            <a:ext cx="11229975" cy="2387600"/>
          </a:xfrm>
          <a:prstGeom prst="rect">
            <a:avLst/>
          </a:prstGeom>
        </p:spPr>
        <p:txBody>
          <a:bodyPr anchor="ctr"/>
          <a:lstStyle>
            <a:lvl1pPr algn="ctr">
              <a:defRPr sz="6000"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32A54F9-ECAE-43DA-A4FF-DB4C1ADEF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011" y="3602038"/>
            <a:ext cx="11229975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17" name="Zástupný symbol pro text 16">
            <a:extLst>
              <a:ext uri="{FF2B5EF4-FFF2-40B4-BE49-F238E27FC236}">
                <a16:creationId xmlns:a16="http://schemas.microsoft.com/office/drawing/2014/main" id="{B5649450-0294-4822-B7FE-CE8170BBD6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60600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indent="0" algn="ctr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18" name="Zástupný symbol pro text 16">
            <a:extLst>
              <a:ext uri="{FF2B5EF4-FFF2-40B4-BE49-F238E27FC236}">
                <a16:creationId xmlns:a16="http://schemas.microsoft.com/office/drawing/2014/main" id="{55027224-E86C-489B-B95E-36CDF8EF55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60600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295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325F5E61-7006-1580-020F-D84B96EBE5EE}"/>
              </a:ext>
            </a:extLst>
          </p:cNvPr>
          <p:cNvGraphicFramePr>
            <a:graphicFrameLocks noGrp="1"/>
          </p:cNvGraphicFramePr>
          <p:nvPr/>
        </p:nvGraphicFramePr>
        <p:xfrm>
          <a:off x="0" y="6305550"/>
          <a:ext cx="12192000" cy="55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3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C99627C7-7DE7-0764-F9AE-76D21B3DE295}"/>
              </a:ext>
            </a:extLst>
          </p:cNvPr>
          <p:cNvGraphicFramePr>
            <a:graphicFrameLocks noGrp="1"/>
          </p:cNvGraphicFramePr>
          <p:nvPr/>
        </p:nvGraphicFramePr>
        <p:xfrm>
          <a:off x="0" y="7939"/>
          <a:ext cx="12192000" cy="96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3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437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2D2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D4A3EE29-2506-38DA-5284-7F6B17E3A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385" y="303213"/>
            <a:ext cx="2635249" cy="368300"/>
          </a:xfrm>
          <a:prstGeom prst="rect">
            <a:avLst/>
          </a:prstGeom>
          <a:noFill/>
          <a:ln>
            <a:noFill/>
          </a:ln>
        </p:spPr>
        <p:txBody>
          <a:bodyPr lIns="91220" tIns="45610" rIns="91220" bIns="45610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cs-CZ" altLang="cs-CZ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www.unob.cz</a:t>
            </a:r>
          </a:p>
        </p:txBody>
      </p:sp>
      <p:pic>
        <p:nvPicPr>
          <p:cNvPr id="7" name="Obrázek 12">
            <a:extLst>
              <a:ext uri="{FF2B5EF4-FFF2-40B4-BE49-F238E27FC236}">
                <a16:creationId xmlns:a16="http://schemas.microsoft.com/office/drawing/2014/main" id="{9BDA1567-FB75-0D37-E8F4-2878B19B9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171450"/>
            <a:ext cx="362161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5976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9"/>
            <a:ext cx="9144000" cy="2556429"/>
          </a:xfrm>
        </p:spPr>
        <p:txBody>
          <a:bodyPr/>
          <a:lstStyle>
            <a:lvl1pPr marL="0" indent="0" algn="ctr">
              <a:buNone/>
              <a:defRPr sz="239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6111" indent="0" algn="ctr">
              <a:buNone/>
              <a:defRPr sz="2017"/>
            </a:lvl2pPr>
            <a:lvl3pPr marL="912222" indent="0" algn="ctr">
              <a:buNone/>
              <a:defRPr sz="1793"/>
            </a:lvl3pPr>
            <a:lvl4pPr marL="1368334" indent="0" algn="ctr">
              <a:buNone/>
              <a:defRPr sz="1569"/>
            </a:lvl4pPr>
            <a:lvl5pPr marL="1824444" indent="0" algn="ctr">
              <a:buNone/>
              <a:defRPr sz="1569"/>
            </a:lvl5pPr>
            <a:lvl6pPr marL="2280556" indent="0" algn="ctr">
              <a:buNone/>
              <a:defRPr sz="1569"/>
            </a:lvl6pPr>
            <a:lvl7pPr marL="2736667" indent="0" algn="ctr">
              <a:buNone/>
              <a:defRPr sz="1569"/>
            </a:lvl7pPr>
            <a:lvl8pPr marL="3192778" indent="0" algn="ctr">
              <a:buNone/>
              <a:defRPr sz="1569"/>
            </a:lvl8pPr>
            <a:lvl9pPr marL="3648890" indent="0" algn="ctr">
              <a:buNone/>
              <a:defRPr sz="1569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>
            <a:extLst>
              <a:ext uri="{FF2B5EF4-FFF2-40B4-BE49-F238E27FC236}">
                <a16:creationId xmlns:a16="http://schemas.microsoft.com/office/drawing/2014/main" id="{713F7226-ADA9-2736-DBD5-FF63C0FB68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8667" y="6353176"/>
            <a:ext cx="151976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954D1EEC-9F69-FBE1-E8C0-20A0AEF3897B}"/>
              </a:ext>
            </a:extLst>
          </p:cNvPr>
          <p:cNvGraphicFramePr>
            <a:graphicFrameLocks noGrp="1"/>
          </p:cNvGraphicFramePr>
          <p:nvPr/>
        </p:nvGraphicFramePr>
        <p:xfrm>
          <a:off x="0" y="6305550"/>
          <a:ext cx="12191999" cy="55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3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194F1900-5711-4D33-913D-7F7AA498D24A}"/>
              </a:ext>
            </a:extLst>
          </p:cNvPr>
          <p:cNvGraphicFramePr>
            <a:graphicFrameLocks noGrp="1"/>
          </p:cNvGraphicFramePr>
          <p:nvPr/>
        </p:nvGraphicFramePr>
        <p:xfrm>
          <a:off x="0" y="7939"/>
          <a:ext cx="12192000" cy="96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3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437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2D2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2BE9CC9B-0393-6449-0265-C2C8BCC7A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3385" y="303213"/>
            <a:ext cx="2635249" cy="368300"/>
          </a:xfrm>
          <a:prstGeom prst="rect">
            <a:avLst/>
          </a:prstGeom>
          <a:noFill/>
          <a:ln>
            <a:noFill/>
          </a:ln>
        </p:spPr>
        <p:txBody>
          <a:bodyPr lIns="91220" tIns="45610" rIns="91220" bIns="45610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r>
              <a:rPr lang="cs-CZ" altLang="cs-CZ" sz="18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www.unob.cz</a:t>
            </a:r>
          </a:p>
        </p:txBody>
      </p:sp>
      <p:pic>
        <p:nvPicPr>
          <p:cNvPr id="8" name="Obrázek 13">
            <a:extLst>
              <a:ext uri="{FF2B5EF4-FFF2-40B4-BE49-F238E27FC236}">
                <a16:creationId xmlns:a16="http://schemas.microsoft.com/office/drawing/2014/main" id="{2907F0DF-A151-86D4-5ECB-F3E99BCF93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171450"/>
            <a:ext cx="362161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5440"/>
            <a:ext cx="10515600" cy="132556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31059"/>
            <a:ext cx="10515600" cy="364590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Zástupný symbol pro zápatí 3">
            <a:extLst>
              <a:ext uri="{FF2B5EF4-FFF2-40B4-BE49-F238E27FC236}">
                <a16:creationId xmlns:a16="http://schemas.microsoft.com/office/drawing/2014/main" id="{8993744C-B196-011E-B204-D5407074EA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54351" y="6319839"/>
            <a:ext cx="6754283" cy="365125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330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8"/>
          </a:xfrm>
        </p:spPr>
        <p:txBody>
          <a:bodyPr anchor="b"/>
          <a:lstStyle>
            <a:lvl1pPr>
              <a:defRPr sz="5976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2390">
                <a:solidFill>
                  <a:schemeClr val="tx1"/>
                </a:solidFill>
              </a:defRPr>
            </a:lvl1pPr>
            <a:lvl2pPr marL="456111" indent="0">
              <a:buNone/>
              <a:defRPr sz="2017">
                <a:solidFill>
                  <a:schemeClr val="tx1">
                    <a:tint val="75000"/>
                  </a:schemeClr>
                </a:solidFill>
              </a:defRPr>
            </a:lvl2pPr>
            <a:lvl3pPr marL="912222" indent="0">
              <a:buNone/>
              <a:defRPr sz="1793">
                <a:solidFill>
                  <a:schemeClr val="tx1">
                    <a:tint val="75000"/>
                  </a:schemeClr>
                </a:solidFill>
              </a:defRPr>
            </a:lvl3pPr>
            <a:lvl4pPr marL="1368334" indent="0">
              <a:buNone/>
              <a:defRPr sz="1569">
                <a:solidFill>
                  <a:schemeClr val="tx1">
                    <a:tint val="75000"/>
                  </a:schemeClr>
                </a:solidFill>
              </a:defRPr>
            </a:lvl4pPr>
            <a:lvl5pPr marL="1824444" indent="0">
              <a:buNone/>
              <a:defRPr sz="1569">
                <a:solidFill>
                  <a:schemeClr val="tx1">
                    <a:tint val="75000"/>
                  </a:schemeClr>
                </a:solidFill>
              </a:defRPr>
            </a:lvl5pPr>
            <a:lvl6pPr marL="2280556" indent="0">
              <a:buNone/>
              <a:defRPr sz="1569">
                <a:solidFill>
                  <a:schemeClr val="tx1">
                    <a:tint val="75000"/>
                  </a:schemeClr>
                </a:solidFill>
              </a:defRPr>
            </a:lvl6pPr>
            <a:lvl7pPr marL="2736667" indent="0">
              <a:buNone/>
              <a:defRPr sz="1569">
                <a:solidFill>
                  <a:schemeClr val="tx1">
                    <a:tint val="75000"/>
                  </a:schemeClr>
                </a:solidFill>
              </a:defRPr>
            </a:lvl7pPr>
            <a:lvl8pPr marL="3192778" indent="0">
              <a:buNone/>
              <a:defRPr sz="1569">
                <a:solidFill>
                  <a:schemeClr val="tx1">
                    <a:tint val="75000"/>
                  </a:schemeClr>
                </a:solidFill>
              </a:defRPr>
            </a:lvl8pPr>
            <a:lvl9pPr marL="3648890" indent="0">
              <a:buNone/>
              <a:defRPr sz="15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48496-D015-8208-02D5-6CC32B59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B04D4-09A6-4DDC-9E81-5187581D3225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45782-796C-4A0D-9FA4-467C9BB26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EC8DB-D5A3-4D18-82D8-92439377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8AA16-E347-43D7-9198-FFBA85B3D20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0516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16FF1E-6A80-3C39-3342-01FC9C017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B5B18-5DF6-4072-A356-7BB22001B250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D96B3D-FD70-2E9E-A279-5835955BF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138B45-4B28-11B0-0246-040115F7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0BE82-4CD7-40EC-AF71-C6061DDACE3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66064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0" b="1"/>
            </a:lvl1pPr>
            <a:lvl2pPr marL="456111" indent="0">
              <a:buNone/>
              <a:defRPr sz="2017" b="1"/>
            </a:lvl2pPr>
            <a:lvl3pPr marL="912222" indent="0">
              <a:buNone/>
              <a:defRPr sz="1793" b="1"/>
            </a:lvl3pPr>
            <a:lvl4pPr marL="1368334" indent="0">
              <a:buNone/>
              <a:defRPr sz="1569" b="1"/>
            </a:lvl4pPr>
            <a:lvl5pPr marL="1824444" indent="0">
              <a:buNone/>
              <a:defRPr sz="1569" b="1"/>
            </a:lvl5pPr>
            <a:lvl6pPr marL="2280556" indent="0">
              <a:buNone/>
              <a:defRPr sz="1569" b="1"/>
            </a:lvl6pPr>
            <a:lvl7pPr marL="2736667" indent="0">
              <a:buNone/>
              <a:defRPr sz="1569" b="1"/>
            </a:lvl7pPr>
            <a:lvl8pPr marL="3192778" indent="0">
              <a:buNone/>
              <a:defRPr sz="1569" b="1"/>
            </a:lvl8pPr>
            <a:lvl9pPr marL="3648890" indent="0">
              <a:buNone/>
              <a:defRPr sz="1569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390" b="1"/>
            </a:lvl1pPr>
            <a:lvl2pPr marL="456111" indent="0">
              <a:buNone/>
              <a:defRPr sz="2017" b="1"/>
            </a:lvl2pPr>
            <a:lvl3pPr marL="912222" indent="0">
              <a:buNone/>
              <a:defRPr sz="1793" b="1"/>
            </a:lvl3pPr>
            <a:lvl4pPr marL="1368334" indent="0">
              <a:buNone/>
              <a:defRPr sz="1569" b="1"/>
            </a:lvl4pPr>
            <a:lvl5pPr marL="1824444" indent="0">
              <a:buNone/>
              <a:defRPr sz="1569" b="1"/>
            </a:lvl5pPr>
            <a:lvl6pPr marL="2280556" indent="0">
              <a:buNone/>
              <a:defRPr sz="1569" b="1"/>
            </a:lvl6pPr>
            <a:lvl7pPr marL="2736667" indent="0">
              <a:buNone/>
              <a:defRPr sz="1569" b="1"/>
            </a:lvl7pPr>
            <a:lvl8pPr marL="3192778" indent="0">
              <a:buNone/>
              <a:defRPr sz="1569" b="1"/>
            </a:lvl8pPr>
            <a:lvl9pPr marL="3648890" indent="0">
              <a:buNone/>
              <a:defRPr sz="1569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8AAACE6-C47F-CF5C-104F-DA2AD5E6C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4D7B-E32B-4C74-84AE-6E174E191F2F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D6E61BB-9D1E-9950-38E7-40527B89B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22CADBE-6C20-F339-AF15-5AA4CF8AF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DD5E2-FE82-44C8-9996-7D127A0BEAF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27720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427437F-EEB3-8ED8-2800-7A62AA6A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2FAEE-424D-43CD-8234-DB7C27FCF67C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17082C8-9A68-8453-97C0-81D58D9B2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10EFB29-B022-C4D7-4413-DDE7C0BC8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7D81D-9DC5-45A8-9741-C8C8F38858F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3813374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00DA97-D5D9-7BFF-6F25-6B0431D1F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E37AD-DF95-42CA-81D0-4F289EA3D9A6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9AD670F-F705-8A20-2CFE-44339B793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5E57DC5-9B5F-440D-9DFB-8C6B1A023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04999-02EA-4080-8424-201A222A1A2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351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12"/>
            </a:lvl1pPr>
            <a:lvl2pPr>
              <a:defRPr sz="2764"/>
            </a:lvl2pPr>
            <a:lvl3pPr>
              <a:defRPr sz="2390"/>
            </a:lvl3pPr>
            <a:lvl4pPr>
              <a:defRPr sz="2017"/>
            </a:lvl4pPr>
            <a:lvl5pPr>
              <a:defRPr sz="2017"/>
            </a:lvl5pPr>
            <a:lvl6pPr>
              <a:defRPr sz="2017"/>
            </a:lvl6pPr>
            <a:lvl7pPr>
              <a:defRPr sz="2017"/>
            </a:lvl7pPr>
            <a:lvl8pPr>
              <a:defRPr sz="2017"/>
            </a:lvl8pPr>
            <a:lvl9pPr>
              <a:defRPr sz="2017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569"/>
            </a:lvl1pPr>
            <a:lvl2pPr marL="456111" indent="0">
              <a:buNone/>
              <a:defRPr sz="1419"/>
            </a:lvl2pPr>
            <a:lvl3pPr marL="912222" indent="0">
              <a:buNone/>
              <a:defRPr sz="1195"/>
            </a:lvl3pPr>
            <a:lvl4pPr marL="1368334" indent="0">
              <a:buNone/>
              <a:defRPr sz="971"/>
            </a:lvl4pPr>
            <a:lvl5pPr marL="1824444" indent="0">
              <a:buNone/>
              <a:defRPr sz="971"/>
            </a:lvl5pPr>
            <a:lvl6pPr marL="2280556" indent="0">
              <a:buNone/>
              <a:defRPr sz="971"/>
            </a:lvl6pPr>
            <a:lvl7pPr marL="2736667" indent="0">
              <a:buNone/>
              <a:defRPr sz="971"/>
            </a:lvl7pPr>
            <a:lvl8pPr marL="3192778" indent="0">
              <a:buNone/>
              <a:defRPr sz="971"/>
            </a:lvl8pPr>
            <a:lvl9pPr marL="3648890" indent="0">
              <a:buNone/>
              <a:defRPr sz="97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FC181D-8070-6ACE-F6ED-60E9CE8D8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5280D-41BC-4526-B676-910CE3893D34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205CD50-1F54-C333-F4E8-10AD6D06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3ACE77-1960-8C22-1D3E-353FF1655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91F44-BC0D-405C-AF60-6C86B6B7815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09376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12"/>
            </a:lvl1pPr>
            <a:lvl2pPr marL="456111" indent="0">
              <a:buNone/>
              <a:defRPr sz="2764"/>
            </a:lvl2pPr>
            <a:lvl3pPr marL="912222" indent="0">
              <a:buNone/>
              <a:defRPr sz="2390"/>
            </a:lvl3pPr>
            <a:lvl4pPr marL="1368334" indent="0">
              <a:buNone/>
              <a:defRPr sz="2017"/>
            </a:lvl4pPr>
            <a:lvl5pPr marL="1824444" indent="0">
              <a:buNone/>
              <a:defRPr sz="2017"/>
            </a:lvl5pPr>
            <a:lvl6pPr marL="2280556" indent="0">
              <a:buNone/>
              <a:defRPr sz="2017"/>
            </a:lvl6pPr>
            <a:lvl7pPr marL="2736667" indent="0">
              <a:buNone/>
              <a:defRPr sz="2017"/>
            </a:lvl7pPr>
            <a:lvl8pPr marL="3192778" indent="0">
              <a:buNone/>
              <a:defRPr sz="2017"/>
            </a:lvl8pPr>
            <a:lvl9pPr marL="3648890" indent="0">
              <a:buNone/>
              <a:defRPr sz="2017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569"/>
            </a:lvl1pPr>
            <a:lvl2pPr marL="456111" indent="0">
              <a:buNone/>
              <a:defRPr sz="1419"/>
            </a:lvl2pPr>
            <a:lvl3pPr marL="912222" indent="0">
              <a:buNone/>
              <a:defRPr sz="1195"/>
            </a:lvl3pPr>
            <a:lvl4pPr marL="1368334" indent="0">
              <a:buNone/>
              <a:defRPr sz="971"/>
            </a:lvl4pPr>
            <a:lvl5pPr marL="1824444" indent="0">
              <a:buNone/>
              <a:defRPr sz="971"/>
            </a:lvl5pPr>
            <a:lvl6pPr marL="2280556" indent="0">
              <a:buNone/>
              <a:defRPr sz="971"/>
            </a:lvl6pPr>
            <a:lvl7pPr marL="2736667" indent="0">
              <a:buNone/>
              <a:defRPr sz="971"/>
            </a:lvl7pPr>
            <a:lvl8pPr marL="3192778" indent="0">
              <a:buNone/>
              <a:defRPr sz="971"/>
            </a:lvl8pPr>
            <a:lvl9pPr marL="3648890" indent="0">
              <a:buNone/>
              <a:defRPr sz="97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131B42-49AB-6281-63DD-FC5149890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2704D-C6A7-4E07-BEE9-685765E7F377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0CE262-CCB6-BCE8-539C-250B9D87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BA9CD0C-E968-FF09-81B8-6F931F8EC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A3183-A262-4A81-826A-3D185D69C4C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73370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0D1D7-5D76-966A-F96A-E4FA8E605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EF288-C818-4E89-B3DC-B772F32A2C4C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01360-5C14-661A-9B62-2B62E9622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20B7-4B27-06C2-D4F6-BAF17FAED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9ED77-430E-4404-8FE0-46E835D2115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15692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1100667"/>
            <a:ext cx="10955866" cy="59002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7" y="1825625"/>
            <a:ext cx="1095586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09EDDB-4693-4EE3-B326-B299D77707E7}"/>
              </a:ext>
            </a:extLst>
          </p:cNvPr>
          <p:cNvSpPr txBox="1">
            <a:spLocks/>
          </p:cNvSpPr>
          <p:nvPr userDrawn="1"/>
        </p:nvSpPr>
        <p:spPr>
          <a:xfrm>
            <a:off x="11071567" y="6352961"/>
            <a:ext cx="426166" cy="25391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DA22B2-4149-4287-AB7E-9F4C1D0F5A9C}" type="slidenum">
              <a:rPr lang="cs-CZ" sz="105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cs-CZ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Zástupný symbol pro text 16">
            <a:extLst>
              <a:ext uri="{FF2B5EF4-FFF2-40B4-BE49-F238E27FC236}">
                <a16:creationId xmlns:a16="http://schemas.microsoft.com/office/drawing/2014/main" id="{4F14B0DA-03C0-45B5-B5AC-644ED61C34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60600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6" name="Zástupný symbol pro text 16">
            <a:extLst>
              <a:ext uri="{FF2B5EF4-FFF2-40B4-BE49-F238E27FC236}">
                <a16:creationId xmlns:a16="http://schemas.microsoft.com/office/drawing/2014/main" id="{77BF80DE-4CFA-4DD6-AF51-21ABD3DA4E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60600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96190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3" y="365127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7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FCD2C-F77C-63A9-413D-F1D468AA9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E5426-4F5F-47A3-B1AE-EDA2EBC8945B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C86C2-9A42-6015-B7C3-BAC58CAA8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EFD2C-D549-A21C-882E-8E6D2008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31BDC-98DB-43F2-BA7A-F631D92EC96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3620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697" y="1709738"/>
            <a:ext cx="10803753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697" y="4589463"/>
            <a:ext cx="10803753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16">
            <a:extLst>
              <a:ext uri="{FF2B5EF4-FFF2-40B4-BE49-F238E27FC236}">
                <a16:creationId xmlns:a16="http://schemas.microsoft.com/office/drawing/2014/main" id="{9F9F4611-F8F8-4374-A327-4879E35FF80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10" name="Zástupný symbol pro text 16">
            <a:extLst>
              <a:ext uri="{FF2B5EF4-FFF2-40B4-BE49-F238E27FC236}">
                <a16:creationId xmlns:a16="http://schemas.microsoft.com/office/drawing/2014/main" id="{09C97026-1357-4679-9CB2-166D9074E8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61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1" y="1139484"/>
            <a:ext cx="11051961" cy="9364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1" y="2031572"/>
            <a:ext cx="5538789" cy="414680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2031573"/>
            <a:ext cx="5360773" cy="41468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54AB49A-9F19-429B-BB95-89F33F94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16">
            <a:extLst>
              <a:ext uri="{FF2B5EF4-FFF2-40B4-BE49-F238E27FC236}">
                <a16:creationId xmlns:a16="http://schemas.microsoft.com/office/drawing/2014/main" id="{326DC334-56B8-43A5-9947-C8DA53F6AC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10" name="Zástupný symbol pro text 16">
            <a:extLst>
              <a:ext uri="{FF2B5EF4-FFF2-40B4-BE49-F238E27FC236}">
                <a16:creationId xmlns:a16="http://schemas.microsoft.com/office/drawing/2014/main" id="{C1986905-CF4E-491A-9A6B-0DF58EBC6B1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990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174" y="1210965"/>
            <a:ext cx="10915134" cy="6691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174" y="1681163"/>
            <a:ext cx="543740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0174" y="2505075"/>
            <a:ext cx="54374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30310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30310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BFF7E0E-66BC-4F13-A563-EF494390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1" name="Zástupný symbol pro text 16">
            <a:extLst>
              <a:ext uri="{FF2B5EF4-FFF2-40B4-BE49-F238E27FC236}">
                <a16:creationId xmlns:a16="http://schemas.microsoft.com/office/drawing/2014/main" id="{6167936B-6514-4706-9237-817F4D434B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indent="0" algn="ctr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12" name="Zástupný symbol pro text 16">
            <a:extLst>
              <a:ext uri="{FF2B5EF4-FFF2-40B4-BE49-F238E27FC236}">
                <a16:creationId xmlns:a16="http://schemas.microsoft.com/office/drawing/2014/main" id="{E25ED306-49C7-4F07-884A-E227320584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66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21" y="1337193"/>
            <a:ext cx="10989275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0DA24-2DF7-4EF8-B6EE-D4150ADC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pro text 16">
            <a:extLst>
              <a:ext uri="{FF2B5EF4-FFF2-40B4-BE49-F238E27FC236}">
                <a16:creationId xmlns:a16="http://schemas.microsoft.com/office/drawing/2014/main" id="{544F661F-0C2F-44E8-94CA-1ECDA765B7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8" name="Zástupný symbol pro text 16">
            <a:extLst>
              <a:ext uri="{FF2B5EF4-FFF2-40B4-BE49-F238E27FC236}">
                <a16:creationId xmlns:a16="http://schemas.microsoft.com/office/drawing/2014/main" id="{2BBC011A-572A-46BC-BD4F-8ED27154AB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236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7907192-6896-47D0-B4DF-844D87C4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6" name="Zástupný symbol pro text 16">
            <a:extLst>
              <a:ext uri="{FF2B5EF4-FFF2-40B4-BE49-F238E27FC236}">
                <a16:creationId xmlns:a16="http://schemas.microsoft.com/office/drawing/2014/main" id="{27E478A3-3E96-4161-B873-238B800B56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7" name="Zástupný symbol pro text 16">
            <a:extLst>
              <a:ext uri="{FF2B5EF4-FFF2-40B4-BE49-F238E27FC236}">
                <a16:creationId xmlns:a16="http://schemas.microsoft.com/office/drawing/2014/main" id="{41A36FB5-4F83-4ADD-8F98-CAC3024342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889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936" y="1102757"/>
            <a:ext cx="4220089" cy="94829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02757"/>
            <a:ext cx="6308596" cy="475829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936" y="2191265"/>
            <a:ext cx="4220090" cy="36777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2EE9275-D77D-4335-8356-30C5E964B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16">
            <a:extLst>
              <a:ext uri="{FF2B5EF4-FFF2-40B4-BE49-F238E27FC236}">
                <a16:creationId xmlns:a16="http://schemas.microsoft.com/office/drawing/2014/main" id="{28153A25-51F1-458B-A825-747D7C473A0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indent="0" algn="ctr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10" name="Zástupný symbol pro text 16">
            <a:extLst>
              <a:ext uri="{FF2B5EF4-FFF2-40B4-BE49-F238E27FC236}">
                <a16:creationId xmlns:a16="http://schemas.microsoft.com/office/drawing/2014/main" id="{33BB400C-223D-4853-89E7-C4C4719B32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5548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63274C"/>
                </a:solidFill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58314"/>
            <a:ext cx="3932237" cy="37106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1ADDD32-006D-4496-87E8-A930487D4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8475"/>
            <a:ext cx="2743200" cy="253916"/>
          </a:xfrm>
          <a:prstGeom prst="rect">
            <a:avLst/>
          </a:prstGeom>
        </p:spPr>
        <p:txBody>
          <a:bodyPr/>
          <a:lstStyle/>
          <a:p>
            <a:fld id="{28DA22B2-4149-4287-AB7E-9F4C1D0F5A9C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Zástupný symbol pro text 16">
            <a:extLst>
              <a:ext uri="{FF2B5EF4-FFF2-40B4-BE49-F238E27FC236}">
                <a16:creationId xmlns:a16="http://schemas.microsoft.com/office/drawing/2014/main" id="{BBD73ADB-65D5-4756-BA70-91E058B27D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07100" y="6358475"/>
            <a:ext cx="2177796" cy="253916"/>
          </a:xfrm>
          <a:solidFill>
            <a:schemeClr val="bg1"/>
          </a:solidFill>
        </p:spPr>
        <p:txBody>
          <a:bodyPr wrap="square">
            <a:spAutoFit/>
          </a:bodyPr>
          <a:lstStyle>
            <a:lvl1pPr marL="0" indent="0" algn="ctr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10" name="Zástupný symbol pro text 16">
            <a:extLst>
              <a:ext uri="{FF2B5EF4-FFF2-40B4-BE49-F238E27FC236}">
                <a16:creationId xmlns:a16="http://schemas.microsoft.com/office/drawing/2014/main" id="{59778483-AE18-42D6-95AE-E2A90913C1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011" y="6358475"/>
            <a:ext cx="2035175" cy="253916"/>
          </a:xfrm>
          <a:solidFill>
            <a:schemeClr val="bg1"/>
          </a:solidFill>
        </p:spPr>
        <p:txBody>
          <a:bodyPr>
            <a:spAutoFit/>
          </a:bodyPr>
          <a:lstStyle>
            <a:lvl1pPr marL="0" indent="0" algn="l">
              <a:buNone/>
              <a:defRPr sz="1050">
                <a:solidFill>
                  <a:schemeClr val="bg1">
                    <a:lumMod val="5000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cs-CZ" dirty="0" err="1"/>
              <a:t>Name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846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Přímá spojnice 21">
            <a:extLst>
              <a:ext uri="{FF2B5EF4-FFF2-40B4-BE49-F238E27FC236}">
                <a16:creationId xmlns:a16="http://schemas.microsoft.com/office/drawing/2014/main" id="{D6069F2C-80C6-4C20-A293-3120BD94A5C3}"/>
              </a:ext>
            </a:extLst>
          </p:cNvPr>
          <p:cNvCxnSpPr>
            <a:cxnSpLocks/>
          </p:cNvCxnSpPr>
          <p:nvPr userDrawn="1"/>
        </p:nvCxnSpPr>
        <p:spPr>
          <a:xfrm>
            <a:off x="533399" y="6326641"/>
            <a:ext cx="10964333" cy="0"/>
          </a:xfrm>
          <a:prstGeom prst="line">
            <a:avLst/>
          </a:prstGeom>
          <a:ln>
            <a:solidFill>
              <a:srgbClr val="63274C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970D411-81EB-4775-A7B3-FBC9EF53C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399" y="1327027"/>
            <a:ext cx="109643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4C36D059-06BC-4437-8074-7D268FE79FF6}"/>
              </a:ext>
            </a:extLst>
          </p:cNvPr>
          <p:cNvCxnSpPr>
            <a:cxnSpLocks/>
          </p:cNvCxnSpPr>
          <p:nvPr userDrawn="1"/>
        </p:nvCxnSpPr>
        <p:spPr>
          <a:xfrm>
            <a:off x="3419061" y="649042"/>
            <a:ext cx="8078672" cy="0"/>
          </a:xfrm>
          <a:prstGeom prst="line">
            <a:avLst/>
          </a:prstGeom>
          <a:ln>
            <a:solidFill>
              <a:srgbClr val="63274C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9F011302-1B76-4C52-97B1-7E284E9E9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3470" y="6361256"/>
            <a:ext cx="564261" cy="25391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A22B2-4149-4287-AB7E-9F4C1D0F5A9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7" name="Zástupný symbol pro zápatí 26">
            <a:extLst>
              <a:ext uri="{FF2B5EF4-FFF2-40B4-BE49-F238E27FC236}">
                <a16:creationId xmlns:a16="http://schemas.microsoft.com/office/drawing/2014/main" id="{ABF3B18B-CC3B-4328-922A-C319DDEC6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0039" y="6353562"/>
            <a:ext cx="1531922" cy="26161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26" name="Zástupný symbol pro datum 25">
            <a:extLst>
              <a:ext uri="{FF2B5EF4-FFF2-40B4-BE49-F238E27FC236}">
                <a16:creationId xmlns:a16="http://schemas.microsoft.com/office/drawing/2014/main" id="{135E66BF-0F28-49EB-BC3D-67513C0EA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3398" y="6357409"/>
            <a:ext cx="2057400" cy="26161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 err="1"/>
              <a:t>Name</a:t>
            </a:r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FFF985E-E868-45BE-9F10-A1F54BB534F0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8" y="430496"/>
            <a:ext cx="2806198" cy="46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40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▫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912EF9F-4719-5715-3E43-F55CB437B0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2118" tIns="61059" rIns="122118" bIns="610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  <a:endParaRPr lang="en-US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CA2CB3A-A231-3ADA-8BE7-4477DF7908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2118" tIns="61059" rIns="122118" bIns="610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Upravte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4BEA7-1511-8BA6-251F-21C5DDB19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122118" tIns="61059" rIns="122118" bIns="61059" rtlCol="0" anchor="ctr"/>
          <a:lstStyle>
            <a:lvl1pPr algn="l">
              <a:defRPr sz="11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8E2E87-37C9-486F-8BF5-7F136DD19482}" type="datetime1">
              <a:rPr lang="cs-CZ"/>
              <a:pPr>
                <a:defRPr/>
              </a:pPr>
              <a:t>19.10.2025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13349-7A12-2E78-863B-217999843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122118" tIns="61059" rIns="122118" bIns="61059" rtlCol="0" anchor="ctr"/>
          <a:lstStyle>
            <a:lvl1pPr algn="ctr">
              <a:defRPr sz="11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8FF89-8E0A-6C35-D5AF-8A13AAEC1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122118" tIns="61059" rIns="122118" bIns="61059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98989"/>
                </a:solidFill>
              </a:defRPr>
            </a:lvl1pPr>
          </a:lstStyle>
          <a:p>
            <a:fld id="{E80285D7-D7B5-4ACD-841F-70232FCABCE5}" type="slidenum">
              <a:rPr lang="cs-CZ" altLang="cs-CZ"/>
              <a:pPr/>
              <a:t>‹#›</a:t>
            </a:fld>
            <a:endParaRPr lang="cs-CZ" altLang="cs-CZ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1784DCC1-2DA9-3F4C-01A0-BAB9262487D5}"/>
              </a:ext>
            </a:extLst>
          </p:cNvPr>
          <p:cNvGraphicFramePr>
            <a:graphicFrameLocks noGrp="1"/>
          </p:cNvGraphicFramePr>
          <p:nvPr/>
        </p:nvGraphicFramePr>
        <p:xfrm>
          <a:off x="0" y="6305550"/>
          <a:ext cx="12191999" cy="55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3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45717" marB="4571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17" marB="4571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DD8C6487-9FA0-DB13-5D98-5773A9506B78}"/>
              </a:ext>
            </a:extLst>
          </p:cNvPr>
          <p:cNvGraphicFramePr>
            <a:graphicFrameLocks noGrp="1"/>
          </p:cNvGraphicFramePr>
          <p:nvPr/>
        </p:nvGraphicFramePr>
        <p:xfrm>
          <a:off x="0" y="7939"/>
          <a:ext cx="12192000" cy="96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3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0437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2D2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 marL="121920" marR="121920" marT="45702" marB="457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2D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51" name="Obrázek 8">
            <a:extLst>
              <a:ext uri="{FF2B5EF4-FFF2-40B4-BE49-F238E27FC236}">
                <a16:creationId xmlns:a16="http://schemas.microsoft.com/office/drawing/2014/main" id="{480D0059-67FF-55BC-DCD5-81A0D23480D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171450"/>
            <a:ext cx="362161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98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/>
  <p:txStyles>
    <p:titleStyle>
      <a:lvl1pPr algn="l" defTabSz="9112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12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12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12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12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11225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11225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11225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11225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7013" indent="-227013" algn="l" defTabSz="911225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2625" indent="-227013" algn="l" defTabSz="91122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7013" algn="l" defTabSz="91122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5438" indent="-227013" algn="l" defTabSz="91122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1050" indent="-227013" algn="l" defTabSz="911225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08611" indent="-228055" algn="l" defTabSz="912222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6pPr>
      <a:lvl7pPr marL="2964723" indent="-228055" algn="l" defTabSz="912222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7pPr>
      <a:lvl8pPr marL="3420834" indent="-228055" algn="l" defTabSz="912222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8pPr>
      <a:lvl9pPr marL="3876945" indent="-228055" algn="l" defTabSz="912222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1pPr>
      <a:lvl2pPr marL="456111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2pPr>
      <a:lvl3pPr marL="912222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3pPr>
      <a:lvl4pPr marL="1368334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4pPr>
      <a:lvl5pPr marL="1824444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5pPr>
      <a:lvl6pPr marL="2280556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6pPr>
      <a:lvl7pPr marL="2736667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7pPr>
      <a:lvl8pPr marL="3192778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8pPr>
      <a:lvl9pPr marL="3648890" algn="l" defTabSz="912222" rtl="0" eaLnBrk="1" latinLnBrk="0" hangingPunct="1">
        <a:defRPr sz="17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E85F41-F118-4130-98F8-7956DE868A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sz="44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cs-CZ" sz="44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48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Using</a:t>
            </a:r>
            <a:r>
              <a:rPr lang="cs-CZ" sz="4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AI to </a:t>
            </a:r>
            <a:r>
              <a:rPr lang="cs-CZ" sz="48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enhance</a:t>
            </a:r>
            <a:r>
              <a:rPr lang="cs-CZ" sz="4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48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</a:t>
            </a:r>
            <a:r>
              <a:rPr lang="cs-CZ" sz="4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48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skills</a:t>
            </a:r>
            <a:br>
              <a:rPr lang="cs-CZ" sz="4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cs-CZ" sz="44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cs-C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B7F64E1-A6D3-4DB1-8F73-77AF4FFB59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Ivana Mrozková, Renata </a:t>
            </a:r>
            <a:r>
              <a:rPr lang="cs-CZ" dirty="0" err="1"/>
              <a:t>Matušincová</a:t>
            </a:r>
            <a:endParaRPr lang="en-US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6176DE7-217F-4C7A-85BB-DEE472537C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7B59A744-EFF0-229B-BBA5-EFB6884074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925107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B986B8F6-BE7C-4461-96BF-C9928B0A8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STANAG 6001 (</a:t>
            </a:r>
            <a:r>
              <a:rPr lang="cs-CZ" dirty="0" err="1"/>
              <a:t>mock</a:t>
            </a:r>
            <a:r>
              <a:rPr lang="cs-CZ" dirty="0"/>
              <a:t>) </a:t>
            </a:r>
            <a:r>
              <a:rPr lang="cs-CZ" dirty="0" err="1"/>
              <a:t>exam</a:t>
            </a:r>
            <a:r>
              <a:rPr lang="cs-CZ" dirty="0"/>
              <a:t> feedback</a:t>
            </a:r>
            <a:endParaRPr lang="en-GB" dirty="0"/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53D4616F-764F-4A80-A027-0052D5FEFA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F3A0DF91-037A-40B8-BC7F-6A36F18D6C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04862-BAFB-45AE-9A9B-69297431B28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7938"/>
            <a:ext cx="2743200" cy="254000"/>
          </a:xfrm>
        </p:spPr>
        <p:txBody>
          <a:bodyPr/>
          <a:lstStyle/>
          <a:p>
            <a:fld id="{28DA22B2-4149-4287-AB7E-9F4C1D0F5A9C}" type="slidenum">
              <a:rPr lang="cs-CZ" smtClean="0"/>
              <a:t>10</a:t>
            </a:fld>
            <a:endParaRPr lang="cs-CZ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9BB3A1E-8371-4881-82A5-32512AB114F2}"/>
              </a:ext>
            </a:extLst>
          </p:cNvPr>
          <p:cNvSpPr txBox="1">
            <a:spLocks/>
          </p:cNvSpPr>
          <p:nvPr/>
        </p:nvSpPr>
        <p:spPr>
          <a:xfrm>
            <a:off x="541867" y="1852654"/>
            <a:ext cx="10955866" cy="4502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▫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  <a:p>
            <a:r>
              <a:rPr lang="en-GB" dirty="0"/>
              <a:t>descriptor based assessment</a:t>
            </a:r>
            <a:endParaRPr lang="cs-CZ" dirty="0"/>
          </a:p>
          <a:p>
            <a:pPr lvl="1"/>
            <a:r>
              <a:rPr lang="cs-CZ" dirty="0" err="1"/>
              <a:t>task</a:t>
            </a:r>
            <a:r>
              <a:rPr lang="cs-CZ" dirty="0"/>
              <a:t>, </a:t>
            </a:r>
            <a:r>
              <a:rPr lang="cs-CZ" dirty="0" err="1"/>
              <a:t>topic</a:t>
            </a:r>
            <a:r>
              <a:rPr lang="cs-CZ" dirty="0"/>
              <a:t>,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skills</a:t>
            </a:r>
            <a:r>
              <a:rPr lang="cs-CZ" dirty="0"/>
              <a:t> and </a:t>
            </a:r>
            <a:r>
              <a:rPr lang="cs-CZ" dirty="0" err="1"/>
              <a:t>functions</a:t>
            </a:r>
            <a:r>
              <a:rPr lang="cs-CZ" dirty="0"/>
              <a:t>, </a:t>
            </a:r>
            <a:r>
              <a:rPr lang="cs-CZ" dirty="0" err="1"/>
              <a:t>grammar</a:t>
            </a:r>
            <a:r>
              <a:rPr lang="cs-CZ" dirty="0"/>
              <a:t>, </a:t>
            </a:r>
            <a:r>
              <a:rPr lang="cs-CZ" dirty="0" err="1"/>
              <a:t>vocabulary</a:t>
            </a:r>
            <a:r>
              <a:rPr lang="cs-CZ" dirty="0"/>
              <a:t>, </a:t>
            </a:r>
            <a:r>
              <a:rPr lang="cs-CZ" dirty="0" err="1"/>
              <a:t>spelling</a:t>
            </a:r>
            <a:r>
              <a:rPr lang="cs-CZ" dirty="0"/>
              <a:t>, </a:t>
            </a:r>
            <a:r>
              <a:rPr lang="cs-CZ" dirty="0" err="1"/>
              <a:t>fluency</a:t>
            </a:r>
            <a:r>
              <a:rPr lang="cs-CZ" dirty="0"/>
              <a:t> and </a:t>
            </a:r>
            <a:r>
              <a:rPr lang="cs-CZ" dirty="0" err="1"/>
              <a:t>pronunciation</a:t>
            </a:r>
            <a:r>
              <a:rPr lang="cs-CZ" dirty="0"/>
              <a:t>, </a:t>
            </a:r>
            <a:r>
              <a:rPr lang="cs-CZ" dirty="0" err="1"/>
              <a:t>cohesion</a:t>
            </a:r>
            <a:r>
              <a:rPr lang="cs-CZ" dirty="0"/>
              <a:t> and </a:t>
            </a:r>
            <a:r>
              <a:rPr lang="cs-CZ" dirty="0" err="1"/>
              <a:t>coherence</a:t>
            </a:r>
            <a:r>
              <a:rPr lang="cs-CZ" dirty="0"/>
              <a:t>, </a:t>
            </a:r>
            <a:r>
              <a:rPr lang="cs-CZ" dirty="0" err="1"/>
              <a:t>organization</a:t>
            </a:r>
            <a:endParaRPr lang="cs-CZ" dirty="0"/>
          </a:p>
          <a:p>
            <a:r>
              <a:rPr lang="en-GB" dirty="0"/>
              <a:t>strengths and weaknesses</a:t>
            </a:r>
          </a:p>
          <a:p>
            <a:r>
              <a:rPr lang="en-GB" dirty="0"/>
              <a:t>self-study recommendations</a:t>
            </a:r>
          </a:p>
          <a:p>
            <a:r>
              <a:rPr lang="en-GB" dirty="0"/>
              <a:t>effective strategies and test tips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GB" dirty="0"/>
          </a:p>
          <a:p>
            <a:endParaRPr lang="cs-CZ" dirty="0"/>
          </a:p>
        </p:txBody>
      </p:sp>
      <p:sp>
        <p:nvSpPr>
          <p:cNvPr id="2" name="Zástupný symbol pro text 4">
            <a:extLst>
              <a:ext uri="{FF2B5EF4-FFF2-40B4-BE49-F238E27FC236}">
                <a16:creationId xmlns:a16="http://schemas.microsoft.com/office/drawing/2014/main" id="{3BDE1492-064D-6656-C456-DDB61CE98964}"/>
              </a:ext>
            </a:extLst>
          </p:cNvPr>
          <p:cNvSpPr txBox="1">
            <a:spLocks/>
          </p:cNvSpPr>
          <p:nvPr/>
        </p:nvSpPr>
        <p:spPr>
          <a:xfrm>
            <a:off x="288759" y="6357938"/>
            <a:ext cx="2379828" cy="25391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▫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16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94DE0-BD81-BB43-1326-64823A92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1100667"/>
            <a:ext cx="10955866" cy="590021"/>
          </a:xfrm>
        </p:spPr>
        <p:txBody>
          <a:bodyPr>
            <a:normAutofit fontScale="90000"/>
          </a:bodyPr>
          <a:lstStyle/>
          <a:p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use AI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effective</a:t>
            </a:r>
            <a:r>
              <a:rPr lang="cs-CZ" dirty="0"/>
              <a:t> feedback?</a:t>
            </a:r>
            <a:br>
              <a:rPr lang="en-GB" sz="1800" dirty="0"/>
            </a:br>
            <a:endParaRPr lang="en-GB" sz="1800" dirty="0"/>
          </a:p>
        </p:txBody>
      </p:sp>
      <p:pic>
        <p:nvPicPr>
          <p:cNvPr id="15" name="Picture 14" descr="Different coloured question marks">
            <a:extLst>
              <a:ext uri="{FF2B5EF4-FFF2-40B4-BE49-F238E27FC236}">
                <a16:creationId xmlns:a16="http://schemas.microsoft.com/office/drawing/2014/main" id="{9B7EF4C2-1504-76F9-F73A-496C6278B74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7311" r="1" b="22082"/>
          <a:stretch/>
        </p:blipFill>
        <p:spPr>
          <a:xfrm>
            <a:off x="541867" y="1825625"/>
            <a:ext cx="10955866" cy="4351338"/>
          </a:xfrm>
          <a:prstGeom prst="rect">
            <a:avLst/>
          </a:prstGeom>
          <a:noFill/>
        </p:spPr>
      </p:pic>
      <p:sp>
        <p:nvSpPr>
          <p:cNvPr id="3" name="Zástupný symbol pro text 4">
            <a:extLst>
              <a:ext uri="{FF2B5EF4-FFF2-40B4-BE49-F238E27FC236}">
                <a16:creationId xmlns:a16="http://schemas.microsoft.com/office/drawing/2014/main" id="{EF93AA87-20B8-BD54-7CCD-94E0FB66C2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4" name="Zástupný text 6">
            <a:extLst>
              <a:ext uri="{FF2B5EF4-FFF2-40B4-BE49-F238E27FC236}">
                <a16:creationId xmlns:a16="http://schemas.microsoft.com/office/drawing/2014/main" id="{62837D3C-289B-CF50-C588-41B3476D01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370601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3693DB-C179-74C1-09AB-85A5E34B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AI – a </a:t>
            </a:r>
            <a:r>
              <a:rPr lang="cs-CZ" dirty="0" err="1"/>
              <a:t>tool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feedback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0A2D71-2897-E5F3-E33B-16BF1A996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 err="1"/>
              <a:t>Self</a:t>
            </a:r>
            <a:r>
              <a:rPr lang="cs-CZ" dirty="0"/>
              <a:t>-study and </a:t>
            </a:r>
            <a:r>
              <a:rPr lang="cs-CZ" dirty="0" err="1"/>
              <a:t>writing</a:t>
            </a:r>
            <a:r>
              <a:rPr lang="cs-CZ" dirty="0"/>
              <a:t> </a:t>
            </a:r>
            <a:r>
              <a:rPr lang="cs-CZ" dirty="0" err="1"/>
              <a:t>practice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high</a:t>
            </a:r>
            <a:r>
              <a:rPr lang="cs-CZ" dirty="0"/>
              <a:t> </a:t>
            </a:r>
            <a:r>
              <a:rPr lang="cs-CZ" dirty="0" err="1"/>
              <a:t>stakes</a:t>
            </a:r>
            <a:r>
              <a:rPr lang="cs-CZ" dirty="0"/>
              <a:t> </a:t>
            </a:r>
            <a:r>
              <a:rPr lang="cs-CZ" dirty="0" err="1"/>
              <a:t>exams</a:t>
            </a:r>
            <a:endParaRPr lang="cs-CZ" dirty="0"/>
          </a:p>
          <a:p>
            <a:r>
              <a:rPr lang="cs-CZ" dirty="0" err="1"/>
              <a:t>ChatGPT</a:t>
            </a:r>
            <a:r>
              <a:rPr lang="cs-CZ" dirty="0"/>
              <a:t> </a:t>
            </a:r>
            <a:r>
              <a:rPr lang="cs-CZ" dirty="0" err="1"/>
              <a:t>well</a:t>
            </a:r>
            <a:r>
              <a:rPr lang="cs-CZ" dirty="0"/>
              <a:t> </a:t>
            </a:r>
            <a:r>
              <a:rPr lang="cs-CZ" dirty="0" err="1"/>
              <a:t>known</a:t>
            </a:r>
            <a:r>
              <a:rPr lang="cs-CZ" dirty="0"/>
              <a:t>, free </a:t>
            </a:r>
            <a:r>
              <a:rPr lang="cs-CZ" dirty="0" err="1"/>
              <a:t>access</a:t>
            </a:r>
            <a:r>
              <a:rPr lang="cs-CZ" dirty="0"/>
              <a:t>; </a:t>
            </a:r>
            <a:r>
              <a:rPr lang="cs-CZ" dirty="0" err="1"/>
              <a:t>Copilot</a:t>
            </a:r>
            <a:r>
              <a:rPr lang="cs-CZ" dirty="0"/>
              <a:t> </a:t>
            </a:r>
            <a:r>
              <a:rPr lang="cs-CZ" dirty="0" err="1"/>
              <a:t>widely</a:t>
            </a:r>
            <a:r>
              <a:rPr lang="cs-CZ" dirty="0"/>
              <a:t> </a:t>
            </a:r>
            <a:r>
              <a:rPr lang="cs-CZ" dirty="0" err="1"/>
              <a:t>available</a:t>
            </a:r>
            <a:endParaRPr lang="cs-CZ" dirty="0"/>
          </a:p>
          <a:p>
            <a:r>
              <a:rPr lang="cs-CZ" dirty="0" err="1"/>
              <a:t>English</a:t>
            </a:r>
            <a:r>
              <a:rPr lang="cs-CZ" dirty="0"/>
              <a:t> x Czech </a:t>
            </a:r>
            <a:r>
              <a:rPr lang="cs-CZ" dirty="0" err="1"/>
              <a:t>prompts</a:t>
            </a:r>
            <a:endParaRPr lang="cs-CZ" dirty="0"/>
          </a:p>
          <a:p>
            <a:r>
              <a:rPr lang="cs-CZ" dirty="0" err="1"/>
              <a:t>Small</a:t>
            </a:r>
            <a:r>
              <a:rPr lang="cs-CZ" dirty="0"/>
              <a:t> sample (</a:t>
            </a:r>
            <a:r>
              <a:rPr lang="cs-CZ" dirty="0" err="1"/>
              <a:t>professional</a:t>
            </a:r>
            <a:r>
              <a:rPr lang="cs-CZ" dirty="0"/>
              <a:t> </a:t>
            </a:r>
            <a:r>
              <a:rPr lang="cs-CZ" dirty="0" err="1"/>
              <a:t>soldiers</a:t>
            </a:r>
            <a:r>
              <a:rPr lang="cs-CZ" dirty="0"/>
              <a:t>, university </a:t>
            </a:r>
            <a:r>
              <a:rPr lang="cs-CZ" dirty="0" err="1"/>
              <a:t>students</a:t>
            </a:r>
            <a:r>
              <a:rPr lang="cs-CZ" dirty="0"/>
              <a:t>)</a:t>
            </a:r>
          </a:p>
          <a:p>
            <a:r>
              <a:rPr lang="cs-CZ" dirty="0"/>
              <a:t>On-</a:t>
            </a:r>
            <a:r>
              <a:rPr lang="cs-CZ" dirty="0" err="1"/>
              <a:t>going</a:t>
            </a:r>
            <a:r>
              <a:rPr lang="cs-CZ" dirty="0"/>
              <a:t> </a:t>
            </a:r>
            <a:r>
              <a:rPr lang="cs-CZ" dirty="0" err="1"/>
              <a:t>research</a:t>
            </a: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B1A0355B-1AE6-B6D6-6B0D-67808D78AC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0F44799C-6860-7414-723F-3F4D2599C0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1854487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F8C87-169B-271E-4216-E65A743AC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Writing</a:t>
            </a:r>
            <a:r>
              <a:rPr lang="cs-CZ" dirty="0"/>
              <a:t> prompt – </a:t>
            </a:r>
            <a:r>
              <a:rPr lang="cs-CZ" dirty="0" err="1"/>
              <a:t>Task</a:t>
            </a:r>
            <a:r>
              <a:rPr lang="cs-CZ" dirty="0"/>
              <a:t> 2 (L2)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F98B3-3188-621F-6BC8-9B963ED82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GB" dirty="0"/>
              <a:t>You are an English teacher. Review the text below following these steps: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Identify mistakes in the original text and highlight them (in bold).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Comment on the mistakes (in Czech).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Assess the text according to STANAG 6001 Level </a:t>
            </a:r>
            <a:r>
              <a:rPr lang="cs-CZ" dirty="0"/>
              <a:t>2</a:t>
            </a:r>
            <a:r>
              <a:rPr lang="en-GB" dirty="0"/>
              <a:t> writing descriptors (in Czech).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Suggest recommendations for further study (in Czech).</a:t>
            </a:r>
          </a:p>
          <a:p>
            <a:endParaRPr lang="en-GB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6CFBAA5C-EDB6-3458-4192-F099892232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D2B8E65E-8212-B1E0-7765-0122337825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843376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B262CB-A80F-0D31-18D7-9D4542F78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Method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481553-67AC-450D-F5EC-22BFC9107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7" y="2045369"/>
            <a:ext cx="10955866" cy="4131594"/>
          </a:xfrm>
        </p:spPr>
        <p:txBody>
          <a:bodyPr>
            <a:normAutofit/>
          </a:bodyPr>
          <a:lstStyle/>
          <a:p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Participants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task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Provided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prompts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AI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tool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+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assessment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testers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assessed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experienced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testers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well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Participants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questionaire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on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experience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clarity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accessability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quality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</a:p>
          <a:p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Comparison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analysis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8C054D0A-F09A-67BC-C0C0-EC7F414A6D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C152C677-5CC6-1FB0-7DB4-B0E0F56F66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2169278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78D1F3-F04D-9F85-77EE-46394CEAD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F495F5-C707-F23E-6231-74E6DA1B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1100667"/>
            <a:ext cx="10955866" cy="1176707"/>
          </a:xfrm>
        </p:spPr>
        <p:txBody>
          <a:bodyPr/>
          <a:lstStyle/>
          <a:p>
            <a:r>
              <a:rPr lang="cs-CZ" dirty="0"/>
              <a:t>AI – a </a:t>
            </a:r>
            <a:r>
              <a:rPr lang="cs-CZ" dirty="0" err="1"/>
              <a:t>tool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feedback</a:t>
            </a:r>
            <a:br>
              <a:rPr lang="cs-CZ" dirty="0"/>
            </a:br>
            <a:r>
              <a:rPr lang="cs-CZ" dirty="0" err="1"/>
              <a:t>Findings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FA7E45-74A5-B836-663B-33A9E05B4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7" y="2355011"/>
            <a:ext cx="10955866" cy="3821952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A </a:t>
            </a:r>
            <a:r>
              <a:rPr lang="cs-CZ" dirty="0" err="1"/>
              <a:t>great</a:t>
            </a:r>
            <a:r>
              <a:rPr lang="cs-CZ" dirty="0"/>
              <a:t> </a:t>
            </a:r>
            <a:r>
              <a:rPr lang="cs-CZ" dirty="0" err="1"/>
              <a:t>tool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feedback</a:t>
            </a:r>
          </a:p>
          <a:p>
            <a:pPr lvl="1"/>
            <a:r>
              <a:rPr lang="cs-CZ" dirty="0" err="1"/>
              <a:t>carefully</a:t>
            </a:r>
            <a:r>
              <a:rPr lang="cs-CZ" dirty="0"/>
              <a:t> </a:t>
            </a:r>
            <a:r>
              <a:rPr lang="cs-CZ" dirty="0" err="1"/>
              <a:t>designed</a:t>
            </a:r>
            <a:r>
              <a:rPr lang="cs-CZ" dirty="0"/>
              <a:t> prompt</a:t>
            </a:r>
          </a:p>
          <a:p>
            <a:pPr lvl="1"/>
            <a:r>
              <a:rPr lang="cs-CZ" dirty="0" err="1"/>
              <a:t>initial</a:t>
            </a:r>
            <a:r>
              <a:rPr lang="cs-CZ" dirty="0"/>
              <a:t> </a:t>
            </a:r>
            <a:r>
              <a:rPr lang="cs-CZ" dirty="0" err="1"/>
              <a:t>instruction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inexperienced</a:t>
            </a:r>
            <a:r>
              <a:rPr lang="cs-CZ" dirty="0"/>
              <a:t> AI </a:t>
            </a:r>
            <a:r>
              <a:rPr lang="cs-CZ" dirty="0" err="1"/>
              <a:t>users</a:t>
            </a:r>
            <a:r>
              <a:rPr lang="cs-CZ" dirty="0"/>
              <a:t> </a:t>
            </a:r>
            <a:r>
              <a:rPr lang="cs-CZ" dirty="0" err="1"/>
              <a:t>needed</a:t>
            </a:r>
            <a:endParaRPr lang="cs-CZ" dirty="0"/>
          </a:p>
          <a:p>
            <a:r>
              <a:rPr lang="cs-CZ" dirty="0"/>
              <a:t>A </a:t>
            </a:r>
            <a:r>
              <a:rPr lang="cs-CZ" dirty="0" err="1"/>
              <a:t>reliable</a:t>
            </a:r>
            <a:r>
              <a:rPr lang="cs-CZ" dirty="0"/>
              <a:t> </a:t>
            </a:r>
            <a:r>
              <a:rPr lang="cs-CZ" dirty="0" err="1"/>
              <a:t>self</a:t>
            </a:r>
            <a:r>
              <a:rPr lang="cs-CZ" dirty="0"/>
              <a:t>-study </a:t>
            </a:r>
            <a:r>
              <a:rPr lang="cs-CZ" dirty="0" err="1"/>
              <a:t>guide</a:t>
            </a:r>
            <a:endParaRPr lang="cs-CZ" dirty="0"/>
          </a:p>
          <a:p>
            <a:r>
              <a:rPr lang="cs-CZ" dirty="0"/>
              <a:t>Not </a:t>
            </a:r>
            <a:r>
              <a:rPr lang="cs-CZ" dirty="0" err="1"/>
              <a:t>ideal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assessment</a:t>
            </a:r>
            <a:endParaRPr lang="cs-CZ" dirty="0"/>
          </a:p>
          <a:p>
            <a:pPr lvl="1"/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lacks</a:t>
            </a:r>
            <a:r>
              <a:rPr lang="cs-CZ" dirty="0"/>
              <a:t> tester </a:t>
            </a:r>
            <a:r>
              <a:rPr lang="cs-CZ" dirty="0" err="1"/>
              <a:t>experience</a:t>
            </a:r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152FE22B-1480-7676-358D-B8F8BA0C4E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749EB7CA-E9D8-49FC-D8F5-A5338CF4C5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1107151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E13B0A-C387-9324-AAB8-ECAC84A3C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Conclusion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DF987A-D9C0-8337-3118-E1096140F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 err="1"/>
              <a:t>Using</a:t>
            </a:r>
            <a:r>
              <a:rPr lang="cs-CZ" dirty="0"/>
              <a:t> AI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self</a:t>
            </a:r>
            <a:r>
              <a:rPr lang="cs-CZ" dirty="0"/>
              <a:t> – </a:t>
            </a:r>
            <a:r>
              <a:rPr lang="cs-CZ" dirty="0" err="1"/>
              <a:t>assessment</a:t>
            </a:r>
            <a:endParaRPr lang="cs-CZ" dirty="0"/>
          </a:p>
          <a:p>
            <a:r>
              <a:rPr lang="cs-CZ" dirty="0" err="1"/>
              <a:t>Better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nothing</a:t>
            </a:r>
            <a:r>
              <a:rPr lang="cs-CZ" dirty="0"/>
              <a:t> but CAVEAT: AI </a:t>
            </a:r>
            <a:r>
              <a:rPr lang="cs-CZ" dirty="0" err="1"/>
              <a:t>needs</a:t>
            </a:r>
            <a:r>
              <a:rPr lang="cs-CZ" dirty="0"/>
              <a:t> </a:t>
            </a:r>
            <a:r>
              <a:rPr lang="cs-CZ" dirty="0" err="1"/>
              <a:t>supervision</a:t>
            </a:r>
            <a:endParaRPr lang="cs-CZ" dirty="0"/>
          </a:p>
          <a:p>
            <a:r>
              <a:rPr lang="cs-CZ" dirty="0" err="1"/>
              <a:t>Effective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design </a:t>
            </a:r>
            <a:r>
              <a:rPr lang="cs-CZ" dirty="0" err="1"/>
              <a:t>adequate</a:t>
            </a:r>
            <a:r>
              <a:rPr lang="cs-CZ" dirty="0"/>
              <a:t> </a:t>
            </a:r>
            <a:r>
              <a:rPr lang="cs-CZ" dirty="0" err="1"/>
              <a:t>prompts</a:t>
            </a:r>
            <a:r>
              <a:rPr lang="cs-CZ" dirty="0"/>
              <a:t> (</a:t>
            </a:r>
            <a:r>
              <a:rPr lang="cs-CZ" dirty="0" err="1"/>
              <a:t>critical</a:t>
            </a:r>
            <a:r>
              <a:rPr lang="cs-CZ" dirty="0"/>
              <a:t>!)</a:t>
            </a:r>
          </a:p>
          <a:p>
            <a:r>
              <a:rPr lang="cs-CZ" dirty="0" err="1"/>
              <a:t>Generation</a:t>
            </a:r>
            <a:r>
              <a:rPr lang="cs-CZ" dirty="0"/>
              <a:t> gap – </a:t>
            </a:r>
            <a:r>
              <a:rPr lang="cs-CZ" dirty="0" err="1"/>
              <a:t>initial</a:t>
            </a:r>
            <a:r>
              <a:rPr lang="cs-CZ" dirty="0"/>
              <a:t> </a:t>
            </a:r>
            <a:r>
              <a:rPr lang="cs-CZ" dirty="0" err="1"/>
              <a:t>instruction</a:t>
            </a:r>
            <a:r>
              <a:rPr lang="cs-CZ" dirty="0"/>
              <a:t> </a:t>
            </a:r>
            <a:r>
              <a:rPr lang="cs-CZ" dirty="0" err="1"/>
              <a:t>needed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certain</a:t>
            </a:r>
            <a:r>
              <a:rPr lang="cs-CZ" dirty="0"/>
              <a:t> </a:t>
            </a:r>
            <a:r>
              <a:rPr lang="cs-CZ" dirty="0" err="1"/>
              <a:t>age</a:t>
            </a:r>
            <a:r>
              <a:rPr lang="cs-CZ" dirty="0"/>
              <a:t> </a:t>
            </a:r>
            <a:r>
              <a:rPr lang="cs-CZ" dirty="0" err="1"/>
              <a:t>groups</a:t>
            </a:r>
            <a:endParaRPr lang="cs-CZ" dirty="0"/>
          </a:p>
          <a:p>
            <a:r>
              <a:rPr lang="cs-CZ" dirty="0" err="1"/>
              <a:t>Experienced</a:t>
            </a:r>
            <a:r>
              <a:rPr lang="cs-CZ" dirty="0"/>
              <a:t> </a:t>
            </a:r>
            <a:r>
              <a:rPr lang="cs-CZ" dirty="0" err="1"/>
              <a:t>teacher</a:t>
            </a:r>
            <a:r>
              <a:rPr lang="cs-CZ" dirty="0"/>
              <a:t> </a:t>
            </a:r>
            <a:r>
              <a:rPr lang="cs-CZ" dirty="0" err="1"/>
              <a:t>supervision</a:t>
            </a:r>
            <a:r>
              <a:rPr lang="cs-CZ" dirty="0"/>
              <a:t> </a:t>
            </a:r>
            <a:r>
              <a:rPr lang="cs-CZ" dirty="0" err="1"/>
              <a:t>necessary</a:t>
            </a:r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148FA9EB-ED05-3D38-49B0-46B55169A5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60D9F2AA-ECBA-8850-2BA3-84A6CCB669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1892292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B986B8F6-BE7C-4461-96BF-C9928B0A8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Contact</a:t>
            </a:r>
            <a:r>
              <a:rPr lang="cs-CZ" dirty="0"/>
              <a:t> </a:t>
            </a:r>
            <a:r>
              <a:rPr lang="cs-CZ" dirty="0" err="1"/>
              <a:t>us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04862-BAFB-45AE-9A9B-69297431B28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7938"/>
            <a:ext cx="2743200" cy="254000"/>
          </a:xfrm>
        </p:spPr>
        <p:txBody>
          <a:bodyPr/>
          <a:lstStyle/>
          <a:p>
            <a:fld id="{28DA22B2-4149-4287-AB7E-9F4C1D0F5A9C}" type="slidenum">
              <a:rPr lang="cs-CZ" smtClean="0"/>
              <a:t>17</a:t>
            </a:fld>
            <a:endParaRPr lang="cs-CZ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9BB3A1E-8371-4881-82A5-32512AB114F2}"/>
              </a:ext>
            </a:extLst>
          </p:cNvPr>
          <p:cNvSpPr txBox="1">
            <a:spLocks/>
          </p:cNvSpPr>
          <p:nvPr/>
        </p:nvSpPr>
        <p:spPr>
          <a:xfrm>
            <a:off x="541867" y="2650331"/>
            <a:ext cx="10955866" cy="3359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▫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/>
              <a:t>Mgr. et Mgr. Renata Matušincová</a:t>
            </a:r>
          </a:p>
          <a:p>
            <a:pPr marL="457200" lvl="1" indent="0">
              <a:buNone/>
            </a:pPr>
            <a:r>
              <a:rPr lang="cs-CZ"/>
              <a:t>renata.matusincova@unob.cz</a:t>
            </a:r>
          </a:p>
          <a:p>
            <a:r>
              <a:rPr lang="cs-CZ"/>
              <a:t>PhDr</a:t>
            </a:r>
            <a:r>
              <a:rPr lang="cs-CZ" dirty="0"/>
              <a:t>. Ivana Mrozková, Ph.D.</a:t>
            </a:r>
          </a:p>
          <a:p>
            <a:pPr marL="457200" lvl="1" indent="0">
              <a:buNone/>
            </a:pPr>
            <a:r>
              <a:rPr lang="cs-CZ" dirty="0"/>
              <a:t>ivana.mrozkova@unob.cz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2" name="Zástupný symbol pro text 4">
            <a:extLst>
              <a:ext uri="{FF2B5EF4-FFF2-40B4-BE49-F238E27FC236}">
                <a16:creationId xmlns:a16="http://schemas.microsoft.com/office/drawing/2014/main" id="{5F28DC4E-37DD-5328-2836-EAC2061655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3" name="Zástupný text 6">
            <a:extLst>
              <a:ext uri="{FF2B5EF4-FFF2-40B4-BE49-F238E27FC236}">
                <a16:creationId xmlns:a16="http://schemas.microsoft.com/office/drawing/2014/main" id="{5DE51DDC-F9EF-E5A7-9D48-EE3ECAD39C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3555303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FF571D-180B-45EC-A891-EDF57F6F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5400" dirty="0" err="1"/>
              <a:t>Thank</a:t>
            </a:r>
            <a:r>
              <a:rPr lang="cs-CZ" sz="5400" dirty="0"/>
              <a:t> </a:t>
            </a:r>
            <a:r>
              <a:rPr lang="cs-CZ" sz="5400" dirty="0" err="1"/>
              <a:t>you</a:t>
            </a:r>
            <a:r>
              <a:rPr lang="cs-CZ" sz="5400" dirty="0"/>
              <a:t> </a:t>
            </a:r>
            <a:r>
              <a:rPr lang="cs-CZ" sz="5400" dirty="0" err="1"/>
              <a:t>for</a:t>
            </a:r>
            <a:r>
              <a:rPr lang="cs-CZ" sz="5400" dirty="0"/>
              <a:t> </a:t>
            </a:r>
            <a:r>
              <a:rPr lang="cs-CZ" sz="5400" dirty="0" err="1"/>
              <a:t>your</a:t>
            </a:r>
            <a:r>
              <a:rPr lang="cs-CZ" sz="5400" dirty="0"/>
              <a:t> </a:t>
            </a:r>
            <a:r>
              <a:rPr lang="cs-CZ" sz="5400" dirty="0" err="1"/>
              <a:t>attention</a:t>
            </a:r>
            <a:r>
              <a:rPr lang="cs-CZ" sz="5400" dirty="0"/>
              <a:t>.</a:t>
            </a:r>
            <a:endParaRPr lang="en-GB" sz="54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73197F4-58FC-45E8-8D4D-C1EC46C35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A22B2-4149-4287-AB7E-9F4C1D0F5A9C}" type="slidenum">
              <a:rPr lang="cs-CZ" smtClean="0"/>
              <a:t>18</a:t>
            </a:fld>
            <a:endParaRPr lang="cs-CZ" dirty="0"/>
          </a:p>
        </p:txBody>
      </p:sp>
      <p:pic>
        <p:nvPicPr>
          <p:cNvPr id="3074" name="Picture 2" descr="https://unob.cz/wp-content/uploads/2022/07/znak_uo.jpg">
            <a:extLst>
              <a:ext uri="{FF2B5EF4-FFF2-40B4-BE49-F238E27FC236}">
                <a16:creationId xmlns:a16="http://schemas.microsoft.com/office/drawing/2014/main" id="{A157864B-2238-40F5-9D0B-AE709F233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3" y="3248247"/>
            <a:ext cx="238125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59244243-9A7F-FD26-DD75-DB4A8A8E7F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57938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8F66DDF1-5AD9-10F9-64C6-8972868EB0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57938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224048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6FC42-A122-AE98-EB7C-FBD98B97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Outline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FC8C98-C65B-DA2D-70C5-160487867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Intro: Department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r>
              <a:rPr lang="cs-CZ" dirty="0"/>
              <a:t>, </a:t>
            </a:r>
            <a:r>
              <a:rPr lang="cs-CZ" dirty="0" err="1"/>
              <a:t>Language</a:t>
            </a:r>
            <a:r>
              <a:rPr lang="cs-CZ" dirty="0"/>
              <a:t> Center, University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Defence</a:t>
            </a:r>
            <a:r>
              <a:rPr lang="cs-CZ" dirty="0"/>
              <a:t>, Brno, </a:t>
            </a:r>
            <a:r>
              <a:rPr lang="cs-CZ" dirty="0" err="1"/>
              <a:t>Czechia</a:t>
            </a:r>
            <a:endParaRPr lang="cs-CZ" dirty="0"/>
          </a:p>
          <a:p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exams</a:t>
            </a:r>
            <a:r>
              <a:rPr lang="cs-CZ" dirty="0"/>
              <a:t> </a:t>
            </a:r>
            <a:r>
              <a:rPr lang="cs-CZ" dirty="0" err="1"/>
              <a:t>i.a.w</a:t>
            </a:r>
            <a:r>
              <a:rPr lang="cs-CZ" dirty="0"/>
              <a:t> STANAG 6001,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courses</a:t>
            </a:r>
            <a:r>
              <a:rPr lang="cs-CZ" dirty="0"/>
              <a:t>, JAPA (e-learning)</a:t>
            </a:r>
          </a:p>
          <a:p>
            <a:r>
              <a:rPr lang="cs-CZ" dirty="0"/>
              <a:t>L 1, L1-2, L 2-3 </a:t>
            </a:r>
            <a:r>
              <a:rPr lang="cs-CZ" dirty="0" err="1"/>
              <a:t>writing</a:t>
            </a:r>
            <a:r>
              <a:rPr lang="cs-CZ" dirty="0"/>
              <a:t> </a:t>
            </a:r>
            <a:r>
              <a:rPr lang="cs-CZ" dirty="0" err="1"/>
              <a:t>skill</a:t>
            </a:r>
            <a:r>
              <a:rPr lang="cs-CZ" dirty="0"/>
              <a:t>: </a:t>
            </a:r>
            <a:r>
              <a:rPr lang="cs-CZ" dirty="0" err="1"/>
              <a:t>exam</a:t>
            </a:r>
            <a:r>
              <a:rPr lang="cs-CZ" dirty="0"/>
              <a:t> </a:t>
            </a:r>
            <a:r>
              <a:rPr lang="cs-CZ" dirty="0" err="1"/>
              <a:t>format</a:t>
            </a:r>
            <a:endParaRPr lang="cs-CZ" dirty="0"/>
          </a:p>
          <a:p>
            <a:r>
              <a:rPr lang="cs-CZ" dirty="0" err="1"/>
              <a:t>Using</a:t>
            </a:r>
            <a:r>
              <a:rPr lang="cs-CZ" dirty="0"/>
              <a:t> AI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feedback </a:t>
            </a:r>
          </a:p>
          <a:p>
            <a:r>
              <a:rPr lang="cs-CZ" dirty="0"/>
              <a:t>AI Feedback: </a:t>
            </a:r>
            <a:r>
              <a:rPr lang="cs-CZ" dirty="0" err="1"/>
              <a:t>prompts</a:t>
            </a:r>
            <a:endParaRPr lang="cs-CZ" dirty="0"/>
          </a:p>
          <a:p>
            <a:r>
              <a:rPr lang="cs-CZ" dirty="0"/>
              <a:t>AI Feedback: </a:t>
            </a:r>
            <a:r>
              <a:rPr lang="cs-CZ" dirty="0" err="1"/>
              <a:t>results</a:t>
            </a:r>
            <a:endParaRPr lang="cs-CZ" dirty="0"/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EB577DB0-BD41-D86C-623A-DA54323FDA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8" name="Zástupný text 6">
            <a:extLst>
              <a:ext uri="{FF2B5EF4-FFF2-40B4-BE49-F238E27FC236}">
                <a16:creationId xmlns:a16="http://schemas.microsoft.com/office/drawing/2014/main" id="{715AB9D6-BF3C-69F6-D0C0-7EA7695A60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3648485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BB1BE-B669-6360-910A-B3C124378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1100667"/>
            <a:ext cx="10955866" cy="590021"/>
          </a:xfrm>
        </p:spPr>
        <p:txBody>
          <a:bodyPr>
            <a:normAutofit/>
          </a:bodyPr>
          <a:lstStyle/>
          <a:p>
            <a:r>
              <a:rPr lang="cs-CZ" sz="3400"/>
              <a:t>Department of Methodology</a:t>
            </a:r>
          </a:p>
        </p:txBody>
      </p:sp>
      <p:graphicFrame>
        <p:nvGraphicFramePr>
          <p:cNvPr id="17" name="Zástupný obsah 2">
            <a:extLst>
              <a:ext uri="{FF2B5EF4-FFF2-40B4-BE49-F238E27FC236}">
                <a16:creationId xmlns:a16="http://schemas.microsoft.com/office/drawing/2014/main" id="{C34B3BA8-DA8C-64B3-6EFF-2DCED99434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195381"/>
              </p:ext>
            </p:extLst>
          </p:nvPr>
        </p:nvGraphicFramePr>
        <p:xfrm>
          <a:off x="541867" y="1825625"/>
          <a:ext cx="1095586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Zástupný symbol pro text 4">
            <a:extLst>
              <a:ext uri="{FF2B5EF4-FFF2-40B4-BE49-F238E27FC236}">
                <a16:creationId xmlns:a16="http://schemas.microsoft.com/office/drawing/2014/main" id="{C7D5D763-6453-5DA9-B982-7CB91D2071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4" name="Zástupný text 6">
            <a:extLst>
              <a:ext uri="{FF2B5EF4-FFF2-40B4-BE49-F238E27FC236}">
                <a16:creationId xmlns:a16="http://schemas.microsoft.com/office/drawing/2014/main" id="{F93EDAEC-D2BD-6852-6A1C-4F0CF22F30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314811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D9237C-9F99-53C4-E4F6-637F865F6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Why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55AE45-F2F6-3298-0666-6DB65EFBE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fundamental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component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language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proficiency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assessed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standardized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language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examinations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developing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writing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competence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=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challenge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effective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timely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feedback?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self-directed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learners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language</a:t>
            </a: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instructors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Artificial</a:t>
            </a:r>
            <a:r>
              <a:rPr lang="cs-CZ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Intelligence</a:t>
            </a:r>
            <a:r>
              <a:rPr lang="cs-CZ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(AI) </a:t>
            </a:r>
            <a:r>
              <a:rPr lang="cs-CZ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tools</a:t>
            </a:r>
            <a:endParaRPr lang="cs-CZ" b="1" dirty="0"/>
          </a:p>
        </p:txBody>
      </p:sp>
      <p:sp>
        <p:nvSpPr>
          <p:cNvPr id="7" name="Zástupný symbol pro text 4">
            <a:extLst>
              <a:ext uri="{FF2B5EF4-FFF2-40B4-BE49-F238E27FC236}">
                <a16:creationId xmlns:a16="http://schemas.microsoft.com/office/drawing/2014/main" id="{0F28E646-7936-059C-7C0E-DFBBAEFA63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8" name="Zástupný text 6">
            <a:extLst>
              <a:ext uri="{FF2B5EF4-FFF2-40B4-BE49-F238E27FC236}">
                <a16:creationId xmlns:a16="http://schemas.microsoft.com/office/drawing/2014/main" id="{96FBD5C8-05F0-49B0-F350-66BCA577D9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2924958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7D594F-3E53-06A1-1368-DB2F336D1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exams</a:t>
            </a:r>
            <a:r>
              <a:rPr lang="cs-CZ" dirty="0"/>
              <a:t> </a:t>
            </a:r>
            <a:r>
              <a:rPr lang="cs-CZ" dirty="0" err="1"/>
              <a:t>i.a.w</a:t>
            </a:r>
            <a:r>
              <a:rPr lang="cs-CZ" dirty="0"/>
              <a:t>. STANAG 6001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4A0476-9D02-2D9E-047F-E427EB086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NATO STANAG 6001: </a:t>
            </a:r>
            <a:r>
              <a:rPr lang="cs-CZ" dirty="0" err="1"/>
              <a:t>standardization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cs-CZ" dirty="0" err="1"/>
              <a:t>obligatory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NATO </a:t>
            </a:r>
            <a:r>
              <a:rPr lang="cs-CZ" dirty="0" err="1"/>
              <a:t>countries</a:t>
            </a:r>
            <a:r>
              <a:rPr lang="cs-CZ" dirty="0"/>
              <a:t> + partner </a:t>
            </a:r>
            <a:r>
              <a:rPr lang="cs-CZ" dirty="0" err="1"/>
              <a:t>countries</a:t>
            </a:r>
            <a:endParaRPr lang="cs-CZ" dirty="0"/>
          </a:p>
          <a:p>
            <a:r>
              <a:rPr lang="cs-CZ" dirty="0" err="1"/>
              <a:t>since</a:t>
            </a:r>
            <a:r>
              <a:rPr lang="cs-CZ" dirty="0"/>
              <a:t> 1976 (</a:t>
            </a:r>
            <a:r>
              <a:rPr lang="cs-CZ" dirty="0" err="1"/>
              <a:t>now</a:t>
            </a:r>
            <a:r>
              <a:rPr lang="cs-CZ" dirty="0"/>
              <a:t>: </a:t>
            </a:r>
            <a:r>
              <a:rPr lang="cs-CZ" dirty="0" err="1"/>
              <a:t>Edition</a:t>
            </a:r>
            <a:r>
              <a:rPr lang="cs-CZ" dirty="0"/>
              <a:t> 5)</a:t>
            </a:r>
          </a:p>
          <a:p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 + testing: interoperability </a:t>
            </a:r>
            <a:r>
              <a:rPr lang="cs-CZ" dirty="0" err="1"/>
              <a:t>of</a:t>
            </a:r>
            <a:r>
              <a:rPr lang="cs-CZ" dirty="0"/>
              <a:t> NATO </a:t>
            </a:r>
            <a:r>
              <a:rPr lang="cs-CZ" dirty="0" err="1"/>
              <a:t>military</a:t>
            </a:r>
            <a:r>
              <a:rPr lang="cs-CZ" dirty="0"/>
              <a:t> </a:t>
            </a:r>
            <a:r>
              <a:rPr lang="cs-CZ" dirty="0" err="1"/>
              <a:t>forces</a:t>
            </a:r>
            <a:endParaRPr lang="cs-CZ" dirty="0"/>
          </a:p>
          <a:p>
            <a:r>
              <a:rPr lang="cs-CZ" dirty="0" err="1"/>
              <a:t>High-stakes</a:t>
            </a:r>
            <a:r>
              <a:rPr lang="cs-CZ" dirty="0"/>
              <a:t> </a:t>
            </a:r>
            <a:r>
              <a:rPr lang="cs-CZ" dirty="0" err="1"/>
              <a:t>exam</a:t>
            </a:r>
            <a:endParaRPr lang="cs-CZ" dirty="0"/>
          </a:p>
          <a:p>
            <a:r>
              <a:rPr lang="cs-CZ" dirty="0" err="1"/>
              <a:t>Levels</a:t>
            </a:r>
            <a:r>
              <a:rPr lang="cs-CZ" dirty="0"/>
              <a:t>: 1-5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4A3882F2-FF6A-7A6D-81C8-7E8229AA44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6631896A-C171-7EFA-FAF3-6A1884303A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2011846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C25951-9627-5ADA-463E-2B0C2BBE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Level 1: </a:t>
            </a:r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exam</a:t>
            </a:r>
            <a:r>
              <a:rPr lang="cs-CZ" dirty="0"/>
              <a:t> </a:t>
            </a:r>
            <a:r>
              <a:rPr lang="cs-CZ" dirty="0" err="1"/>
              <a:t>format</a:t>
            </a:r>
            <a:r>
              <a:rPr lang="cs-CZ" dirty="0"/>
              <a:t> in CR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FE2C31-693F-6CDC-CF56-FAAA9EDC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endParaRPr lang="cs-CZ" b="1" dirty="0"/>
          </a:p>
          <a:p>
            <a:r>
              <a:rPr lang="cs-CZ" sz="3200" b="1" dirty="0" err="1"/>
              <a:t>One</a:t>
            </a:r>
            <a:r>
              <a:rPr lang="cs-CZ" sz="3200" b="1" dirty="0"/>
              <a:t>-level test (4 </a:t>
            </a:r>
            <a:r>
              <a:rPr lang="cs-CZ" sz="3200" b="1" dirty="0" err="1"/>
              <a:t>skills</a:t>
            </a:r>
            <a:r>
              <a:rPr lang="cs-CZ" sz="3200" b="1" dirty="0"/>
              <a:t>)</a:t>
            </a:r>
          </a:p>
          <a:p>
            <a:r>
              <a:rPr lang="cs-CZ" sz="3200" b="1" dirty="0" err="1"/>
              <a:t>Writing</a:t>
            </a:r>
            <a:r>
              <a:rPr lang="cs-CZ" sz="3200" dirty="0"/>
              <a:t>: 40 min.</a:t>
            </a:r>
          </a:p>
          <a:p>
            <a:pPr lvl="1"/>
            <a:r>
              <a:rPr lang="cs-CZ" sz="3200" dirty="0"/>
              <a:t>	</a:t>
            </a:r>
            <a:r>
              <a:rPr lang="cs-CZ" sz="3200" dirty="0" err="1"/>
              <a:t>Task</a:t>
            </a:r>
            <a:r>
              <a:rPr lang="cs-CZ" sz="3200" dirty="0"/>
              <a:t> 1 (min. 100 </a:t>
            </a:r>
            <a:r>
              <a:rPr lang="cs-CZ" sz="3200" dirty="0" err="1"/>
              <a:t>words</a:t>
            </a:r>
            <a:r>
              <a:rPr lang="cs-CZ" sz="3200" dirty="0"/>
              <a:t>) </a:t>
            </a:r>
            <a:r>
              <a:rPr lang="cs-CZ" sz="3200" dirty="0" err="1"/>
              <a:t>short</a:t>
            </a:r>
            <a:r>
              <a:rPr lang="cs-CZ" sz="3200" dirty="0"/>
              <a:t> </a:t>
            </a:r>
            <a:r>
              <a:rPr lang="cs-CZ" sz="3200" dirty="0" err="1"/>
              <a:t>message</a:t>
            </a:r>
            <a:r>
              <a:rPr lang="cs-CZ" sz="3200" dirty="0"/>
              <a:t>, </a:t>
            </a:r>
            <a:r>
              <a:rPr lang="cs-CZ" sz="3200" dirty="0" err="1"/>
              <a:t>invitation</a:t>
            </a:r>
            <a:r>
              <a:rPr lang="cs-CZ" sz="3200" dirty="0"/>
              <a:t>, e-mail</a:t>
            </a:r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3C8F3E98-4A3B-BC5D-EBF0-51FF457792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6E27CC26-CD42-A9FB-80C8-58ECD74FB4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3813508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C53247-97FB-4355-CD40-962E26A48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67AA0E-E7D0-5FDD-0E6C-8E18B45B7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Level 2: </a:t>
            </a:r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exam</a:t>
            </a:r>
            <a:r>
              <a:rPr lang="cs-CZ" dirty="0"/>
              <a:t> </a:t>
            </a:r>
            <a:r>
              <a:rPr lang="cs-CZ" dirty="0" err="1"/>
              <a:t>format</a:t>
            </a:r>
            <a:r>
              <a:rPr lang="cs-CZ" dirty="0"/>
              <a:t> in CR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A2B5D6-A0A1-C153-C2CA-B647D1354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cs-CZ" sz="3200" b="1" dirty="0"/>
          </a:p>
          <a:p>
            <a:r>
              <a:rPr lang="cs-CZ" sz="3200" b="1" dirty="0" err="1"/>
              <a:t>Multilevel</a:t>
            </a:r>
            <a:r>
              <a:rPr lang="cs-CZ" sz="3200" b="1" dirty="0"/>
              <a:t> test </a:t>
            </a:r>
            <a:r>
              <a:rPr lang="cs-CZ" sz="3200" dirty="0"/>
              <a:t>(L1 + L2)</a:t>
            </a:r>
          </a:p>
          <a:p>
            <a:r>
              <a:rPr lang="cs-CZ" sz="3200" b="1" dirty="0" err="1"/>
              <a:t>Writing</a:t>
            </a:r>
            <a:r>
              <a:rPr lang="cs-CZ" sz="3200" dirty="0"/>
              <a:t>: 40 min.</a:t>
            </a:r>
          </a:p>
          <a:p>
            <a:pPr lvl="1"/>
            <a:r>
              <a:rPr lang="cs-CZ" sz="3200" dirty="0"/>
              <a:t>	</a:t>
            </a:r>
            <a:r>
              <a:rPr lang="cs-CZ" sz="3200" dirty="0" err="1"/>
              <a:t>Task</a:t>
            </a:r>
            <a:r>
              <a:rPr lang="cs-CZ" sz="3200" dirty="0"/>
              <a:t> 1 (min. 70 </a:t>
            </a:r>
            <a:r>
              <a:rPr lang="cs-CZ" sz="3200" dirty="0" err="1"/>
              <a:t>words</a:t>
            </a:r>
            <a:r>
              <a:rPr lang="cs-CZ" sz="3200" dirty="0"/>
              <a:t>) </a:t>
            </a:r>
            <a:r>
              <a:rPr lang="cs-CZ" sz="3200" dirty="0" err="1"/>
              <a:t>short</a:t>
            </a:r>
            <a:r>
              <a:rPr lang="cs-CZ" sz="3200" dirty="0"/>
              <a:t> </a:t>
            </a:r>
            <a:r>
              <a:rPr lang="cs-CZ" sz="3200" dirty="0" err="1"/>
              <a:t>message</a:t>
            </a:r>
            <a:r>
              <a:rPr lang="cs-CZ" sz="3200" dirty="0"/>
              <a:t>, </a:t>
            </a:r>
            <a:r>
              <a:rPr lang="cs-CZ" sz="3200" dirty="0" err="1"/>
              <a:t>invitation</a:t>
            </a:r>
            <a:r>
              <a:rPr lang="cs-CZ" sz="3200" dirty="0"/>
              <a:t>, e-mail</a:t>
            </a:r>
          </a:p>
          <a:p>
            <a:pPr lvl="1"/>
            <a:r>
              <a:rPr lang="cs-CZ" sz="3200" dirty="0"/>
              <a:t>	</a:t>
            </a:r>
            <a:r>
              <a:rPr lang="cs-CZ" sz="3200" dirty="0" err="1"/>
              <a:t>Task</a:t>
            </a:r>
            <a:r>
              <a:rPr lang="cs-CZ" sz="3200" dirty="0"/>
              <a:t> 2 (min. 150 </a:t>
            </a:r>
            <a:r>
              <a:rPr lang="cs-CZ" sz="3200" dirty="0" err="1"/>
              <a:t>words</a:t>
            </a:r>
            <a:r>
              <a:rPr lang="cs-CZ" sz="3200" dirty="0"/>
              <a:t>) </a:t>
            </a:r>
            <a:r>
              <a:rPr lang="cs-CZ" sz="3200" dirty="0" err="1"/>
              <a:t>personal</a:t>
            </a:r>
            <a:r>
              <a:rPr lang="cs-CZ" sz="3200" dirty="0"/>
              <a:t> </a:t>
            </a:r>
            <a:r>
              <a:rPr lang="cs-CZ" sz="3200" dirty="0" err="1"/>
              <a:t>or</a:t>
            </a:r>
            <a:r>
              <a:rPr lang="cs-CZ" sz="3200" dirty="0"/>
              <a:t> </a:t>
            </a:r>
            <a:r>
              <a:rPr lang="cs-CZ" sz="3200" dirty="0" err="1"/>
              <a:t>official</a:t>
            </a:r>
            <a:r>
              <a:rPr lang="cs-CZ" sz="3200" dirty="0"/>
              <a:t> </a:t>
            </a:r>
            <a:r>
              <a:rPr lang="cs-CZ" sz="3200" dirty="0" err="1"/>
              <a:t>correspondence</a:t>
            </a:r>
            <a:r>
              <a:rPr lang="cs-CZ" sz="3200" dirty="0"/>
              <a:t>, </a:t>
            </a:r>
            <a:r>
              <a:rPr lang="cs-CZ" sz="3200" dirty="0" err="1"/>
              <a:t>short</a:t>
            </a:r>
            <a:r>
              <a:rPr lang="cs-CZ" sz="3200" dirty="0"/>
              <a:t> </a:t>
            </a:r>
            <a:r>
              <a:rPr lang="cs-CZ" sz="3200" dirty="0" err="1"/>
              <a:t>military</a:t>
            </a:r>
            <a:r>
              <a:rPr lang="cs-CZ" sz="3200" dirty="0"/>
              <a:t> report</a:t>
            </a:r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BF31C256-08DE-D502-F520-E9BE32E948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88C80CD7-41C9-3C5D-2A5F-9EE7BD5B80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2354881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CBAF4F-7187-5677-35D2-6FC7F20E4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752476-45CB-008E-307E-01BA9A971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Level 3: </a:t>
            </a:r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exam</a:t>
            </a:r>
            <a:r>
              <a:rPr lang="cs-CZ" dirty="0"/>
              <a:t> </a:t>
            </a:r>
            <a:r>
              <a:rPr lang="cs-CZ" dirty="0" err="1"/>
              <a:t>format</a:t>
            </a:r>
            <a:r>
              <a:rPr lang="cs-CZ" dirty="0"/>
              <a:t> in CR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B7E2E1-97FA-FB43-92A4-8903852BF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sz="3200" b="1" dirty="0"/>
          </a:p>
          <a:p>
            <a:r>
              <a:rPr lang="cs-CZ" sz="3200" b="1" dirty="0" err="1"/>
              <a:t>Multilevel</a:t>
            </a:r>
            <a:r>
              <a:rPr lang="cs-CZ" sz="3200" b="1" dirty="0"/>
              <a:t> test </a:t>
            </a:r>
            <a:r>
              <a:rPr lang="cs-CZ" sz="3200" dirty="0"/>
              <a:t>(L2 + L3)</a:t>
            </a:r>
          </a:p>
          <a:p>
            <a:r>
              <a:rPr lang="cs-CZ" sz="3200" b="1" dirty="0" err="1"/>
              <a:t>Writing</a:t>
            </a:r>
            <a:r>
              <a:rPr lang="cs-CZ" sz="3200" dirty="0"/>
              <a:t>: 90 min.</a:t>
            </a:r>
          </a:p>
          <a:p>
            <a:pPr lvl="1"/>
            <a:r>
              <a:rPr lang="cs-CZ" sz="3200" dirty="0"/>
              <a:t>	</a:t>
            </a:r>
            <a:r>
              <a:rPr lang="cs-CZ" sz="3200" dirty="0" err="1"/>
              <a:t>Task</a:t>
            </a:r>
            <a:r>
              <a:rPr lang="cs-CZ" sz="3200" dirty="0"/>
              <a:t> 1 (min. 150 </a:t>
            </a:r>
            <a:r>
              <a:rPr lang="cs-CZ" sz="3200" dirty="0" err="1"/>
              <a:t>words</a:t>
            </a:r>
            <a:r>
              <a:rPr lang="cs-CZ" sz="3200" dirty="0"/>
              <a:t>) </a:t>
            </a:r>
            <a:r>
              <a:rPr lang="cs-CZ" sz="3200" dirty="0" err="1"/>
              <a:t>personal</a:t>
            </a:r>
            <a:r>
              <a:rPr lang="cs-CZ" sz="3200" dirty="0"/>
              <a:t> </a:t>
            </a:r>
            <a:r>
              <a:rPr lang="cs-CZ" sz="3200" dirty="0" err="1"/>
              <a:t>or</a:t>
            </a:r>
            <a:r>
              <a:rPr lang="cs-CZ" sz="3200" dirty="0"/>
              <a:t> </a:t>
            </a:r>
            <a:r>
              <a:rPr lang="cs-CZ" sz="3200" dirty="0" err="1"/>
              <a:t>official</a:t>
            </a:r>
            <a:r>
              <a:rPr lang="cs-CZ" sz="3200" dirty="0"/>
              <a:t> </a:t>
            </a:r>
            <a:r>
              <a:rPr lang="cs-CZ" sz="3200" dirty="0" err="1"/>
              <a:t>correspondence</a:t>
            </a:r>
            <a:r>
              <a:rPr lang="cs-CZ" sz="3200" dirty="0"/>
              <a:t>, </a:t>
            </a:r>
            <a:r>
              <a:rPr lang="cs-CZ" sz="3200" dirty="0" err="1"/>
              <a:t>short</a:t>
            </a:r>
            <a:r>
              <a:rPr lang="cs-CZ" sz="3200" dirty="0"/>
              <a:t> </a:t>
            </a:r>
            <a:r>
              <a:rPr lang="cs-CZ" sz="3200" dirty="0" err="1"/>
              <a:t>military</a:t>
            </a:r>
            <a:r>
              <a:rPr lang="cs-CZ" sz="3200" dirty="0"/>
              <a:t> report</a:t>
            </a:r>
          </a:p>
          <a:p>
            <a:pPr lvl="1"/>
            <a:r>
              <a:rPr lang="cs-CZ" sz="3200" dirty="0"/>
              <a:t> 	</a:t>
            </a:r>
            <a:r>
              <a:rPr lang="cs-CZ" sz="3200" dirty="0" err="1"/>
              <a:t>Task</a:t>
            </a:r>
            <a:r>
              <a:rPr lang="cs-CZ" sz="3200" dirty="0"/>
              <a:t> 2 (min. 300 </a:t>
            </a:r>
            <a:r>
              <a:rPr lang="cs-CZ" sz="3200" dirty="0" err="1"/>
              <a:t>words</a:t>
            </a:r>
            <a:r>
              <a:rPr lang="cs-CZ" sz="3200" dirty="0"/>
              <a:t>) </a:t>
            </a:r>
            <a:r>
              <a:rPr lang="cs-CZ" sz="3200" dirty="0" err="1"/>
              <a:t>composition</a:t>
            </a:r>
            <a:r>
              <a:rPr lang="cs-CZ" sz="3200" dirty="0"/>
              <a:t>: </a:t>
            </a:r>
            <a:r>
              <a:rPr lang="cs-CZ" sz="3200" dirty="0" err="1"/>
              <a:t>choice</a:t>
            </a:r>
            <a:r>
              <a:rPr lang="cs-CZ" sz="3200" dirty="0"/>
              <a:t> – </a:t>
            </a:r>
            <a:r>
              <a:rPr lang="cs-CZ" sz="3200" dirty="0" err="1"/>
              <a:t>one</a:t>
            </a:r>
            <a:r>
              <a:rPr lang="cs-CZ" sz="3200" dirty="0"/>
              <a:t> </a:t>
            </a:r>
            <a:r>
              <a:rPr lang="cs-CZ" sz="3200" dirty="0" err="1"/>
              <a:t>of</a:t>
            </a:r>
            <a:r>
              <a:rPr lang="cs-CZ" sz="3200" dirty="0"/>
              <a:t> 2 </a:t>
            </a:r>
            <a:r>
              <a:rPr lang="cs-CZ" sz="3200" dirty="0" err="1"/>
              <a:t>topics</a:t>
            </a:r>
            <a:r>
              <a:rPr lang="cs-CZ" sz="3200" dirty="0"/>
              <a:t>:</a:t>
            </a:r>
          </a:p>
          <a:p>
            <a:pPr marL="457200" lvl="1" indent="0">
              <a:buNone/>
            </a:pPr>
            <a:r>
              <a:rPr lang="cs-CZ" sz="3200" dirty="0"/>
              <a:t>	A. General</a:t>
            </a:r>
          </a:p>
          <a:p>
            <a:pPr marL="457200" lvl="1" indent="0">
              <a:buNone/>
            </a:pPr>
            <a:r>
              <a:rPr lang="cs-CZ" sz="3200" dirty="0"/>
              <a:t>	B. </a:t>
            </a:r>
            <a:r>
              <a:rPr lang="cs-CZ" sz="3200" dirty="0" err="1"/>
              <a:t>Military</a:t>
            </a:r>
            <a:endParaRPr lang="cs-CZ" sz="3200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CE7A1487-5601-F2C1-FF85-2822471043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DFFDE32A-28D8-45A9-7EDE-D02DDE7591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162073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B986B8F6-BE7C-4461-96BF-C9928B0A8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does feedback matter?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04862-BAFB-45AE-9A9B-69297431B28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7938"/>
            <a:ext cx="2743200" cy="254000"/>
          </a:xfrm>
        </p:spPr>
        <p:txBody>
          <a:bodyPr/>
          <a:lstStyle/>
          <a:p>
            <a:fld id="{28DA22B2-4149-4287-AB7E-9F4C1D0F5A9C}" type="slidenum">
              <a:rPr lang="cs-CZ" smtClean="0"/>
              <a:t>9</a:t>
            </a:fld>
            <a:endParaRPr lang="cs-CZ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9BB3A1E-8371-4881-82A5-32512AB114F2}"/>
              </a:ext>
            </a:extLst>
          </p:cNvPr>
          <p:cNvSpPr txBox="1">
            <a:spLocks/>
          </p:cNvSpPr>
          <p:nvPr/>
        </p:nvSpPr>
        <p:spPr>
          <a:xfrm>
            <a:off x="541867" y="1852654"/>
            <a:ext cx="10955866" cy="4157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just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▫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The primary goal of feedback is to reduce errors</a:t>
            </a:r>
            <a:r>
              <a:rPr lang="cs-CZ" b="1" dirty="0"/>
              <a:t>, </a:t>
            </a:r>
            <a:r>
              <a:rPr lang="en-GB" b="1" dirty="0"/>
              <a:t>close knowledge gaps</a:t>
            </a:r>
            <a:r>
              <a:rPr lang="cs-CZ" b="1" dirty="0"/>
              <a:t> and </a:t>
            </a:r>
            <a:r>
              <a:rPr lang="en-GB" b="1" dirty="0"/>
              <a:t>improve skill acquisition</a:t>
            </a:r>
            <a:r>
              <a:rPr lang="cs-CZ" b="1" dirty="0"/>
              <a:t>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 err="1"/>
              <a:t>Effective</a:t>
            </a:r>
            <a:r>
              <a:rPr lang="cs-CZ" b="1" dirty="0"/>
              <a:t> feedback </a:t>
            </a:r>
            <a:r>
              <a:rPr lang="cs-CZ" b="1" dirty="0" err="1"/>
              <a:t>should</a:t>
            </a:r>
            <a:r>
              <a:rPr lang="cs-CZ" b="1" dirty="0"/>
              <a:t> </a:t>
            </a:r>
            <a:r>
              <a:rPr lang="cs-CZ" b="1" dirty="0" err="1"/>
              <a:t>be</a:t>
            </a:r>
            <a:endParaRPr lang="cs-CZ" b="1" dirty="0"/>
          </a:p>
          <a:p>
            <a:r>
              <a:rPr lang="cs-CZ" dirty="0" err="1"/>
              <a:t>complex</a:t>
            </a:r>
            <a:endParaRPr lang="cs-CZ" dirty="0"/>
          </a:p>
          <a:p>
            <a:r>
              <a:rPr lang="cs-CZ" dirty="0" err="1"/>
              <a:t>specific</a:t>
            </a:r>
            <a:endParaRPr lang="cs-CZ" dirty="0"/>
          </a:p>
          <a:p>
            <a:r>
              <a:rPr lang="cs-CZ" dirty="0" err="1"/>
              <a:t>goal</a:t>
            </a:r>
            <a:r>
              <a:rPr lang="cs-CZ" dirty="0"/>
              <a:t> and </a:t>
            </a:r>
            <a:r>
              <a:rPr lang="cs-CZ" dirty="0" err="1"/>
              <a:t>task</a:t>
            </a:r>
            <a:r>
              <a:rPr lang="cs-CZ" dirty="0"/>
              <a:t> </a:t>
            </a:r>
            <a:r>
              <a:rPr lang="cs-CZ" dirty="0" err="1"/>
              <a:t>oriented</a:t>
            </a:r>
            <a:endParaRPr lang="cs-CZ" dirty="0"/>
          </a:p>
          <a:p>
            <a:r>
              <a:rPr lang="cs-CZ" dirty="0" err="1"/>
              <a:t>comprehensible</a:t>
            </a:r>
            <a:r>
              <a:rPr lang="cs-CZ" dirty="0"/>
              <a:t> and </a:t>
            </a:r>
            <a:r>
              <a:rPr lang="cs-CZ" dirty="0" err="1"/>
              <a:t>easy</a:t>
            </a:r>
            <a:r>
              <a:rPr lang="cs-CZ" dirty="0"/>
              <a:t> to </a:t>
            </a:r>
            <a:r>
              <a:rPr lang="cs-CZ" dirty="0" err="1"/>
              <a:t>follow</a:t>
            </a:r>
            <a:endParaRPr lang="cs-CZ" dirty="0"/>
          </a:p>
          <a:p>
            <a:r>
              <a:rPr lang="cs-CZ" dirty="0" err="1"/>
              <a:t>timely</a:t>
            </a:r>
            <a:r>
              <a:rPr lang="cs-CZ" dirty="0"/>
              <a:t> </a:t>
            </a:r>
          </a:p>
        </p:txBody>
      </p:sp>
      <p:sp>
        <p:nvSpPr>
          <p:cNvPr id="2" name="Zástupný symbol pro text 4">
            <a:extLst>
              <a:ext uri="{FF2B5EF4-FFF2-40B4-BE49-F238E27FC236}">
                <a16:creationId xmlns:a16="http://schemas.microsoft.com/office/drawing/2014/main" id="{1FF34AC4-0F60-401F-E425-68BFD46826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1013" y="6361113"/>
            <a:ext cx="2035175" cy="254000"/>
          </a:xfrm>
        </p:spPr>
        <p:txBody>
          <a:bodyPr/>
          <a:lstStyle/>
          <a:p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Methodology</a:t>
            </a:r>
            <a:endParaRPr lang="en-US" dirty="0"/>
          </a:p>
        </p:txBody>
      </p:sp>
      <p:sp>
        <p:nvSpPr>
          <p:cNvPr id="3" name="Zástupný text 6">
            <a:extLst>
              <a:ext uri="{FF2B5EF4-FFF2-40B4-BE49-F238E27FC236}">
                <a16:creationId xmlns:a16="http://schemas.microsoft.com/office/drawing/2014/main" id="{AAD3328D-6023-03A5-4DFA-DD5AD03620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06975" y="6361113"/>
            <a:ext cx="2178050" cy="254000"/>
          </a:xfrm>
        </p:spPr>
        <p:txBody>
          <a:bodyPr/>
          <a:lstStyle/>
          <a:p>
            <a:r>
              <a:rPr lang="cs-CZ" dirty="0" err="1"/>
              <a:t>October</a:t>
            </a:r>
            <a:r>
              <a:rPr lang="cs-CZ" dirty="0"/>
              <a:t> 20, 2025</a:t>
            </a:r>
          </a:p>
        </p:txBody>
      </p:sp>
    </p:spTree>
    <p:extLst>
      <p:ext uri="{BB962C8B-B14F-4D97-AF65-F5344CB8AC3E}">
        <p14:creationId xmlns:p14="http://schemas.microsoft.com/office/powerpoint/2010/main" val="41405962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UO">
      <a:dk1>
        <a:srgbClr val="000000"/>
      </a:dk1>
      <a:lt1>
        <a:sysClr val="window" lastClr="FFFFFF"/>
      </a:lt1>
      <a:dk2>
        <a:srgbClr val="7F7F7F"/>
      </a:dk2>
      <a:lt2>
        <a:srgbClr val="0055A5"/>
      </a:lt2>
      <a:accent1>
        <a:srgbClr val="982D26"/>
      </a:accent1>
      <a:accent2>
        <a:srgbClr val="314D2D"/>
      </a:accent2>
      <a:accent3>
        <a:srgbClr val="808206"/>
      </a:accent3>
      <a:accent4>
        <a:srgbClr val="6188CD"/>
      </a:accent4>
      <a:accent5>
        <a:srgbClr val="EA0937"/>
      </a:accent5>
      <a:accent6>
        <a:srgbClr val="FDC60E"/>
      </a:accent6>
      <a:hlink>
        <a:srgbClr val="0055A5"/>
      </a:hlink>
      <a:folHlink>
        <a:srgbClr val="982D26"/>
      </a:folHlink>
    </a:clrScheme>
    <a:fontScheme name="Vlastní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UO_bez PSP_červená.pptx" id="{5E6E26E1-4E4D-4AF2-8B47-C6249E7E5D0C}" vid="{4ACC0A67-FB0F-444B-8C3E-FDB82FDB3375}"/>
    </a:ext>
  </a:extLst>
</a:theme>
</file>

<file path=ppt/theme/theme2.xml><?xml version="1.0" encoding="utf-8"?>
<a:theme xmlns:a="http://schemas.openxmlformats.org/drawingml/2006/main" name="urinarmynow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inarmynow" id="{F1D5FCC6-5E3C-4A1F-B8DE-536736CC0B52}" vid="{0B672A59-E6F3-4F71-BEC4-61EBC07A1D1C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8BCC7B7A7F4D4A92CCAE8E1A0E142F" ma:contentTypeVersion="4" ma:contentTypeDescription="Vytvoří nový dokument" ma:contentTypeScope="" ma:versionID="33b105a757846614df6edbe5f44cdde7">
  <xsd:schema xmlns:xsd="http://www.w3.org/2001/XMLSchema" xmlns:xs="http://www.w3.org/2001/XMLSchema" xmlns:p="http://schemas.microsoft.com/office/2006/metadata/properties" xmlns:ns2="ccf16158-d3da-4309-9db5-86b19c13047b" targetNamespace="http://schemas.microsoft.com/office/2006/metadata/properties" ma:root="true" ma:fieldsID="9a7c5db68792f4a598208e1c0bc0644e" ns2:_="">
    <xsd:import namespace="ccf16158-d3da-4309-9db5-86b19c1304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f16158-d3da-4309-9db5-86b19c13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3F9BCD-77A2-4629-8290-E6F335ED89E0}">
  <ds:schemaRefs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ccf16158-d3da-4309-9db5-86b19c13047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8745585-0030-4CBB-8076-37B6413C47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f16158-d3da-4309-9db5-86b19c1304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FE40F7-F41D-4A90-A059-DAB127D847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UO_bez PSP_červená - kopie</Template>
  <TotalTime>9058</TotalTime>
  <Words>1122</Words>
  <Application>Microsoft Office PowerPoint</Application>
  <PresentationFormat>Širokoúhlá obrazovka</PresentationFormat>
  <Paragraphs>180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Courier New</vt:lpstr>
      <vt:lpstr>Motiv Office</vt:lpstr>
      <vt:lpstr>urinarmynow</vt:lpstr>
      <vt:lpstr>  Using AI to enhance writing skills   </vt:lpstr>
      <vt:lpstr>Outline</vt:lpstr>
      <vt:lpstr>Department of Methodology</vt:lpstr>
      <vt:lpstr>Why writing?</vt:lpstr>
      <vt:lpstr>Language exams i.a.w. STANAG 6001</vt:lpstr>
      <vt:lpstr>Level 1: English exam format in CR</vt:lpstr>
      <vt:lpstr>Level 2: English exam format in CR</vt:lpstr>
      <vt:lpstr>Level 3: English exam format in CR</vt:lpstr>
      <vt:lpstr>Why does feedback matter?</vt:lpstr>
      <vt:lpstr>STANAG 6001 (mock) exam feedback</vt:lpstr>
      <vt:lpstr>Can we use AI for effective feedback? </vt:lpstr>
      <vt:lpstr>AI – a tool for writing feedback</vt:lpstr>
      <vt:lpstr>Writing prompt – Task 2 (L2)</vt:lpstr>
      <vt:lpstr>Method</vt:lpstr>
      <vt:lpstr>AI – a tool for writing feedback Findings</vt:lpstr>
      <vt:lpstr>Conclusion</vt:lpstr>
      <vt:lpstr>Contact us</vt:lpstr>
      <vt:lpstr>Thank you for your attention.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vizuálu</dc:title>
  <dc:creator>Bozděchová Veronika</dc:creator>
  <cp:lastModifiedBy>Mrozková Ivana</cp:lastModifiedBy>
  <cp:revision>71</cp:revision>
  <cp:lastPrinted>2025-05-09T10:22:28Z</cp:lastPrinted>
  <dcterms:created xsi:type="dcterms:W3CDTF">2024-07-31T13:41:14Z</dcterms:created>
  <dcterms:modified xsi:type="dcterms:W3CDTF">2025-10-20T02:46:54Z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0x010100BB8BCC7B7A7F4D4A92CCAE8E1A0E142F</vt:lpwstr>
  </property>
  <property fmtid="{D5CDD505-2E9C-101B-9397-08002B2CF9AE}" pid="3" name="_dlc_DocIdItemGuid">
    <vt:lpwstr>7482dd13-cdbe-4de2-ac32-3faa5f0e2e99</vt:lpwstr>
  </property>
</Properties>
</file>