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86" r:id="rId3"/>
    <p:sldId id="287" r:id="rId4"/>
    <p:sldId id="268" r:id="rId5"/>
    <p:sldId id="269" r:id="rId6"/>
    <p:sldId id="261" r:id="rId7"/>
    <p:sldId id="272" r:id="rId8"/>
    <p:sldId id="274" r:id="rId9"/>
    <p:sldId id="275" r:id="rId10"/>
    <p:sldId id="277" r:id="rId11"/>
    <p:sldId id="276" r:id="rId12"/>
    <p:sldId id="258" r:id="rId13"/>
    <p:sldId id="259" r:id="rId14"/>
    <p:sldId id="260" r:id="rId15"/>
    <p:sldId id="279" r:id="rId16"/>
    <p:sldId id="280" r:id="rId17"/>
    <p:sldId id="263" r:id="rId18"/>
    <p:sldId id="262" r:id="rId19"/>
    <p:sldId id="278" r:id="rId20"/>
    <p:sldId id="281" r:id="rId21"/>
    <p:sldId id="284" r:id="rId22"/>
    <p:sldId id="285" r:id="rId23"/>
    <p:sldId id="264" r:id="rId24"/>
    <p:sldId id="265" r:id="rId25"/>
    <p:sldId id="270" r:id="rId26"/>
    <p:sldId id="359" r:id="rId27"/>
    <p:sldId id="362" r:id="rId28"/>
    <p:sldId id="360" r:id="rId29"/>
    <p:sldId id="358" r:id="rId30"/>
    <p:sldId id="333" r:id="rId31"/>
    <p:sldId id="347" r:id="rId32"/>
    <p:sldId id="348" r:id="rId33"/>
    <p:sldId id="350" r:id="rId34"/>
    <p:sldId id="349" r:id="rId35"/>
    <p:sldId id="363" r:id="rId36"/>
    <p:sldId id="364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4" autoAdjust="0"/>
    <p:restoredTop sz="93235" autoAdjust="0"/>
  </p:normalViewPr>
  <p:slideViewPr>
    <p:cSldViewPr snapToGrid="0">
      <p:cViewPr varScale="1">
        <p:scale>
          <a:sx n="70" d="100"/>
          <a:sy n="70" d="100"/>
        </p:scale>
        <p:origin x="744" y="48"/>
      </p:cViewPr>
      <p:guideLst/>
    </p:cSldViewPr>
  </p:slideViewPr>
  <p:outlineViewPr>
    <p:cViewPr>
      <p:scale>
        <a:sx n="33" d="100"/>
        <a:sy n="33" d="100"/>
      </p:scale>
      <p:origin x="0" y="-193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37A3-F29E-424B-B70D-BB721248EEB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2DF9E-EED0-48DF-B7E4-B29714B9C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5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FA878-DF3B-4551-BEFB-73DFBFBDF633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457C-3F8B-4DBC-B9A7-3B56526077CB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3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CED8-0A07-4D4D-8F82-B0E91C2F71D9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7704" y="724928"/>
            <a:ext cx="2901791" cy="457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44E6-22AE-49CD-8912-79F93B547AE3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28575">
              <a:spcBef>
                <a:spcPts val="23"/>
              </a:spcBef>
            </a:pPr>
            <a:fld id="{81D60167-4931-47E6-BA6A-407CBD079E47}" type="slidenum">
              <a:rPr lang="en-US" spc="-19" smtClean="0"/>
              <a:pPr marL="28575">
                <a:spcBef>
                  <a:spcPts val="23"/>
                </a:spcBef>
              </a:pPr>
              <a:t>‹#›</a:t>
            </a:fld>
            <a:endParaRPr lang="en-US" spc="-19" dirty="0"/>
          </a:p>
        </p:txBody>
      </p:sp>
    </p:spTree>
    <p:extLst>
      <p:ext uri="{BB962C8B-B14F-4D97-AF65-F5344CB8AC3E}">
        <p14:creationId xmlns:p14="http://schemas.microsoft.com/office/powerpoint/2010/main" val="342428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B3F5-3414-4EFB-BB27-2BBFE3C5DEE0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6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6479-DCF9-4EB9-ABF1-549B75DC6B78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EE6-CD53-4486-BB56-02AB29956F9F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2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8ECE-CB5C-4D7E-9AC5-7427692C8695}" type="datetime1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A554-33F1-46B9-B690-6ED014163DCE}" type="datetime1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D34A-7FBC-4DF4-A9FB-9CC9997F9680}" type="datetime1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8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8FA-DB68-4361-ACE5-BD8B22EEC22A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286C-35F2-4A81-BFB8-1E0E21C04DEE}" type="datetime1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1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65526E-F6AE-4D1B-BD70-F98CE092CF32}" type="datetime1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BBE550-5C84-4F3A-8381-B419192F4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506.0887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4B85-D720-3642-9459-BDDD80C0B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97832"/>
            <a:ext cx="6858000" cy="31791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 Aptitude, Learner Motivation and AI’s Impact on Language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16A38-8DA5-0225-E158-F681D861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64576"/>
            <a:ext cx="6858000" cy="199559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 Clifford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 BILC Professional Development Seminar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Tashkent, Uzbekistan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October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7A4EC-0CAA-60E6-03F3-7B198543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7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0D981-E4AD-0C82-0B3B-A0592CA37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9619398-831D-227C-F811-C27C3937AAC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109283" y="6052326"/>
            <a:ext cx="381541" cy="187552"/>
          </a:xfrm>
          <a:prstGeom prst="rect">
            <a:avLst/>
          </a:prstGeom>
        </p:spPr>
        <p:txBody>
          <a:bodyPr vert="horz" wrap="square" lIns="0" tIns="2858" rIns="0" bIns="0" rtlCol="0" anchor="ctr">
            <a:spAutoFit/>
          </a:bodyPr>
          <a:lstStyle/>
          <a:p>
            <a:pPr marL="28575">
              <a:spcBef>
                <a:spcPts val="23"/>
              </a:spcBef>
            </a:pPr>
            <a:fld id="{81D60167-4931-47E6-BA6A-407CBD079E47}" type="slidenum">
              <a:rPr sz="1200" spc="-19" dirty="0"/>
              <a:pPr marL="28575">
                <a:spcBef>
                  <a:spcPts val="23"/>
                </a:spcBef>
              </a:pPr>
              <a:t>10</a:t>
            </a:fld>
            <a:endParaRPr sz="1200" spc="-19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FA0CE16-7452-C340-4DFF-36A1DD33D5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5779" y="1321549"/>
            <a:ext cx="2176343" cy="50158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Headline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9D3DCAE-7F00-E037-3BDF-544310BBE436}"/>
              </a:ext>
            </a:extLst>
          </p:cNvPr>
          <p:cNvSpPr txBox="1"/>
          <p:nvPr/>
        </p:nvSpPr>
        <p:spPr>
          <a:xfrm>
            <a:off x="2102263" y="2249519"/>
            <a:ext cx="4954429" cy="155581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indent="-953" algn="ctr">
              <a:lnSpc>
                <a:spcPts val="6090"/>
              </a:lnSpc>
              <a:spcBef>
                <a:spcPts val="150"/>
              </a:spcBef>
            </a:pPr>
            <a:r>
              <a:rPr lang="en-US" sz="5000" b="1" spc="2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IRAQI HEAD SEEKS ARMS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4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505" y="1166071"/>
            <a:ext cx="7146758" cy="687207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b="1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b="1" spc="-9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64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b="1" spc="-9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b="1" spc="-124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9400" y="2278343"/>
            <a:ext cx="6205199" cy="3552576"/>
          </a:xfrm>
          <a:prstGeom prst="rect">
            <a:avLst/>
          </a:prstGeom>
        </p:spPr>
        <p:txBody>
          <a:bodyPr vert="horz" wrap="square" lIns="0" tIns="40958" rIns="0" bIns="0" rtlCol="0">
            <a:spAutoFit/>
          </a:bodyPr>
          <a:lstStyle/>
          <a:p>
            <a:pPr marL="180022" marR="3810" indent="-170497">
              <a:spcBef>
                <a:spcPts val="323"/>
              </a:spcBef>
              <a:buFont typeface="Arial"/>
              <a:buChar char="•"/>
              <a:tabLst>
                <a:tab pos="180975" algn="l"/>
              </a:tabLst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sz="3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Carroll,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sz="32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sz="3200" i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spc="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Record,</a:t>
            </a:r>
            <a:r>
              <a:rPr sz="3200" i="1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64,</a:t>
            </a:r>
            <a:r>
              <a:rPr sz="3200" i="1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	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723-</a:t>
            </a:r>
            <a:r>
              <a:rPr sz="32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733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(1963)</a:t>
            </a:r>
            <a:r>
              <a:rPr sz="32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</a:t>
            </a:r>
            <a:r>
              <a:rPr sz="3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sz="3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3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sz="3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	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sz="32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entails.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22" indent="-170497">
              <a:spcBef>
                <a:spcPts val="495"/>
              </a:spcBef>
              <a:buFont typeface="Arial"/>
              <a:buChar char="•"/>
              <a:tabLst>
                <a:tab pos="180022" algn="l"/>
              </a:tabLst>
            </a:pPr>
            <a:r>
              <a:rPr sz="32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200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sz="3200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sz="32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3200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sz="3200" spc="-1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“Model of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sz="32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Learning”</a:t>
            </a:r>
            <a:r>
              <a:rPr lang="en-US" sz="32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7850285" y="6083861"/>
            <a:ext cx="250825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30"/>
                </a:spcBef>
              </a:pPr>
              <a:t>11</a:t>
            </a:fld>
            <a:endParaRPr spc="-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0EB0-14EC-D018-6D20-09149EB2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8695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language learning, Carroll’s model has four main factors: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C48A-30D7-4726-1F0A-0ABDEF3A4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2084"/>
            <a:ext cx="7886700" cy="4304267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of the learning task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the “new” features in the target language that differ from those in the learner’s first language).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learner’s motivation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learner’s aptitude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language learning.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the instruction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provided.</a:t>
            </a:r>
          </a:p>
          <a:p>
            <a:pPr marL="385763" indent="-385763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to be answered is: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impact will Gen AI have on these 4 factors?</a:t>
            </a:r>
          </a:p>
          <a:p>
            <a:pPr marL="385763" indent="-385763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D34CC-22A1-5590-80F1-6993E14D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7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3017-B821-E42B-41FF-C0BF8459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1: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 of the Learning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81B6-6F0C-A12F-5195-E83CD7C0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6362"/>
            <a:ext cx="7886700" cy="419175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an impact on Factor 1 because it can’t: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characteristics of either the learners’ dominant language or of the target language.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 the “distance” between those languages.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likely have an impact on the other factors: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Learners’ motivation.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learners’ aptitude.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the instruction provided.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2F657-D2D8-EFA3-DDF4-2F3E8590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432F5-2F4F-BAAF-B9A1-0E35E92B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2: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64FD6-499C-E1F4-2623-D022A63C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operational definition of learner motivation is:</a:t>
            </a:r>
          </a:p>
          <a:p>
            <a:pPr marL="3429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time and effort the learner is willing to devote to the learning process.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95DB5-1918-A34F-CC58-FAAB50AA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8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A421-10C5-846F-BBFA-BCB348E5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80" y="365126"/>
            <a:ext cx="6634717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recent study researched AI’s impact on motivation.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CFDDB2-8DA6-AA8F-26C5-60D7C5FD1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227" y="1825625"/>
            <a:ext cx="5703547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F7133-7BB9-7CA5-5A79-3E2A0C76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46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281D-EFD1-C751-4B73-32FCD0ED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4 Short, two-task studies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7F6BE7-FA1E-08CE-5C58-D93376955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39433"/>
            <a:ext cx="7886700" cy="40829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385-1B57-69B5-B69C-15C336F8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B240-B3F9-BEEB-E420-3CFAE0FE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using AI affect motivation?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D8248-3FA7-A926-E243-FA91537F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373191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Tracked more than 3,500 workers performing common work tasks.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“collaborating” with ChatGPT on a single task, they found that using AI: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Boosted workers “performance accuracy.”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worker “boredom” by 20%.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worker “intrinsic motivation” by 11%.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864A7-D584-807C-C905-145AAB2B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2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AF048-3473-C7D6-C3E5-ED58EC3EF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5405-8D38-2146-8A1E-01EFFB05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3:  Learner Aptitude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D68E0-0DFA-78E7-54B9-05613AC7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operational definition of learner aptitude is:</a:t>
            </a:r>
          </a:p>
          <a:p>
            <a:pPr marL="342900" lvl="1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time and effort the learner will need to learn the language to a designated level of mastery.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A83B4-71EF-77E9-9902-2CDD1C95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2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74CE-0C09-BF4C-17FE-63FFE417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requires focus and effort over an extended period of time!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691DC1-E432-09D9-C4E0-1E3730055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195" y="1615227"/>
            <a:ext cx="5610680" cy="41652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ED57B-1473-CFDB-36B7-CAA560F1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6B6AA-2754-11C0-1EAD-4C2BB1C56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80" y="5780429"/>
            <a:ext cx="6467475" cy="5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6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D143-E850-2E6E-A27D-F895E72F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98453-B11D-A16B-422C-1BF7A828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opinions expressed in this presentation are my own and not the official position of any organization with which I am affiliated.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0A90E-E04D-2CF5-5421-1E9926EA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D95B-A5F9-E786-8CAE-3A2B7499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451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AI’s Apparent Impact on focus, effort, and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7E54C-21F9-0917-E260-EF054508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20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5C8C16-C81A-14B5-BF7C-957BAA031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“Your Brain on ChatGPT: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of Cognitive Debt when Using an AI Assistant for Essay Writing Task”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Nataliya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Kosmyna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Media Lab, Cambridge, MA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June 2025, 206 pages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https://arxiv.org/pdf/2506.08872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0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9DD7-4620-48F0-FF79-28DA9D50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8466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Electroencephalogram (EEG)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Direct Transfer Function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dDTF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the number of high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dDTF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connection lines under each condition.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034C89-92E5-8920-B607-E2329B144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861" y="2604977"/>
            <a:ext cx="7739876" cy="28069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8383E-AFF7-4506-976F-4B68BF96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A16F-672D-4430-D7CA-6CEEBF9BE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132578" cy="1998933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EEG revealed significant differences in brain connectivity between the groups.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3614F-7A89-9A27-EA8E-6147FC2CF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64059"/>
            <a:ext cx="7886700" cy="381290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subjects were randomly assigned to one of three groups: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“Brain-only participants” exhibited the strongest, most distributed networks;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“Search Engine users” showed moderate engagement;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“LLM users” displayed the weakest connectivity.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four-month long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LLM users consistently underperformed at neural, linguistic, and behavioral levels.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F2A27-D7EE-2EE3-B103-09420660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D5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0C134-0B87-291B-6C64-588E8B49E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9695" y="1172029"/>
            <a:ext cx="4499791" cy="45139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F2D127-F4F6-5390-B9AA-A27F2A6C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8FCBAD-3AA7-8EFD-6F12-AEDA2A969DB4}"/>
              </a:ext>
            </a:extLst>
          </p:cNvPr>
          <p:cNvSpPr txBox="1"/>
          <p:nvPr/>
        </p:nvSpPr>
        <p:spPr>
          <a:xfrm>
            <a:off x="2902689" y="501649"/>
            <a:ext cx="364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reduced brain activity.</a:t>
            </a:r>
          </a:p>
        </p:txBody>
      </p:sp>
    </p:spTree>
    <p:extLst>
      <p:ext uri="{BB962C8B-B14F-4D97-AF65-F5344CB8AC3E}">
        <p14:creationId xmlns:p14="http://schemas.microsoft.com/office/powerpoint/2010/main" val="1160556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24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781E20-85A5-F5CE-BCD3-AE919EFFF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6963" y="1172029"/>
            <a:ext cx="4525255" cy="45139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FA0DF9-3005-6AB0-4BA8-CA406017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72DC8-7656-179B-F9B9-E01BF2E77D9F}"/>
              </a:ext>
            </a:extLst>
          </p:cNvPr>
          <p:cNvSpPr txBox="1"/>
          <p:nvPr/>
        </p:nvSpPr>
        <p:spPr>
          <a:xfrm>
            <a:off x="2464419" y="357437"/>
            <a:ext cx="480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weaker brain activity, AI influenced learning.</a:t>
            </a:r>
          </a:p>
        </p:txBody>
      </p:sp>
    </p:spTree>
    <p:extLst>
      <p:ext uri="{BB962C8B-B14F-4D97-AF65-F5344CB8AC3E}">
        <p14:creationId xmlns:p14="http://schemas.microsoft.com/office/powerpoint/2010/main" val="328766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4240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4: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07" y="1807536"/>
            <a:ext cx="7538483" cy="3775396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comprehensive definition of instructional quality that is based on more than a decade of research is found in the book:</a:t>
            </a:r>
          </a:p>
          <a:p>
            <a:pPr marL="0" indent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Peak: Secrets from the New Science of Expertise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Anders Ericsson and Robert Pool.  Houghton Mifflin Harcourt, New York.  2016, 307 pp.</a:t>
            </a:r>
          </a:p>
        </p:txBody>
      </p:sp>
    </p:spTree>
    <p:extLst>
      <p:ext uri="{BB962C8B-B14F-4D97-AF65-F5344CB8AC3E}">
        <p14:creationId xmlns:p14="http://schemas.microsoft.com/office/powerpoint/2010/main" val="1985913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6739F-FBAC-93FE-3E5C-4D24FACDF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2AA3-4021-50F3-04A3-D3DC3CD7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2920"/>
            <a:ext cx="7886700" cy="20208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Peak:  Developing a high level of ability/expertise requires purposeful practice, which in turn requires: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8F335-7E78-1F5E-712E-B137AFBA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66" y="2670048"/>
            <a:ext cx="6823835" cy="3886200"/>
          </a:xfrm>
        </p:spPr>
        <p:txBody>
          <a:bodyPr>
            <a:noAutofit/>
          </a:bodyPr>
          <a:lstStyle/>
          <a:p>
            <a:pPr lvl="1" indent="-3429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field where there is accumulated knowledge and objective criteria for superior performance.</a:t>
            </a:r>
          </a:p>
          <a:p>
            <a:pPr lvl="1" indent="-3429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teacher/coach who provides practice activities designed to help the learner improve her/his performance.</a:t>
            </a:r>
          </a:p>
          <a:p>
            <a:pPr lvl="1" indent="-3429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maximal effort on the part of the learner, which is generally not enjoyable.</a:t>
            </a:r>
          </a:p>
        </p:txBody>
      </p:sp>
    </p:spTree>
    <p:extLst>
      <p:ext uri="{BB962C8B-B14F-4D97-AF65-F5344CB8AC3E}">
        <p14:creationId xmlns:p14="http://schemas.microsoft.com/office/powerpoint/2010/main" val="1947495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97B9E-11E9-AEA5-D731-DB20F2472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3E91-4DD9-939C-87B8-E4583BC7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9801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Peak:  Developing a high level of ability/expertise requires purposeful practice, which in turn requires: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A9E3A-B28F-EAAA-5A48-3286B81EF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66" y="2363144"/>
            <a:ext cx="6823835" cy="3845632"/>
          </a:xfrm>
        </p:spPr>
        <p:txBody>
          <a:bodyPr>
            <a:noAutofit/>
          </a:bodyPr>
          <a:lstStyle/>
          <a:p>
            <a:pPr lvl="1" indent="-34290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field where there is accumulated knowledge and objective criteria for superior performance.</a:t>
            </a:r>
          </a:p>
          <a:p>
            <a:pPr lvl="1" indent="-342900">
              <a:buFont typeface="+mj-lt"/>
              <a:buAutoNum type="arabicPeriod"/>
            </a:pP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teacher/coach who provides practice activities designed to help the learner improve her/his performance.</a:t>
            </a:r>
          </a:p>
          <a:p>
            <a:pPr lvl="1" indent="-342900">
              <a:buFont typeface="+mj-lt"/>
              <a:buAutoNum type="arabicPeriod"/>
            </a:pPr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Near maximal effort on the part of the learner, which is generally not enjoyable.</a:t>
            </a:r>
          </a:p>
        </p:txBody>
      </p:sp>
    </p:spTree>
    <p:extLst>
      <p:ext uri="{BB962C8B-B14F-4D97-AF65-F5344CB8AC3E}">
        <p14:creationId xmlns:p14="http://schemas.microsoft.com/office/powerpoint/2010/main" val="43028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78786-B461-881A-CED5-7A883A947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D65A-1981-7AE9-3DFA-A8BE52F5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0671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Peak:  Developing a high level of ability/expertise requires purposeful practice, which in turn requires: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1F02-0FE7-F45D-DF75-B481DFFA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60320"/>
            <a:ext cx="7060351" cy="3932554"/>
          </a:xfrm>
        </p:spPr>
        <p:txBody>
          <a:bodyPr>
            <a:noAutofit/>
          </a:bodyPr>
          <a:lstStyle/>
          <a:p>
            <a:pPr lvl="1" indent="-342900">
              <a:buFont typeface="+mj-lt"/>
              <a:buAutoNum type="arabicPeriod" startAt="4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or modifying previously acquired skills by focusing on particular aspects of those skills to lead step by step to expert performance.</a:t>
            </a:r>
          </a:p>
          <a:p>
            <a:pPr lvl="1" indent="-342900">
              <a:buFont typeface="+mj-lt"/>
              <a:buAutoNum type="arabicPeriod" startAt="4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correct fundamental skills in order to minimize the need to relearn those skills later.</a:t>
            </a:r>
          </a:p>
          <a:p>
            <a:pPr lvl="1" indent="-342900">
              <a:buFont typeface="+mj-lt"/>
              <a:buAutoNum type="arabicPeriod" startAt="4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the learner to the point where s/he can monitor her/his own performance.</a:t>
            </a:r>
          </a:p>
        </p:txBody>
      </p:sp>
    </p:spTree>
    <p:extLst>
      <p:ext uri="{BB962C8B-B14F-4D97-AF65-F5344CB8AC3E}">
        <p14:creationId xmlns:p14="http://schemas.microsoft.com/office/powerpoint/2010/main" val="369943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9609"/>
            <a:ext cx="7886700" cy="1307805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highlighted above, developing expert skills requires feedback.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7414"/>
            <a:ext cx="7886700" cy="489097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language learning requires feedback that is: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Explicit.  (Sufficiently informative to enable improved performance.)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Tailored for each individual learner.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to incrementally improve performance.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Motivating.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diagram shows why students’ language production and feedback from a teacher or coach are essential components of the language learning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8B1-81A5-4997-A195-0C66FE76BFC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2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2FFFD-0D7A-FEC6-AF25-9971C5738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80D2-1845-82EC-1AB7-545F52E8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6119-5A93-4F17-76E1-80BBEE272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522891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opinions expressed in this presentation are my own and not the official position of any organization with which I am affiliated.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opinions might be influenced by the fact that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older than the internet.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F6772-52D3-D617-F6F5-F7591E95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99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8760" y="1314450"/>
            <a:ext cx="6574536" cy="5143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Language Acquisition Process</a:t>
            </a:r>
          </a:p>
        </p:txBody>
      </p:sp>
      <p:graphicFrame>
        <p:nvGraphicFramePr>
          <p:cNvPr id="37069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978044"/>
              </p:ext>
            </p:extLst>
          </p:nvPr>
        </p:nvGraphicFramePr>
        <p:xfrm>
          <a:off x="564777" y="2000250"/>
          <a:ext cx="7950574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81830" imgH="2286077" progId="Excel.Sheet.8">
                  <p:embed/>
                </p:oleObj>
              </mc:Choice>
              <mc:Fallback>
                <p:oleObj name="Worksheet" r:id="rId2" imgW="6181830" imgH="2286077" progId="Excel.Sheet.8">
                  <p:embed/>
                  <p:pic>
                    <p:nvPicPr>
                      <p:cNvPr id="37069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77" y="2000250"/>
                        <a:ext cx="7950574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8B1-81A5-4997-A195-0C66FE76BFC3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36808-D28F-05E0-BCDB-D48678608B0A}"/>
              </a:ext>
            </a:extLst>
          </p:cNvPr>
          <p:cNvSpPr txBox="1"/>
          <p:nvPr/>
        </p:nvSpPr>
        <p:spPr>
          <a:xfrm>
            <a:off x="564777" y="797442"/>
            <a:ext cx="3877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Yellow background = Teacher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30CA6-2D08-EF6C-8439-AA55A7B2B862}"/>
              </a:ext>
            </a:extLst>
          </p:cNvPr>
          <p:cNvSpPr txBox="1"/>
          <p:nvPr/>
        </p:nvSpPr>
        <p:spPr>
          <a:xfrm>
            <a:off x="4572000" y="797442"/>
            <a:ext cx="374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background = Learner</a:t>
            </a:r>
          </a:p>
        </p:txBody>
      </p:sp>
    </p:spTree>
    <p:extLst>
      <p:ext uri="{BB962C8B-B14F-4D97-AF65-F5344CB8AC3E}">
        <p14:creationId xmlns:p14="http://schemas.microsoft.com/office/powerpoint/2010/main" val="553235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1" name="Object 0"/>
          <p:cNvGraphicFramePr>
            <a:graphicFrameLocks noChangeAspect="1"/>
          </p:cNvGraphicFramePr>
          <p:nvPr/>
        </p:nvGraphicFramePr>
        <p:xfrm>
          <a:off x="608163" y="2000250"/>
          <a:ext cx="7641608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81830" imgH="2286077" progId="Excel.Sheet.8">
                  <p:embed/>
                </p:oleObj>
              </mc:Choice>
              <mc:Fallback>
                <p:oleObj name="Worksheet" r:id="rId2" imgW="6181830" imgH="2286077" progId="Excel.Sheet.8">
                  <p:embed/>
                  <p:pic>
                    <p:nvPicPr>
                      <p:cNvPr id="37069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63" y="2000250"/>
                        <a:ext cx="7641608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8B1-81A5-4997-A195-0C66FE76BFC3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163" y="791728"/>
            <a:ext cx="8003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 If the language input received is above the learner’s ability,  it will not be correctly perceived and is of no benefit to the learner!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958" y="1502131"/>
            <a:ext cx="744279" cy="7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97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1" name="Object 0"/>
          <p:cNvGraphicFramePr>
            <a:graphicFrameLocks noChangeAspect="1"/>
          </p:cNvGraphicFramePr>
          <p:nvPr/>
        </p:nvGraphicFramePr>
        <p:xfrm>
          <a:off x="608163" y="2000250"/>
          <a:ext cx="7601267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81830" imgH="2286077" progId="Excel.Sheet.8">
                  <p:embed/>
                </p:oleObj>
              </mc:Choice>
              <mc:Fallback>
                <p:oleObj name="Worksheet" r:id="rId2" imgW="6181830" imgH="2286077" progId="Excel.Sheet.8">
                  <p:embed/>
                  <p:pic>
                    <p:nvPicPr>
                      <p:cNvPr id="37069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63" y="2000250"/>
                        <a:ext cx="7601267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8B1-81A5-4997-A195-0C66FE76BFC3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037451"/>
            <a:ext cx="88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mainly through the learner’s output that teachers can determine the accuracy of the  learner’s uptake of the language input.</a:t>
            </a:r>
          </a:p>
        </p:txBody>
      </p:sp>
      <p:sp>
        <p:nvSpPr>
          <p:cNvPr id="4" name="Down Arrow 3"/>
          <p:cNvSpPr/>
          <p:nvPr/>
        </p:nvSpPr>
        <p:spPr>
          <a:xfrm rot="983254">
            <a:off x="2391194" y="1776793"/>
            <a:ext cx="371607" cy="30949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21418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9505"/>
              </p:ext>
            </p:extLst>
          </p:nvPr>
        </p:nvGraphicFramePr>
        <p:xfrm>
          <a:off x="544155" y="1856024"/>
          <a:ext cx="7601267" cy="348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81830" imgH="2286077" progId="Excel.Sheet.8">
                  <p:embed/>
                </p:oleObj>
              </mc:Choice>
              <mc:Fallback>
                <p:oleObj name="Worksheet" r:id="rId2" imgW="6181830" imgH="2286077" progId="Excel.Sheet.8">
                  <p:embed/>
                  <p:pic>
                    <p:nvPicPr>
                      <p:cNvPr id="37069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55" y="1856024"/>
                        <a:ext cx="7601267" cy="3484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8B1-81A5-4997-A195-0C66FE76BFC3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655696"/>
            <a:ext cx="8370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mainly through the learner’s output that teachers can determine the accuracy of the  learner’s uptake of the language input.</a:t>
            </a:r>
          </a:p>
        </p:txBody>
      </p:sp>
      <p:sp>
        <p:nvSpPr>
          <p:cNvPr id="4" name="Down Arrow 3"/>
          <p:cNvSpPr/>
          <p:nvPr/>
        </p:nvSpPr>
        <p:spPr>
          <a:xfrm rot="11649819">
            <a:off x="561108" y="3758938"/>
            <a:ext cx="354662" cy="1827588"/>
          </a:xfrm>
          <a:prstGeom prst="downArrow">
            <a:avLst>
              <a:gd name="adj1" fmla="val 50000"/>
              <a:gd name="adj2" fmla="val 7358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448056" y="5340096"/>
            <a:ext cx="8265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Therefore, effective language learning requires expert teachers to provide feedback that is IMMEDIATE, ACCURATE, EXPLICITE, TAILORED, STRUCTURED, and MOTIVATING.</a:t>
            </a:r>
          </a:p>
        </p:txBody>
      </p:sp>
    </p:spTree>
    <p:extLst>
      <p:ext uri="{BB962C8B-B14F-4D97-AF65-F5344CB8AC3E}">
        <p14:creationId xmlns:p14="http://schemas.microsoft.com/office/powerpoint/2010/main" val="724345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1" name="Object 0"/>
          <p:cNvGraphicFramePr>
            <a:graphicFrameLocks noChangeAspect="1"/>
          </p:cNvGraphicFramePr>
          <p:nvPr/>
        </p:nvGraphicFramePr>
        <p:xfrm>
          <a:off x="608163" y="2000250"/>
          <a:ext cx="7641608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81830" imgH="2286077" progId="Excel.Sheet.8">
                  <p:embed/>
                </p:oleObj>
              </mc:Choice>
              <mc:Fallback>
                <p:oleObj name="Worksheet" r:id="rId2" imgW="6181830" imgH="2286077" progId="Excel.Sheet.8">
                  <p:embed/>
                  <p:pic>
                    <p:nvPicPr>
                      <p:cNvPr id="37069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63" y="2000250"/>
                        <a:ext cx="7641608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8B1-81A5-4997-A195-0C66FE76BFC3}" type="slidenum">
              <a:rPr lang="en-US" smtClean="0"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195" y="2815891"/>
            <a:ext cx="2136690" cy="1745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592" y="5552109"/>
            <a:ext cx="8008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learners likely won’t be able to extract a beneficial diagnosis from output responses that beyond their ability level.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163" y="766767"/>
            <a:ext cx="7891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learner bypasses the intake process by using AI to produce the target language output, the learner bypasses essential learning processes – so the output has no diagnostic value.</a:t>
            </a:r>
          </a:p>
        </p:txBody>
      </p:sp>
    </p:spTree>
    <p:extLst>
      <p:ext uri="{BB962C8B-B14F-4D97-AF65-F5344CB8AC3E}">
        <p14:creationId xmlns:p14="http://schemas.microsoft.com/office/powerpoint/2010/main" val="3944544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5F635-B544-9B79-7EA7-7B981FDCE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75FA-D913-0DD3-6BC5-0C510329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004986" cy="857618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Conclusions…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4408-AF1C-29AA-E80A-23D6DEC9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2864"/>
            <a:ext cx="7886700" cy="496348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with other technical innovations, AI won’t replace teachers – but teachers who use AI will replace teachers who don’t.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must understand new technologies so they can use them effectively.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AI, teachers must: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assignments that prevent learners from circumventing  the process of focused, deliberate, effortful learning.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just be “in the loop” -- they must be “in the lead” when designing AI learning activities.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B278D-BA20-B2A9-30BB-DB949F7C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66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ABD88-58A5-FFC3-E48A-B32068BBD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96A0-BAAE-FE8F-5A89-AA1877A4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004986" cy="857618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…and a Final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6DA9-8B9A-CCE7-BC0C-9537E5B3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9312"/>
            <a:ext cx="7886700" cy="4687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technologies hyped as learning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shortcuts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proven to be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detours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and some have ended up being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ends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-=-=-=-=-=-=-=-=-=-=-=-=-=-=-=-=-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E7B8F-576D-B8D3-6070-47312639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E550-5C84-4F3A-8381-B419192F4DC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355611" y="6326732"/>
            <a:ext cx="250825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30"/>
                </a:spcBef>
              </a:pPr>
              <a:t>4</a:t>
            </a:fld>
            <a:endParaRPr spc="-19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305" y="1112431"/>
            <a:ext cx="7291137" cy="1031501"/>
          </a:xfrm>
          <a:prstGeom prst="rect">
            <a:avLst/>
          </a:prstGeom>
        </p:spPr>
        <p:txBody>
          <a:bodyPr vert="horz" wrap="square" lIns="0" tIns="66675" rIns="0" bIns="0" rtlCol="0" anchor="ctr">
            <a:spAutoFit/>
          </a:bodyPr>
          <a:lstStyle/>
          <a:p>
            <a:pPr marL="9525" marR="3810">
              <a:lnSpc>
                <a:spcPts val="3563"/>
              </a:lnSpc>
              <a:spcBef>
                <a:spcPts val="525"/>
              </a:spcBef>
            </a:pP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teachers and learners face an enormous challenge!</a:t>
            </a:r>
            <a:endParaRPr spc="-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395" y="2370126"/>
            <a:ext cx="6888956" cy="402417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38125" indent="-342900">
              <a:buAutoNum type="arabicPeriod"/>
              <a:tabLst>
                <a:tab pos="695325" algn="l"/>
              </a:tabLst>
            </a:pPr>
            <a:r>
              <a:rPr sz="3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sz="32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2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sz="32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sz="3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2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32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sz="32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behaviors.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78"/>
              </a:spcBef>
              <a:buFont typeface="Calibri"/>
              <a:buAutoNum type="arabicPeriod"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8125" indent="-342900">
              <a:buAutoNum type="arabicPeriod"/>
              <a:tabLst>
                <a:tab pos="695325" algn="l"/>
              </a:tabLst>
            </a:pPr>
            <a:r>
              <a:rPr sz="32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2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sz="3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sz="3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sz="3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endeavors.</a:t>
            </a:r>
            <a:endParaRPr lang="en-US" sz="3200" spc="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8125" indent="-342900">
              <a:buAutoNum type="arabicPeriod"/>
              <a:tabLst>
                <a:tab pos="695325" algn="l"/>
              </a:tabLst>
            </a:pPr>
            <a:endParaRPr lang="en-US" sz="3200" spc="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8125" indent="-342900">
              <a:buAutoNum type="arabicPeriod"/>
              <a:tabLst>
                <a:tab pos="695325" algn="l"/>
              </a:tabLst>
            </a:pPr>
            <a:r>
              <a:rPr sz="32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sz="3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sz="32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sz="3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squared.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863" y="509398"/>
            <a:ext cx="7267073" cy="68624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b="1" spc="-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b="1" spc="-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863" y="1195644"/>
            <a:ext cx="7724274" cy="519180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022" indent="-170497">
              <a:spcBef>
                <a:spcPts val="285"/>
              </a:spcBef>
              <a:buFont typeface="Arial"/>
              <a:buChar char="•"/>
              <a:tabLst>
                <a:tab pos="180022" algn="l"/>
              </a:tabLst>
            </a:pPr>
            <a:r>
              <a:rPr sz="3200" spc="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sz="32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2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sz="32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644" lvl="1" indent="-226219">
              <a:spcBef>
                <a:spcPts val="184"/>
              </a:spcBef>
              <a:buFont typeface="Wingdings"/>
              <a:buChar char=""/>
              <a:tabLst>
                <a:tab pos="578644" algn="l"/>
              </a:tabLst>
            </a:pP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644" lvl="1" indent="-226219">
              <a:spcBef>
                <a:spcPts val="153"/>
              </a:spcBef>
              <a:buFont typeface="Wingdings"/>
              <a:buChar char=""/>
              <a:tabLst>
                <a:tab pos="578644" algn="l"/>
              </a:tabLst>
            </a:pPr>
            <a:r>
              <a:rPr sz="32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644" lvl="1" indent="-226219">
              <a:spcBef>
                <a:spcPts val="161"/>
              </a:spcBef>
              <a:buFont typeface="Wingdings"/>
              <a:buChar char=""/>
              <a:tabLst>
                <a:tab pos="578644" algn="l"/>
              </a:tabLst>
            </a:pPr>
            <a:r>
              <a:rPr sz="3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Pronunciation.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644" lvl="1" indent="-226219">
              <a:spcBef>
                <a:spcPts val="164"/>
              </a:spcBef>
              <a:buFont typeface="Wingdings"/>
              <a:buChar char=""/>
              <a:tabLst>
                <a:tab pos="578644" algn="l"/>
              </a:tabLst>
            </a:pP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Orthography.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8644" lvl="1" indent="-226219">
              <a:spcBef>
                <a:spcPts val="150"/>
              </a:spcBef>
              <a:buFont typeface="Wingdings"/>
              <a:buChar char=""/>
              <a:tabLst>
                <a:tab pos="578644" algn="l"/>
              </a:tabLst>
            </a:pPr>
            <a:r>
              <a:rPr sz="3200" spc="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Lexicon.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22" marR="3810" indent="-170497">
              <a:spcBef>
                <a:spcPts val="773"/>
              </a:spcBef>
              <a:buFont typeface="Arial"/>
              <a:buChar char="•"/>
              <a:tabLst>
                <a:tab pos="180975" algn="l"/>
              </a:tabLst>
            </a:pPr>
            <a:r>
              <a:rPr sz="3200" spc="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sz="32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32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inherently </a:t>
            </a:r>
            <a:r>
              <a:rPr sz="32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ambiguous 	</a:t>
            </a:r>
            <a:r>
              <a:rPr sz="3200" spc="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32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draws</a:t>
            </a:r>
            <a:r>
              <a:rPr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32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3200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	</a:t>
            </a:r>
            <a:r>
              <a:rPr sz="3200" spc="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sz="3200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sz="3200" spc="-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200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sz="3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sz="32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contexts</a:t>
            </a:r>
            <a:r>
              <a:rPr lang="en-US" sz="3200" b="1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sz="3200" b="1" spc="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sz="3200" b="1" spc="-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1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societal</a:t>
            </a:r>
            <a:r>
              <a:rPr sz="3200" b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2716" y="6432777"/>
            <a:ext cx="2508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28575">
              <a:spcBef>
                <a:spcPts val="23"/>
              </a:spcBef>
            </a:pPr>
            <a:endParaRPr spc="-19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D7011-1A04-8A81-6864-0042F8ACE8DD}"/>
              </a:ext>
            </a:extLst>
          </p:cNvPr>
          <p:cNvSpPr txBox="1"/>
          <p:nvPr/>
        </p:nvSpPr>
        <p:spPr>
          <a:xfrm>
            <a:off x="8349916" y="6155778"/>
            <a:ext cx="388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>
              <a:spcBef>
                <a:spcPts val="23"/>
              </a:spcBef>
            </a:pPr>
            <a:fld id="{81D60167-4931-47E6-BA6A-407CBD079E47}" type="slidenum">
              <a:rPr lang="en-US" spc="-25" smtClean="0"/>
              <a:pPr marL="28575">
                <a:spcBef>
                  <a:spcPts val="23"/>
                </a:spcBef>
              </a:pPr>
              <a:t>5</a:t>
            </a:fld>
            <a:endParaRPr lang="en-US" spc="-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712241" y="6091156"/>
            <a:ext cx="589548" cy="187552"/>
          </a:xfrm>
          <a:prstGeom prst="rect">
            <a:avLst/>
          </a:prstGeom>
        </p:spPr>
        <p:txBody>
          <a:bodyPr vert="horz" wrap="square" lIns="0" tIns="2858" rIns="0" bIns="0" rtlCol="0" anchor="ctr">
            <a:spAutoFit/>
          </a:bodyPr>
          <a:lstStyle/>
          <a:p>
            <a:pPr marL="28575">
              <a:spcBef>
                <a:spcPts val="23"/>
              </a:spcBef>
            </a:pPr>
            <a:fld id="{81D60167-4931-47E6-BA6A-407CBD079E47}" type="slidenum">
              <a:rPr sz="1200" spc="-19" dirty="0"/>
              <a:pPr marL="28575">
                <a:spcBef>
                  <a:spcPts val="23"/>
                </a:spcBef>
              </a:pPr>
              <a:t>6</a:t>
            </a:fld>
            <a:endParaRPr sz="1200" spc="-19" dirty="0"/>
          </a:p>
        </p:txBody>
      </p:sp>
      <p:sp>
        <p:nvSpPr>
          <p:cNvPr id="2" name="object 2"/>
          <p:cNvSpPr txBox="1"/>
          <p:nvPr/>
        </p:nvSpPr>
        <p:spPr>
          <a:xfrm>
            <a:off x="1545144" y="1331214"/>
            <a:ext cx="5803509" cy="991136"/>
          </a:xfrm>
          <a:prstGeom prst="rect">
            <a:avLst/>
          </a:prstGeom>
        </p:spPr>
        <p:txBody>
          <a:bodyPr vert="horz" wrap="square" lIns="0" tIns="67151" rIns="0" bIns="0" rtlCol="0">
            <a:spAutoFit/>
          </a:bodyPr>
          <a:lstStyle/>
          <a:p>
            <a:pPr marL="9525" marR="3810">
              <a:lnSpc>
                <a:spcPts val="3563"/>
              </a:lnSpc>
              <a:spcBef>
                <a:spcPts val="529"/>
              </a:spcBef>
            </a:pPr>
            <a:r>
              <a:rPr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sz="3600" spc="-2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“simple”</a:t>
            </a:r>
            <a:r>
              <a:rPr sz="3600" spc="-2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sz="3600" spc="-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headlines</a:t>
            </a:r>
            <a:r>
              <a:rPr sz="3600" spc="-1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sz="3600" spc="-16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5195" y="3103111"/>
            <a:ext cx="6150589" cy="1381051"/>
          </a:xfrm>
          <a:prstGeom prst="rect">
            <a:avLst/>
          </a:prstGeom>
        </p:spPr>
        <p:txBody>
          <a:bodyPr vert="horz" wrap="square" lIns="0" tIns="50959" rIns="0" bIns="0" rtlCol="0">
            <a:spAutoFit/>
          </a:bodyPr>
          <a:lstStyle/>
          <a:p>
            <a:pPr marL="9525" marR="3810">
              <a:lnSpc>
                <a:spcPct val="90000"/>
              </a:lnSpc>
              <a:spcBef>
                <a:spcPts val="401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sz="3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3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sz="3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proficiency</a:t>
            </a:r>
            <a:r>
              <a:rPr sz="3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3200" spc="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32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sz="3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r>
              <a:rPr sz="3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3200" spc="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humor </a:t>
            </a:r>
            <a:r>
              <a:rPr sz="32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3200" spc="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sz="32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8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headlines?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 flipH="1">
            <a:off x="7844588" y="5986643"/>
            <a:ext cx="493295" cy="187552"/>
          </a:xfrm>
          <a:prstGeom prst="rect">
            <a:avLst/>
          </a:prstGeom>
        </p:spPr>
        <p:txBody>
          <a:bodyPr vert="horz" wrap="square" lIns="0" tIns="2858" rIns="0" bIns="0" rtlCol="0" anchor="ctr">
            <a:spAutoFit/>
          </a:bodyPr>
          <a:lstStyle/>
          <a:p>
            <a:pPr marL="28575">
              <a:spcBef>
                <a:spcPts val="23"/>
              </a:spcBef>
            </a:pPr>
            <a:fld id="{81D60167-4931-47E6-BA6A-407CBD079E47}" type="slidenum">
              <a:rPr sz="1200" spc="-19" dirty="0"/>
              <a:pPr marL="28575">
                <a:spcBef>
                  <a:spcPts val="23"/>
                </a:spcBef>
              </a:pPr>
              <a:t>7</a:t>
            </a:fld>
            <a:endParaRPr sz="1200" spc="-19" dirty="0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15779" y="1313375"/>
            <a:ext cx="2176343" cy="517930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4195" y="2278094"/>
            <a:ext cx="5380891" cy="2253502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9525" marR="3810" algn="ctr">
              <a:lnSpc>
                <a:spcPct val="96300"/>
              </a:lnSpc>
              <a:spcBef>
                <a:spcPts val="293"/>
              </a:spcBef>
            </a:pPr>
            <a:r>
              <a:rPr sz="5000" b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Dictator</a:t>
            </a:r>
            <a:r>
              <a:rPr sz="5000" b="1" spc="-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1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5000" b="1" spc="-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2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dead, </a:t>
            </a:r>
            <a:r>
              <a:rPr sz="5000" b="1" spc="16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sz="5000" b="1" spc="-1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5000" b="1" spc="-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grave </a:t>
            </a:r>
            <a:r>
              <a:rPr sz="5000" b="1" spc="1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560639" y="6178386"/>
            <a:ext cx="162255" cy="187552"/>
          </a:xfrm>
          <a:prstGeom prst="rect">
            <a:avLst/>
          </a:prstGeom>
        </p:spPr>
        <p:txBody>
          <a:bodyPr vert="horz" wrap="square" lIns="0" tIns="2858" rIns="0" bIns="0" rtlCol="0" anchor="ctr">
            <a:spAutoFit/>
          </a:bodyPr>
          <a:lstStyle/>
          <a:p>
            <a:pPr marL="28575">
              <a:spcBef>
                <a:spcPts val="23"/>
              </a:spcBef>
            </a:pPr>
            <a:fld id="{81D60167-4931-47E6-BA6A-407CBD079E47}" type="slidenum">
              <a:rPr sz="1200" spc="-19" dirty="0"/>
              <a:pPr marL="28575">
                <a:spcBef>
                  <a:spcPts val="23"/>
                </a:spcBef>
              </a:pPr>
              <a:t>8</a:t>
            </a:fld>
            <a:endParaRPr sz="1200" spc="-19" dirty="0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15779" y="1321549"/>
            <a:ext cx="2176343" cy="50158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en-US"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Headline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801" y="2249519"/>
            <a:ext cx="5809784" cy="234038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 indent="-953" algn="ctr">
              <a:lnSpc>
                <a:spcPts val="6090"/>
              </a:lnSpc>
              <a:spcBef>
                <a:spcPts val="150"/>
              </a:spcBef>
            </a:pPr>
            <a:r>
              <a:rPr sz="5000" b="1" spc="2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DRUNK</a:t>
            </a:r>
            <a:r>
              <a:rPr sz="5000" b="1" spc="-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3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GETS </a:t>
            </a:r>
            <a:r>
              <a:rPr sz="5000" b="1" spc="2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r>
              <a:rPr sz="5000" b="1" spc="-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2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sz="5000" b="1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1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3" algn="ctr">
              <a:lnSpc>
                <a:spcPts val="5869"/>
              </a:lnSpc>
            </a:pPr>
            <a:r>
              <a:rPr sz="5000" b="1" spc="2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VIOLIN</a:t>
            </a:r>
            <a:r>
              <a:rPr sz="50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849694" y="5774371"/>
            <a:ext cx="1345731" cy="187552"/>
          </a:xfrm>
          <a:prstGeom prst="rect">
            <a:avLst/>
          </a:prstGeom>
        </p:spPr>
        <p:txBody>
          <a:bodyPr vert="horz" wrap="square" lIns="0" tIns="2858" rIns="0" bIns="0" rtlCol="0" anchor="ctr">
            <a:spAutoFit/>
          </a:bodyPr>
          <a:lstStyle/>
          <a:p>
            <a:pPr marL="28575">
              <a:spcBef>
                <a:spcPts val="23"/>
              </a:spcBef>
            </a:pPr>
            <a:fld id="{81D60167-4931-47E6-BA6A-407CBD079E47}" type="slidenum">
              <a:rPr sz="1200" spc="-19" dirty="0"/>
              <a:pPr marL="28575">
                <a:spcBef>
                  <a:spcPts val="23"/>
                </a:spcBef>
              </a:pPr>
              <a:t>9</a:t>
            </a:fld>
            <a:endParaRPr sz="1200" spc="-19" dirty="0"/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15779" y="1286588"/>
            <a:ext cx="2176343" cy="571503"/>
          </a:xfrm>
          <a:prstGeom prst="rect">
            <a:avLst/>
          </a:prstGeom>
        </p:spPr>
        <p:txBody>
          <a:bodyPr vert="horz" wrap="square" lIns="0" tIns="78296" rIns="0" bIns="0" rtlCol="0" anchor="ctr">
            <a:spAutoFit/>
          </a:bodyPr>
          <a:lstStyle/>
          <a:p>
            <a:pPr marL="212408">
              <a:lnSpc>
                <a:spcPct val="100000"/>
              </a:lnSpc>
              <a:spcBef>
                <a:spcPts val="71"/>
              </a:spcBef>
            </a:pP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Headline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9917" y="2535040"/>
            <a:ext cx="5902643" cy="229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348" marR="3810" indent="-104299">
              <a:lnSpc>
                <a:spcPts val="6098"/>
              </a:lnSpc>
            </a:pPr>
            <a:r>
              <a:rPr sz="5000" b="1" spc="1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sz="5000" b="1" spc="-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2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Soldiers</a:t>
            </a:r>
            <a:r>
              <a:rPr sz="5000" b="1" spc="-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sz="5000" b="1" spc="1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Tasty</a:t>
            </a:r>
            <a:r>
              <a:rPr sz="5000" b="1" spc="-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2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r>
              <a:rPr sz="5000" b="1" spc="-1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000" b="1" spc="1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Treats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1868</TotalTime>
  <Words>1393</Words>
  <Application>Microsoft Office PowerPoint</Application>
  <PresentationFormat>On-screen Show (4:3)</PresentationFormat>
  <Paragraphs>164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Worksheet</vt:lpstr>
      <vt:lpstr>Learner Aptitude, Learner Motivation and AI’s Impact on Language Learning</vt:lpstr>
      <vt:lpstr>Disclaimers</vt:lpstr>
      <vt:lpstr>Disclaimers</vt:lpstr>
      <vt:lpstr>Language teachers and learners face an enormous challenge!</vt:lpstr>
      <vt:lpstr>The Complexity of Language</vt:lpstr>
      <vt:lpstr>PowerPoint Presentation</vt:lpstr>
      <vt:lpstr>Headline</vt:lpstr>
      <vt:lpstr>Headline</vt:lpstr>
      <vt:lpstr>Headline</vt:lpstr>
      <vt:lpstr>Headline</vt:lpstr>
      <vt:lpstr>The Complexity of Learning</vt:lpstr>
      <vt:lpstr>For language learning, Carroll’s model has four main factors:</vt:lpstr>
      <vt:lpstr>Factor 1: Difficulty of the Learning Task</vt:lpstr>
      <vt:lpstr>Factor 2:  Learner Motivation</vt:lpstr>
      <vt:lpstr>A recent study researched AI’s impact on motivation.</vt:lpstr>
      <vt:lpstr>Included 4 Short, two-task studies</vt:lpstr>
      <vt:lpstr>Did using AI affect motivation?</vt:lpstr>
      <vt:lpstr>Factor 3:  Learner Aptitude</vt:lpstr>
      <vt:lpstr>Learning requires focus and effort over an extended period of time!</vt:lpstr>
      <vt:lpstr>AI’s Apparent Impact on focus, effort, and learning</vt:lpstr>
      <vt:lpstr>Electroencephalogram (EEG) Dynamic Direct Transfer Function (dDTF) Notice the number of high dDTF connection lines under each condition.</vt:lpstr>
      <vt:lpstr>EEG revealed significant differences in brain connectivity between the groups. </vt:lpstr>
      <vt:lpstr>PowerPoint Presentation</vt:lpstr>
      <vt:lpstr>PowerPoint Presentation</vt:lpstr>
      <vt:lpstr>Factor 4: Quality of Instruction</vt:lpstr>
      <vt:lpstr>Peak:  Developing a high level of ability/expertise requires purposeful practice, which in turn requires:</vt:lpstr>
      <vt:lpstr>Peak:  Developing a high level of ability/expertise requires purposeful practice, which in turn requires:</vt:lpstr>
      <vt:lpstr>Peak:  Developing a high level of ability/expertise requires purposeful practice, which in turn requires:</vt:lpstr>
      <vt:lpstr>As highlighted above, developing expert skills requires feedback.</vt:lpstr>
      <vt:lpstr>The Language Acquisition Process</vt:lpstr>
      <vt:lpstr>PowerPoint Presentation</vt:lpstr>
      <vt:lpstr>PowerPoint Presentation</vt:lpstr>
      <vt:lpstr>PowerPoint Presentation</vt:lpstr>
      <vt:lpstr>PowerPoint Presentation</vt:lpstr>
      <vt:lpstr>3 Conclusions…</vt:lpstr>
      <vt:lpstr>…and a Final Observation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 Clifford</dc:creator>
  <cp:lastModifiedBy>Ray Clifford</cp:lastModifiedBy>
  <cp:revision>12</cp:revision>
  <cp:lastPrinted>2025-10-17T01:34:23Z</cp:lastPrinted>
  <dcterms:created xsi:type="dcterms:W3CDTF">2025-09-25T19:58:37Z</dcterms:created>
  <dcterms:modified xsi:type="dcterms:W3CDTF">2025-10-20T08:58:11Z</dcterms:modified>
</cp:coreProperties>
</file>