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48" r:id="rId2"/>
    <p:sldMasterId id="2147483668" r:id="rId3"/>
  </p:sldMasterIdLst>
  <p:notesMasterIdLst>
    <p:notesMasterId r:id="rId14"/>
  </p:notesMasterIdLst>
  <p:handoutMasterIdLst>
    <p:handoutMasterId r:id="rId15"/>
  </p:handoutMasterIdLst>
  <p:sldIdLst>
    <p:sldId id="270" r:id="rId4"/>
    <p:sldId id="275" r:id="rId5"/>
    <p:sldId id="277" r:id="rId6"/>
    <p:sldId id="278" r:id="rId7"/>
    <p:sldId id="299" r:id="rId8"/>
    <p:sldId id="300" r:id="rId9"/>
    <p:sldId id="301" r:id="rId10"/>
    <p:sldId id="304" r:id="rId11"/>
    <p:sldId id="305" r:id="rId12"/>
    <p:sldId id="297" r:id="rId13"/>
  </p:sldIdLst>
  <p:sldSz cx="12192000" cy="6858000"/>
  <p:notesSz cx="9926638" cy="6797675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E8DABE"/>
    <a:srgbClr val="0000CC"/>
    <a:srgbClr val="333399"/>
    <a:srgbClr val="FBBE00"/>
    <a:srgbClr val="FFDB93"/>
    <a:srgbClr val="FFE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74184" autoAdjust="0"/>
  </p:normalViewPr>
  <p:slideViewPr>
    <p:cSldViewPr snapToGrid="0">
      <p:cViewPr varScale="1">
        <p:scale>
          <a:sx n="66" d="100"/>
          <a:sy n="66" d="100"/>
        </p:scale>
        <p:origin x="1282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0EEBC-AC73-47CF-A6AC-EF644338E395}" type="datetimeFigureOut">
              <a:rPr lang="et-EE" smtClean="0"/>
              <a:t>17.10.2025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9C02D-8755-48F1-ACB0-5246D4CF5FA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08616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7E188-E7F2-4DA5-AFA8-21E73208B2D6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DB77D2-7183-4049-AE67-85A428937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008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4FD6F-1C0F-4E6A-969E-FB22662784A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84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lguse_l6puleht">
    <p:bg>
      <p:bgPr>
        <a:gradFill>
          <a:gsLst>
            <a:gs pos="0">
              <a:schemeClr val="bg1">
                <a:lumMod val="85000"/>
              </a:schemeClr>
            </a:gs>
            <a:gs pos="6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62830779"/>
              </p:ext>
            </p:extLst>
          </p:nvPr>
        </p:nvGraphicFramePr>
        <p:xfrm>
          <a:off x="770883" y="776424"/>
          <a:ext cx="10650234" cy="5305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9" name="CorelDRAW" r:id="rId3" imgW="3550078" imgH="1768384" progId="CorelDraw.Graphic.16">
                  <p:embed/>
                </p:oleObj>
              </mc:Choice>
              <mc:Fallback>
                <p:oleObj name="CorelDRAW" r:id="rId3" imgW="3550078" imgH="1768384" progId="CorelDraw.Graphic.16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0883" y="776424"/>
                        <a:ext cx="10650234" cy="5305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6437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ammaste_vah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000" y="0"/>
            <a:ext cx="10980000" cy="1451212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Geogrotesque Rg" panose="02000000000000000000" pitchFamily="50" charset="-7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000" y="1825625"/>
            <a:ext cx="10980000" cy="47139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  <a:defRPr sz="2400">
                <a:latin typeface="Geogrotesque Rg" panose="02000000000000000000" pitchFamily="50" charset="-70"/>
              </a:defRPr>
            </a:lvl1pPr>
            <a:lvl2pPr marL="9144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sz="2400">
                <a:latin typeface="Geogrotesque Rg" panose="02000000000000000000" pitchFamily="50" charset="-70"/>
              </a:defRPr>
            </a:lvl2pPr>
            <a:lvl3pPr marL="13716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  <a:defRPr sz="2400">
                <a:latin typeface="Geogrotesque Rg" panose="02000000000000000000" pitchFamily="50" charset="-70"/>
              </a:defRPr>
            </a:lvl3pPr>
            <a:lvl4pPr marL="18288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lphaLcParenR"/>
              <a:defRPr sz="2400">
                <a:latin typeface="Geogrotesque Rg" panose="02000000000000000000" pitchFamily="50" charset="-70"/>
              </a:defRPr>
            </a:lvl4pPr>
            <a:lvl5pPr marL="22860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romanLcPeriod"/>
              <a:defRPr sz="2400">
                <a:latin typeface="Geogrotesque Rg" panose="02000000000000000000" pitchFamily="50" charset="-7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307285" y="6539593"/>
            <a:ext cx="2278716" cy="318407"/>
          </a:xfrm>
        </p:spPr>
        <p:txBody>
          <a:bodyPr/>
          <a:lstStyle>
            <a:lvl1pPr>
              <a:defRPr>
                <a:latin typeface="Geogrotesque Rg" panose="02000000000000000000" pitchFamily="50" charset="-70"/>
              </a:defRPr>
            </a:lvl1pPr>
          </a:lstStyle>
          <a:p>
            <a:fld id="{19FEC794-3DEB-4249-8829-17D865682604}" type="datetimeFigureOut">
              <a:rPr lang="et-EE" smtClean="0"/>
              <a:pPr/>
              <a:t>17.10.2025</a:t>
            </a:fld>
            <a:endParaRPr lang="et-E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539593"/>
            <a:ext cx="4582884" cy="318407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Geogrotesque Rg" panose="02000000000000000000" pitchFamily="50" charset="-70"/>
              </a:defRPr>
            </a:lvl1pPr>
          </a:lstStyle>
          <a:p>
            <a:fld id="{CA679171-9C31-4B47-801C-806F0DD8DA25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6000" y="6539592"/>
            <a:ext cx="4118400" cy="318407"/>
          </a:xfrm>
          <a:prstGeom prst="rect">
            <a:avLst/>
          </a:prstGeom>
        </p:spPr>
        <p:txBody>
          <a:bodyPr anchor="ctr" anchorCtr="0"/>
          <a:lstStyle>
            <a:lvl1pPr algn="l">
              <a:defRPr sz="1200">
                <a:latin typeface="Geogrotesque Rg" panose="02000000000000000000" pitchFamily="50" charset="-70"/>
              </a:defRPr>
            </a:lvl1pPr>
          </a:lstStyle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19047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le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6000" y="1669577"/>
            <a:ext cx="11880000" cy="3540022"/>
          </a:xfrm>
        </p:spPr>
        <p:txBody>
          <a:bodyPr anchor="ctr" anchorCtr="0"/>
          <a:lstStyle>
            <a:lvl1pPr algn="ctr">
              <a:lnSpc>
                <a:spcPct val="100000"/>
              </a:lnSpc>
              <a:defRPr sz="6000" b="1">
                <a:solidFill>
                  <a:schemeClr val="tx1"/>
                </a:solidFill>
                <a:latin typeface="Geogrotesque Rg" panose="02000000000000000000" pitchFamily="50" charset="-70"/>
              </a:defRPr>
            </a:lvl1pPr>
          </a:lstStyle>
          <a:p>
            <a:r>
              <a:rPr lang="en-GB" noProof="0" dirty="0" smtClean="0"/>
              <a:t>Theory and practice in CLIL course design: the importance of needs analysis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6000" y="5559190"/>
            <a:ext cx="11880000" cy="1150958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>
                    <a:lumMod val="50000"/>
                  </a:schemeClr>
                </a:solidFill>
                <a:latin typeface="Geogrotesque Rg" panose="02000000000000000000" pitchFamily="50" charset="-7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Katri Sirkel, </a:t>
            </a:r>
            <a:r>
              <a:rPr lang="en-GB" noProof="0" dirty="0" smtClean="0"/>
              <a:t>Chair of Foreign Languages, Estonian Military Academy</a:t>
            </a:r>
            <a:endParaRPr lang="en-GB" noProof="0" dirty="0"/>
          </a:p>
        </p:txBody>
      </p:sp>
      <p:cxnSp>
        <p:nvCxnSpPr>
          <p:cNvPr id="18" name="Straight Connector 17"/>
          <p:cNvCxnSpPr/>
          <p:nvPr userDrawn="1"/>
        </p:nvCxnSpPr>
        <p:spPr>
          <a:xfrm flipV="1">
            <a:off x="1272000" y="1269241"/>
            <a:ext cx="96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1272000" y="5559190"/>
            <a:ext cx="96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562722292"/>
              </p:ext>
            </p:extLst>
          </p:nvPr>
        </p:nvGraphicFramePr>
        <p:xfrm>
          <a:off x="1230762" y="454364"/>
          <a:ext cx="6885724" cy="4145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8" name="CorelDRAW" r:id="rId3" imgW="3442862" imgH="207271" progId="CorelDraw.Graphic.16">
                  <p:embed/>
                </p:oleObj>
              </mc:Choice>
              <mc:Fallback>
                <p:oleObj name="CorelDRAW" r:id="rId3" imgW="3442862" imgH="207271" progId="CorelDraw.Graphic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30762" y="454364"/>
                        <a:ext cx="6885724" cy="4145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 userDrawn="1"/>
        </p:nvSpPr>
        <p:spPr>
          <a:xfrm>
            <a:off x="1123767" y="917380"/>
            <a:ext cx="6074796" cy="336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effectLst/>
                <a:latin typeface="Geogrotesque Rg" panose="02000000000000000000" pitchFamily="50" charset="-70"/>
                <a:ea typeface="+mj-ea"/>
                <a:cs typeface="+mj-cs"/>
              </a:defRPr>
            </a:lvl1pPr>
          </a:lstStyle>
          <a:p>
            <a:endParaRPr lang="et-EE" sz="1600" b="0" i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6778389" y="917380"/>
            <a:ext cx="4141612" cy="336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effectLst/>
                <a:latin typeface="Geogrotesque Rg" panose="02000000000000000000" pitchFamily="50" charset="-70"/>
                <a:ea typeface="+mj-ea"/>
                <a:cs typeface="+mj-cs"/>
              </a:defRPr>
            </a:lvl1pPr>
          </a:lstStyle>
          <a:p>
            <a:pPr algn="r"/>
            <a:r>
              <a:rPr lang="et-EE" sz="1600" b="0" i="1" dirty="0" smtClean="0">
                <a:solidFill>
                  <a:schemeClr val="bg1">
                    <a:lumMod val="50000"/>
                  </a:schemeClr>
                </a:solidFill>
              </a:rPr>
              <a:t>MENTE ET ENSE PRO PATRIA!</a:t>
            </a:r>
            <a:endParaRPr lang="et-EE" sz="1600" b="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675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itelle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6000" y="1669577"/>
            <a:ext cx="11880000" cy="3540022"/>
          </a:xfrm>
        </p:spPr>
        <p:txBody>
          <a:bodyPr anchor="ctr" anchorCtr="0"/>
          <a:lstStyle>
            <a:lvl1pPr algn="ctr">
              <a:lnSpc>
                <a:spcPct val="100000"/>
              </a:lnSpc>
              <a:defRPr sz="6000" b="1">
                <a:solidFill>
                  <a:schemeClr val="tx1"/>
                </a:solidFill>
                <a:latin typeface="Geogrotesque Rg" panose="02000000000000000000" pitchFamily="50" charset="-70"/>
              </a:defRPr>
            </a:lvl1pPr>
          </a:lstStyle>
          <a:p>
            <a:r>
              <a:rPr lang="en-GB" noProof="0" dirty="0" smtClean="0"/>
              <a:t>Theory and practice in CLIL course design: the importance of needs analysis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6000" y="5559190"/>
            <a:ext cx="11880000" cy="1150958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>
                    <a:lumMod val="50000"/>
                  </a:schemeClr>
                </a:solidFill>
                <a:latin typeface="Geogrotesque Rg" panose="02000000000000000000" pitchFamily="50" charset="-7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Katri Sirkel, </a:t>
            </a:r>
            <a:r>
              <a:rPr lang="en-GB" noProof="0" dirty="0" smtClean="0"/>
              <a:t>Chair of Foreign Languages, Estonian Military Academy</a:t>
            </a:r>
            <a:endParaRPr lang="en-GB" noProof="0" dirty="0"/>
          </a:p>
        </p:txBody>
      </p:sp>
      <p:cxnSp>
        <p:nvCxnSpPr>
          <p:cNvPr id="18" name="Straight Connector 17"/>
          <p:cNvCxnSpPr/>
          <p:nvPr userDrawn="1"/>
        </p:nvCxnSpPr>
        <p:spPr>
          <a:xfrm flipV="1">
            <a:off x="1272000" y="1269241"/>
            <a:ext cx="96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1272000" y="5559190"/>
            <a:ext cx="96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567448591"/>
              </p:ext>
            </p:extLst>
          </p:nvPr>
        </p:nvGraphicFramePr>
        <p:xfrm>
          <a:off x="1230762" y="454364"/>
          <a:ext cx="6885724" cy="4145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7" name="CorelDRAW" r:id="rId3" imgW="3442862" imgH="207271" progId="CorelDraw.Graphic.16">
                  <p:embed/>
                </p:oleObj>
              </mc:Choice>
              <mc:Fallback>
                <p:oleObj name="CorelDRAW" r:id="rId3" imgW="3442862" imgH="207271" progId="CorelDraw.Graphic.16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30762" y="454364"/>
                        <a:ext cx="6885724" cy="4145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 userDrawn="1"/>
        </p:nvSpPr>
        <p:spPr>
          <a:xfrm>
            <a:off x="1123767" y="917380"/>
            <a:ext cx="6074796" cy="336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effectLst/>
                <a:latin typeface="Geogrotesque Rg" panose="02000000000000000000" pitchFamily="50" charset="-70"/>
                <a:ea typeface="+mj-ea"/>
                <a:cs typeface="+mj-cs"/>
              </a:defRPr>
            </a:lvl1pPr>
          </a:lstStyle>
          <a:p>
            <a:endParaRPr lang="et-EE" sz="1600" b="0" i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6778389" y="917380"/>
            <a:ext cx="4141612" cy="336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effectLst/>
                <a:latin typeface="Geogrotesque Rg" panose="02000000000000000000" pitchFamily="50" charset="-70"/>
                <a:ea typeface="+mj-ea"/>
                <a:cs typeface="+mj-cs"/>
              </a:defRPr>
            </a:lvl1pPr>
          </a:lstStyle>
          <a:p>
            <a:pPr algn="r"/>
            <a:r>
              <a:rPr lang="et-EE" sz="1600" b="0" i="1" dirty="0" smtClean="0">
                <a:solidFill>
                  <a:schemeClr val="bg1">
                    <a:lumMod val="50000"/>
                  </a:schemeClr>
                </a:solidFill>
              </a:rPr>
              <a:t>MENTE ET ENSE PRO PATRIA!</a:t>
            </a:r>
            <a:endParaRPr lang="et-EE" sz="1600" b="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697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_ja_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2843" y="0"/>
            <a:ext cx="10873157" cy="1451212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Geogrotesque Rg" panose="02000000000000000000" pitchFamily="50" charset="-7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000" y="1825625"/>
            <a:ext cx="11880000" cy="47139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  <a:defRPr sz="2400">
                <a:latin typeface="Geogrotesque Rg" panose="02000000000000000000" pitchFamily="50" charset="-70"/>
              </a:defRPr>
            </a:lvl1pPr>
            <a:lvl2pPr marL="9144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sz="2400">
                <a:latin typeface="Geogrotesque Rg" panose="02000000000000000000" pitchFamily="50" charset="-70"/>
              </a:defRPr>
            </a:lvl2pPr>
            <a:lvl3pPr marL="13716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  <a:defRPr sz="2400">
                <a:latin typeface="Geogrotesque Rg" panose="02000000000000000000" pitchFamily="50" charset="-70"/>
              </a:defRPr>
            </a:lvl3pPr>
            <a:lvl4pPr marL="18288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lphaLcParenR"/>
              <a:defRPr sz="2400">
                <a:latin typeface="Geogrotesque Rg" panose="02000000000000000000" pitchFamily="50" charset="-70"/>
              </a:defRPr>
            </a:lvl4pPr>
            <a:lvl5pPr marL="22860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romanLcPeriod"/>
              <a:defRPr sz="2400">
                <a:latin typeface="Geogrotesque Rg" panose="02000000000000000000" pitchFamily="50" charset="-7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Geogrotesque Rg" panose="02000000000000000000" pitchFamily="50" charset="-70"/>
              </a:defRPr>
            </a:lvl1pPr>
          </a:lstStyle>
          <a:p>
            <a:fld id="{19FEC794-3DEB-4249-8829-17D865682604}" type="datetimeFigureOut">
              <a:rPr lang="et-EE" smtClean="0"/>
              <a:pPr/>
              <a:t>17.10.2025</a:t>
            </a:fld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539593"/>
            <a:ext cx="4582884" cy="318407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Geogrotesque Rg" panose="02000000000000000000" pitchFamily="50" charset="-70"/>
              </a:defRPr>
            </a:lvl1pPr>
          </a:lstStyle>
          <a:p>
            <a:fld id="{CA679171-9C31-4B47-801C-806F0DD8DA25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000" y="6539592"/>
            <a:ext cx="4568400" cy="318407"/>
          </a:xfrm>
          <a:prstGeom prst="rect">
            <a:avLst/>
          </a:prstGeom>
        </p:spPr>
        <p:txBody>
          <a:bodyPr anchor="ctr" anchorCtr="0"/>
          <a:lstStyle>
            <a:lvl1pPr algn="l">
              <a:defRPr sz="1200">
                <a:latin typeface="Geogrotesque Rg" panose="02000000000000000000" pitchFamily="50" charset="-70"/>
              </a:defRPr>
            </a:lvl1pPr>
          </a:lstStyle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596246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hi_pealkiri_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001" y="0"/>
            <a:ext cx="11880000" cy="1451212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Geogrotesque Rg" panose="02000000000000000000" pitchFamily="50" charset="-7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000" y="1825625"/>
            <a:ext cx="11880000" cy="47139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None/>
              <a:defRPr sz="2400">
                <a:latin typeface="Geogrotesque Rg" panose="02000000000000000000" pitchFamily="50" charset="-70"/>
              </a:defRPr>
            </a:lvl1pPr>
            <a:lvl2pPr marL="9144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sz="2400">
                <a:latin typeface="Geogrotesque Rg" panose="02000000000000000000" pitchFamily="50" charset="-70"/>
              </a:defRPr>
            </a:lvl2pPr>
            <a:lvl3pPr marL="13716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  <a:defRPr sz="2400">
                <a:latin typeface="Geogrotesque Rg" panose="02000000000000000000" pitchFamily="50" charset="-70"/>
              </a:defRPr>
            </a:lvl3pPr>
            <a:lvl4pPr marL="18288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alphaLcParenR"/>
              <a:defRPr sz="2400">
                <a:latin typeface="Geogrotesque Rg" panose="02000000000000000000" pitchFamily="50" charset="-70"/>
              </a:defRPr>
            </a:lvl4pPr>
            <a:lvl5pPr marL="2286000" indent="-45720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+mj-lt"/>
              <a:buAutoNum type="romanLcPeriod"/>
              <a:defRPr sz="2400">
                <a:latin typeface="Geogrotesque Rg" panose="02000000000000000000" pitchFamily="50" charset="-7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Geogrotesque Rg" panose="02000000000000000000" pitchFamily="50" charset="-70"/>
              </a:defRPr>
            </a:lvl1pPr>
          </a:lstStyle>
          <a:p>
            <a:fld id="{19FEC794-3DEB-4249-8829-17D865682604}" type="datetimeFigureOut">
              <a:rPr lang="et-EE" smtClean="0"/>
              <a:pPr/>
              <a:t>17.10.2025</a:t>
            </a:fld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539593"/>
            <a:ext cx="4582884" cy="318407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Geogrotesque Rg" panose="02000000000000000000" pitchFamily="50" charset="-70"/>
              </a:defRPr>
            </a:lvl1pPr>
          </a:lstStyle>
          <a:p>
            <a:fld id="{CA679171-9C31-4B47-801C-806F0DD8DA25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000" y="6539592"/>
            <a:ext cx="4568400" cy="318407"/>
          </a:xfrm>
          <a:prstGeom prst="rect">
            <a:avLst/>
          </a:prstGeom>
        </p:spPr>
        <p:txBody>
          <a:bodyPr anchor="ctr" anchorCtr="0"/>
          <a:lstStyle>
            <a:lvl1pPr algn="l">
              <a:defRPr sz="1200">
                <a:latin typeface="Geogrotesque Rg" panose="02000000000000000000" pitchFamily="50" charset="-70"/>
              </a:defRPr>
            </a:lvl1pPr>
          </a:lstStyle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006728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69F-F385-4330-BC98-CE7493C1AAE7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55FF-CFB0-48A8-83F4-FD6F66899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808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slideLayout" Target="../slideLayouts/slideLayout5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vmlDrawing" Target="../drawings/vmlDrawing2.v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85000"/>
              </a:schemeClr>
            </a:gs>
            <a:gs pos="6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6000" y="0"/>
            <a:ext cx="10980000" cy="1451212"/>
          </a:xfrm>
          <a:prstGeom prst="rect">
            <a:avLst/>
          </a:prstGeom>
        </p:spPr>
        <p:txBody>
          <a:bodyPr vert="horz" lIns="180000" tIns="180000" rIns="180000" bIns="18000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000" y="1825625"/>
            <a:ext cx="10980000" cy="4667250"/>
          </a:xfrm>
          <a:prstGeom prst="rect">
            <a:avLst/>
          </a:prstGeom>
        </p:spPr>
        <p:txBody>
          <a:bodyPr vert="horz" lIns="180000" tIns="180000" rIns="180000" bIns="18000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45002" y="6539593"/>
            <a:ext cx="1705483" cy="3184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EC794-3DEB-4249-8829-17D865682604}" type="datetimeFigureOut">
              <a:rPr lang="et-EE" smtClean="0"/>
              <a:pPr/>
              <a:t>17.10.2025</a:t>
            </a:fld>
            <a:endParaRPr lang="et-EE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1350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550650" y="0"/>
            <a:ext cx="6413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514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7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effectLst/>
          <a:latin typeface="Geogrotesque Rg" panose="02000000000000000000" pitchFamily="50" charset="-7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6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9110" y="0"/>
            <a:ext cx="11001375" cy="1451212"/>
          </a:xfrm>
          <a:prstGeom prst="rect">
            <a:avLst/>
          </a:prstGeom>
        </p:spPr>
        <p:txBody>
          <a:bodyPr vert="horz" lIns="180000" tIns="180000" rIns="180000" bIns="18000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000" y="1825625"/>
            <a:ext cx="11880000" cy="4667250"/>
          </a:xfrm>
          <a:prstGeom prst="rect">
            <a:avLst/>
          </a:prstGeom>
        </p:spPr>
        <p:txBody>
          <a:bodyPr vert="horz" lIns="180000" tIns="180000" rIns="180000" bIns="18000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45002" y="6539593"/>
            <a:ext cx="1705483" cy="3184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EC794-3DEB-4249-8829-17D865682604}" type="datetimeFigureOut">
              <a:rPr lang="et-EE" smtClean="0"/>
              <a:pPr/>
              <a:t>17.10.2025</a:t>
            </a:fld>
            <a:endParaRPr lang="et-EE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550650" y="0"/>
            <a:ext cx="641350" cy="6858000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454525396"/>
              </p:ext>
            </p:extLst>
          </p:nvPr>
        </p:nvGraphicFramePr>
        <p:xfrm>
          <a:off x="119915" y="142212"/>
          <a:ext cx="942975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4" name="CorelDRAW" r:id="rId7" imgW="942276" imgH="1247911" progId="CorelDraw.Graphic.16">
                  <p:embed/>
                </p:oleObj>
              </mc:Choice>
              <mc:Fallback>
                <p:oleObj name="CorelDRAW" r:id="rId7" imgW="942276" imgH="1247911" progId="CorelDraw.Graphic.16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9915" y="142212"/>
                        <a:ext cx="942975" cy="1247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9341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3" r:id="rId2"/>
    <p:sldLayoutId id="2147483650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effectLst/>
          <a:latin typeface="Geogrotesque Rg" panose="02000000000000000000" pitchFamily="50" charset="-7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85000"/>
              </a:schemeClr>
            </a:gs>
            <a:gs pos="6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6000" y="0"/>
            <a:ext cx="11894485" cy="1451212"/>
          </a:xfrm>
          <a:prstGeom prst="rect">
            <a:avLst/>
          </a:prstGeom>
        </p:spPr>
        <p:txBody>
          <a:bodyPr vert="horz" lIns="180000" tIns="180000" rIns="180000" bIns="18000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t-E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000" y="1825625"/>
            <a:ext cx="11880000" cy="4667250"/>
          </a:xfrm>
          <a:prstGeom prst="rect">
            <a:avLst/>
          </a:prstGeom>
        </p:spPr>
        <p:txBody>
          <a:bodyPr vert="horz" lIns="180000" tIns="180000" rIns="180000" bIns="18000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45002" y="6539593"/>
            <a:ext cx="1705483" cy="3184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EC794-3DEB-4249-8829-17D865682604}" type="datetimeFigureOut">
              <a:rPr lang="et-EE" smtClean="0"/>
              <a:pPr/>
              <a:t>17.10.2025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6464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effectLst/>
          <a:latin typeface="Geogrotesque Rg" panose="02000000000000000000" pitchFamily="50" charset="-7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grotesque Rg" panose="02000000000000000000" pitchFamily="50" charset="-7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Identifying and addressing barriers to AI integration in academic writing courses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Katri Sirkel, </a:t>
            </a:r>
            <a:r>
              <a:rPr lang="en-GB" dirty="0" smtClean="0"/>
              <a:t>Chair of Foreign Languages, Estonian Military Academy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507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t-EE" sz="6600" dirty="0" smtClean="0"/>
          </a:p>
          <a:p>
            <a:pPr algn="ctr"/>
            <a:r>
              <a:rPr lang="en-GB" sz="6600" dirty="0" smtClean="0"/>
              <a:t>Thank you!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13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000" y="667657"/>
            <a:ext cx="11880000" cy="1451212"/>
          </a:xfrm>
        </p:spPr>
        <p:txBody>
          <a:bodyPr/>
          <a:lstStyle/>
          <a:p>
            <a:r>
              <a:rPr lang="et-EE" dirty="0" smtClean="0"/>
              <a:t>Aim: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en-GB" sz="3200" dirty="0" smtClean="0"/>
              <a:t>to explore students’ perceptions of using generative AI for academic writing tasks</a:t>
            </a:r>
          </a:p>
          <a:p>
            <a:pPr marL="457200" indent="-457200">
              <a:buFontTx/>
              <a:buChar char="-"/>
            </a:pPr>
            <a:r>
              <a:rPr lang="en-GB" sz="3200" dirty="0" smtClean="0"/>
              <a:t>to examine how these perceptions </a:t>
            </a:r>
            <a:r>
              <a:rPr lang="et-EE" sz="3200" dirty="0" err="1" smtClean="0"/>
              <a:t>indicate</a:t>
            </a:r>
            <a:r>
              <a:rPr lang="et-EE" sz="3200" dirty="0" smtClean="0"/>
              <a:t> </a:t>
            </a:r>
            <a:r>
              <a:rPr lang="en-GB" sz="3200" dirty="0" smtClean="0"/>
              <a:t>the necessity to develop metalinguistic and metacognitive competencies.</a:t>
            </a:r>
          </a:p>
          <a:p>
            <a:endParaRPr lang="en-GB" sz="3200" dirty="0" smtClean="0"/>
          </a:p>
          <a:p>
            <a:endParaRPr lang="en-GB" dirty="0" smtClean="0"/>
          </a:p>
          <a:p>
            <a:endParaRPr lang="et-EE" sz="1200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9185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000" y="374413"/>
            <a:ext cx="11880000" cy="1451212"/>
          </a:xfrm>
        </p:spPr>
        <p:txBody>
          <a:bodyPr/>
          <a:lstStyle/>
          <a:p>
            <a:r>
              <a:rPr lang="en-GB" dirty="0" smtClean="0"/>
              <a:t>Definitions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AI – generative AI, large language models, e.g. </a:t>
            </a:r>
            <a:r>
              <a:rPr lang="en-GB" dirty="0" err="1" smtClean="0"/>
              <a:t>ChatGPT</a:t>
            </a:r>
            <a:r>
              <a:rPr lang="en-GB" dirty="0" smtClean="0"/>
              <a:t>, </a:t>
            </a:r>
            <a:r>
              <a:rPr lang="en-GB" dirty="0" err="1" smtClean="0"/>
              <a:t>Copilot</a:t>
            </a:r>
            <a:r>
              <a:rPr lang="en-GB" dirty="0" smtClean="0"/>
              <a:t>, Gemini, etc.</a:t>
            </a:r>
          </a:p>
          <a:p>
            <a:endParaRPr lang="en-GB" dirty="0" smtClean="0"/>
          </a:p>
          <a:p>
            <a:r>
              <a:rPr lang="en-GB" dirty="0" smtClean="0"/>
              <a:t>Metalinguistic competence – knowledge of how language works, i.e. understanding structural features of language (e.g. grammar, syntax, semantics)</a:t>
            </a:r>
          </a:p>
          <a:p>
            <a:endParaRPr lang="en-GB" dirty="0" smtClean="0"/>
          </a:p>
          <a:p>
            <a:r>
              <a:rPr lang="en-GB" dirty="0" smtClean="0"/>
              <a:t>Metacognitive competence – awareness, understanding, and regulation of one’s thinking and learning processes (e.g. planning, evaluation, reflection)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128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000" y="358915"/>
            <a:ext cx="11880000" cy="1451212"/>
          </a:xfrm>
        </p:spPr>
        <p:txBody>
          <a:bodyPr/>
          <a:lstStyle/>
          <a:p>
            <a:r>
              <a:rPr lang="en-GB" dirty="0" smtClean="0"/>
              <a:t>Method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en-GB" dirty="0" smtClean="0"/>
              <a:t>2 group discussions:</a:t>
            </a:r>
          </a:p>
          <a:p>
            <a:r>
              <a:rPr lang="en-GB" dirty="0" smtClean="0"/>
              <a:t>	a) reflection</a:t>
            </a:r>
          </a:p>
          <a:p>
            <a:r>
              <a:rPr lang="en-GB" dirty="0" smtClean="0"/>
              <a:t>	b) mapping DOs and DON’Ts with regard to using AI for educational purposes</a:t>
            </a:r>
            <a:endParaRPr lang="et-EE" dirty="0" smtClean="0"/>
          </a:p>
          <a:p>
            <a:endParaRPr lang="en-GB" dirty="0" smtClean="0"/>
          </a:p>
          <a:p>
            <a:r>
              <a:rPr lang="en-GB" dirty="0" smtClean="0"/>
              <a:t>- deductive alignment of students’ responses with metalinguistic and metacognitive competencies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13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a) </a:t>
            </a:r>
            <a:r>
              <a:rPr lang="en-GB" dirty="0" smtClean="0"/>
              <a:t>reflection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Do you use large language models? Which ones?</a:t>
            </a:r>
            <a:r>
              <a:rPr lang="et-EE" dirty="0" smtClean="0"/>
              <a:t> </a:t>
            </a:r>
            <a:r>
              <a:rPr lang="en-GB" dirty="0" smtClean="0"/>
              <a:t>For what purposes?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How to make sure the information you get from AI is correct?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Can AI develop critical thinking and study skills? How?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Do you think using AI for homework is cheating? Why (not)? </a:t>
            </a:r>
            <a:endParaRPr lang="et-E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Lay down your personal </a:t>
            </a:r>
            <a:r>
              <a:rPr lang="et-EE" dirty="0" err="1" smtClean="0"/>
              <a:t>DOs</a:t>
            </a:r>
            <a:r>
              <a:rPr lang="et-EE" dirty="0" smtClean="0"/>
              <a:t> and </a:t>
            </a:r>
            <a:r>
              <a:rPr lang="et-EE" dirty="0" err="1" smtClean="0"/>
              <a:t>DON’Ts</a:t>
            </a:r>
            <a:r>
              <a:rPr lang="et-EE" dirty="0" smtClean="0"/>
              <a:t> </a:t>
            </a:r>
            <a:r>
              <a:rPr lang="en-GB" dirty="0" smtClean="0"/>
              <a:t>for using AI in academic studies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831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000" y="262961"/>
            <a:ext cx="11880000" cy="1451212"/>
          </a:xfrm>
        </p:spPr>
        <p:txBody>
          <a:bodyPr/>
          <a:lstStyle/>
          <a:p>
            <a:r>
              <a:rPr lang="et-EE" dirty="0" smtClean="0"/>
              <a:t>b) </a:t>
            </a:r>
            <a:r>
              <a:rPr lang="et-EE" dirty="0" err="1" smtClean="0"/>
              <a:t>DOs</a:t>
            </a:r>
            <a:r>
              <a:rPr lang="et-EE" dirty="0" smtClean="0"/>
              <a:t> and </a:t>
            </a:r>
            <a:r>
              <a:rPr lang="et-EE" dirty="0" err="1" smtClean="0"/>
              <a:t>DON’Ts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714835"/>
              </p:ext>
            </p:extLst>
          </p:nvPr>
        </p:nvGraphicFramePr>
        <p:xfrm>
          <a:off x="2032000" y="2048530"/>
          <a:ext cx="8128000" cy="4147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210">
                  <a:extLst>
                    <a:ext uri="{9D8B030D-6E8A-4147-A177-3AD203B41FA5}">
                      <a16:colId xmlns:a16="http://schemas.microsoft.com/office/drawing/2014/main" xmlns="" val="2368428880"/>
                    </a:ext>
                  </a:extLst>
                </a:gridCol>
                <a:gridCol w="2384276">
                  <a:extLst>
                    <a:ext uri="{9D8B030D-6E8A-4147-A177-3AD203B41FA5}">
                      <a16:colId xmlns:a16="http://schemas.microsoft.com/office/drawing/2014/main" xmlns="" val="358506539"/>
                    </a:ext>
                  </a:extLst>
                </a:gridCol>
                <a:gridCol w="2358639">
                  <a:extLst>
                    <a:ext uri="{9D8B030D-6E8A-4147-A177-3AD203B41FA5}">
                      <a16:colId xmlns:a16="http://schemas.microsoft.com/office/drawing/2014/main" xmlns="" val="3588094414"/>
                    </a:ext>
                  </a:extLst>
                </a:gridCol>
                <a:gridCol w="2391875">
                  <a:extLst>
                    <a:ext uri="{9D8B030D-6E8A-4147-A177-3AD203B41FA5}">
                      <a16:colId xmlns:a16="http://schemas.microsoft.com/office/drawing/2014/main" xmlns="" val="649671013"/>
                    </a:ext>
                  </a:extLst>
                </a:gridCol>
              </a:tblGrid>
              <a:tr h="398296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t-EE" dirty="0" err="1" smtClean="0">
                          <a:solidFill>
                            <a:schemeClr val="tx1"/>
                          </a:solidFill>
                        </a:rPr>
                        <a:t>Group</a:t>
                      </a:r>
                      <a:r>
                        <a:rPr lang="et-EE" baseline="0" dirty="0" smtClean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t-EE" dirty="0" err="1" smtClean="0">
                          <a:solidFill>
                            <a:schemeClr val="tx1"/>
                          </a:solidFill>
                        </a:rPr>
                        <a:t>Group</a:t>
                      </a:r>
                      <a:r>
                        <a:rPr lang="et-EE" dirty="0" smtClean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t-EE" dirty="0" err="1" smtClean="0">
                          <a:solidFill>
                            <a:schemeClr val="tx1"/>
                          </a:solidFill>
                        </a:rPr>
                        <a:t>Group</a:t>
                      </a:r>
                      <a:r>
                        <a:rPr lang="et-EE" dirty="0" smtClean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56014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>
                          <a:solidFill>
                            <a:schemeClr val="tx1"/>
                          </a:solidFill>
                        </a:rPr>
                        <a:t>DO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>
                          <a:solidFill>
                            <a:schemeClr val="tx1"/>
                          </a:solidFill>
                        </a:rPr>
                        <a:t>At least 51% by yourself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>
                          <a:solidFill>
                            <a:schemeClr val="tx1"/>
                          </a:solidFill>
                        </a:rPr>
                        <a:t>Correct grammatic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>
                          <a:solidFill>
                            <a:schemeClr val="tx1"/>
                          </a:solidFill>
                        </a:rPr>
                        <a:t>Find sources and references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>
                          <a:solidFill>
                            <a:schemeClr val="tx1"/>
                          </a:solidFill>
                        </a:rPr>
                        <a:t>Reference to AI when it is used</a:t>
                      </a:r>
                      <a:endParaRPr lang="en-GB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/>
                        <a:t>Finding synonyms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/>
                        <a:t>Correct grammar </a:t>
                      </a:r>
                      <a:r>
                        <a:rPr lang="et-EE" noProof="0" dirty="0" smtClean="0"/>
                        <a:t>&amp; </a:t>
                      </a:r>
                      <a:r>
                        <a:rPr lang="en-GB" noProof="0" dirty="0" smtClean="0"/>
                        <a:t>structure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/>
                        <a:t>Suggest ideas, examples, directions, elaborations</a:t>
                      </a:r>
                      <a:endParaRPr lang="en-GB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/>
                        <a:t>Correct formatting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/>
                        <a:t>Remove duplicates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/>
                        <a:t>Provide feedback on mistakes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/>
                        <a:t>Recommend changes to structure</a:t>
                      </a:r>
                      <a:endParaRPr lang="en-GB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2205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>
                          <a:solidFill>
                            <a:schemeClr val="tx1"/>
                          </a:solidFill>
                        </a:rPr>
                        <a:t>DON’T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err="1" smtClean="0">
                          <a:solidFill>
                            <a:schemeClr val="tx1"/>
                          </a:solidFill>
                        </a:rPr>
                        <a:t>Preten</a:t>
                      </a:r>
                      <a:r>
                        <a:rPr lang="et-EE" noProof="0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GB" baseline="0" noProof="0" dirty="0" smtClean="0">
                          <a:solidFill>
                            <a:schemeClr val="tx1"/>
                          </a:solidFill>
                        </a:rPr>
                        <a:t> it as your own work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noProof="0" dirty="0" smtClean="0">
                          <a:solidFill>
                            <a:schemeClr val="tx1"/>
                          </a:solidFill>
                        </a:rPr>
                        <a:t>AI let do your homework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noProof="0" dirty="0" smtClean="0">
                          <a:solidFill>
                            <a:schemeClr val="tx1"/>
                          </a:solidFill>
                        </a:rPr>
                        <a:t>Let him help you</a:t>
                      </a:r>
                      <a:endParaRPr lang="en-GB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/>
                        <a:t>Write the entire paper/work/thesis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/>
                        <a:t>Cannot rely solely on AI without double checking</a:t>
                      </a:r>
                      <a:endParaRPr lang="en-GB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smtClean="0"/>
                        <a:t>Do the main work, using AI ideas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noProof="0" dirty="0" err="1" smtClean="0"/>
                        <a:t>Offic</a:t>
                      </a:r>
                      <a:r>
                        <a:rPr lang="et-EE" noProof="0" dirty="0" smtClean="0"/>
                        <a:t>i</a:t>
                      </a:r>
                      <a:r>
                        <a:rPr lang="en-GB" noProof="0" dirty="0" smtClean="0"/>
                        <a:t>al doc’s</a:t>
                      </a:r>
                      <a:endParaRPr lang="en-GB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57395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92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Metalinguistic  competencies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318858"/>
              </p:ext>
            </p:extLst>
          </p:nvPr>
        </p:nvGraphicFramePr>
        <p:xfrm>
          <a:off x="155575" y="1825625"/>
          <a:ext cx="11880850" cy="39950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40425">
                  <a:extLst>
                    <a:ext uri="{9D8B030D-6E8A-4147-A177-3AD203B41FA5}">
                      <a16:colId xmlns:a16="http://schemas.microsoft.com/office/drawing/2014/main" xmlns="" val="1782593167"/>
                    </a:ext>
                  </a:extLst>
                </a:gridCol>
                <a:gridCol w="5940425">
                  <a:extLst>
                    <a:ext uri="{9D8B030D-6E8A-4147-A177-3AD203B41FA5}">
                      <a16:colId xmlns:a16="http://schemas.microsoft.com/office/drawing/2014/main" xmlns="" val="3541017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noProof="0" dirty="0" smtClean="0"/>
                        <a:t>Students’ comments</a:t>
                      </a:r>
                      <a:endParaRPr lang="en-GB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1" noProof="0" dirty="0" smtClean="0"/>
                        <a:t>Suggested area of improvement</a:t>
                      </a:r>
                      <a:endParaRPr lang="en-GB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2751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"Correct </a:t>
                      </a:r>
                      <a:r>
                        <a:rPr lang="en-GB" sz="18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grammatic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"Correct grammar &amp; structure"</a:t>
                      </a:r>
                      <a:r>
                        <a:rPr lang="et-EE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Provide feedback on mistakes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Awareness of grammaticality and structure</a:t>
                      </a: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91721944"/>
                  </a:ext>
                </a:extLst>
              </a:tr>
              <a:tr h="15211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Finding synonyms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Suggest ideas, examples, directions, elaborations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/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Remove duplicates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/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Provide feedback on mistakes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et-EE" noProof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Lexical and semantic knowledge</a:t>
                      </a:r>
                      <a:endParaRPr lang="en-GB" u="none" dirty="0" smtClean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06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Correct formatting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"Correct grammar &amp; structure"</a:t>
                      </a:r>
                      <a:r>
                        <a:rPr lang="et-EE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Recommend changes to structure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en-GB" noProof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Awareness of textual structure and coherence</a:t>
                      </a:r>
                      <a:endParaRPr lang="en-GB" u="none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 smtClean="0"/>
                    </a:p>
                    <a:p>
                      <a:endParaRPr lang="en-GB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4587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51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001" y="0"/>
            <a:ext cx="11880000" cy="894735"/>
          </a:xfrm>
        </p:spPr>
        <p:txBody>
          <a:bodyPr/>
          <a:lstStyle/>
          <a:p>
            <a:r>
              <a:rPr lang="en-GB" dirty="0" smtClean="0"/>
              <a:t>Metacognitive  competencies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7164136"/>
              </p:ext>
            </p:extLst>
          </p:nvPr>
        </p:nvGraphicFramePr>
        <p:xfrm>
          <a:off x="156001" y="1112953"/>
          <a:ext cx="11880850" cy="5582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34734">
                  <a:extLst>
                    <a:ext uri="{9D8B030D-6E8A-4147-A177-3AD203B41FA5}">
                      <a16:colId xmlns:a16="http://schemas.microsoft.com/office/drawing/2014/main" xmlns="" val="1782593167"/>
                    </a:ext>
                  </a:extLst>
                </a:gridCol>
                <a:gridCol w="5046116">
                  <a:extLst>
                    <a:ext uri="{9D8B030D-6E8A-4147-A177-3AD203B41FA5}">
                      <a16:colId xmlns:a16="http://schemas.microsoft.com/office/drawing/2014/main" xmlns="" val="3541017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noProof="0" dirty="0" smtClean="0"/>
                        <a:t>Students’ comments</a:t>
                      </a:r>
                      <a:endParaRPr lang="en-GB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1" noProof="0" dirty="0" smtClean="0"/>
                        <a:t>Suggested area of improvement</a:t>
                      </a:r>
                      <a:endParaRPr lang="en-GB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2751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Suggest ideas, examples, directions, elaborations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/>
                        <a:t>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b="1" noProof="0" dirty="0" smtClean="0"/>
                        <a:t>DON’T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Cannot rely solely on AI without double checking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/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Do the main work, using AI ideas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 smtClean="0"/>
                        <a:t>Critical evaluation of AI support</a:t>
                      </a:r>
                    </a:p>
                    <a:p>
                      <a:endParaRPr lang="en-GB" noProof="0" dirty="0" smtClean="0"/>
                    </a:p>
                    <a:p>
                      <a:endParaRPr lang="en-GB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91721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Suggest ideas, examples, directions, elaborations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/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Provide feedback on mistakes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/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Recommend changes to structure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/>
                        <a:t>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800" b="1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DON’T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baseline="0" noProof="0" dirty="0" smtClean="0">
                          <a:solidFill>
                            <a:schemeClr val="tx1"/>
                          </a:solidFill>
                        </a:rPr>
                        <a:t>Let him help you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en-GB" noProof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u="none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Development</a:t>
                      </a:r>
                      <a:r>
                        <a:rPr lang="en-GB" sz="1800" u="none" kern="1200" baseline="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study skills</a:t>
                      </a:r>
                      <a:endParaRPr lang="en-GB" u="none" noProof="0" dirty="0" smtClean="0"/>
                    </a:p>
                    <a:p>
                      <a:endParaRPr lang="en-GB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06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t-EE" b="1" baseline="0" noProof="0" dirty="0" smtClean="0">
                          <a:solidFill>
                            <a:schemeClr val="tx1"/>
                          </a:solidFill>
                        </a:rPr>
                        <a:t>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>
                          <a:solidFill>
                            <a:schemeClr val="tx1"/>
                          </a:solidFill>
                        </a:rPr>
                        <a:t>At least 51% by yourself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>
                          <a:solidFill>
                            <a:schemeClr val="tx1"/>
                          </a:solidFill>
                        </a:rPr>
                        <a:t>Find sources and references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>
                          <a:solidFill>
                            <a:schemeClr val="tx1"/>
                          </a:solidFill>
                        </a:rPr>
                        <a:t>Reference to AI when it is used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et-EE" b="1" baseline="0" noProof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t-EE" b="1" baseline="0" noProof="0" dirty="0" smtClean="0">
                          <a:solidFill>
                            <a:schemeClr val="tx1"/>
                          </a:solidFill>
                        </a:rPr>
                        <a:t>DON’T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err="1" smtClean="0">
                          <a:solidFill>
                            <a:schemeClr val="tx1"/>
                          </a:solidFill>
                        </a:rPr>
                        <a:t>Preten</a:t>
                      </a:r>
                      <a:r>
                        <a:rPr lang="et-EE" noProof="0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GB" baseline="0" noProof="0" dirty="0" smtClean="0">
                          <a:solidFill>
                            <a:schemeClr val="tx1"/>
                          </a:solidFill>
                        </a:rPr>
                        <a:t> it as your own work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baseline="0" noProof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baseline="0" noProof="0" dirty="0" smtClean="0">
                          <a:solidFill>
                            <a:schemeClr val="tx1"/>
                          </a:solidFill>
                        </a:rPr>
                        <a:t>AI let do your homework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baseline="0" noProof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Write the entire paper/work/thesis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/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/>
                        <a:t>C</a:t>
                      </a:r>
                      <a:r>
                        <a:rPr lang="en-GB" noProof="0" dirty="0" err="1" smtClean="0"/>
                        <a:t>annot</a:t>
                      </a:r>
                      <a:r>
                        <a:rPr lang="en-GB" noProof="0" dirty="0" smtClean="0"/>
                        <a:t> rely solely on AI without double checking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/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Do the main work, using AI ideas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t-EE" noProof="0" dirty="0" smtClean="0"/>
                        <a:t>, 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-GB" noProof="0" dirty="0" smtClean="0"/>
                        <a:t>Write the entire paper/work/thesis</a:t>
                      </a:r>
                      <a:r>
                        <a:rPr lang="en-GB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en-GB" noProof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Awareness of academic integrity</a:t>
                      </a:r>
                      <a:endParaRPr lang="en-GB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4587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579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Students’ perceptions as indicators of their behaviour and difficulties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Metalinguistic and metacognitive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Bridging the gap between declarative and performative awareness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Self-reflection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AI as a model to foster analytical and critical thinking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063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ammastega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KVA">
      <a:majorFont>
        <a:latin typeface="Geogrotesque Rg"/>
        <a:ea typeface=""/>
        <a:cs typeface=""/>
      </a:majorFont>
      <a:minorFont>
        <a:latin typeface="Geogrotesque R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vert="horz" lIns="180000" tIns="180000" rIns="180000" bIns="180000" rtlCol="0" anchor="ctr">
        <a:noAutofit/>
      </a:bodyPr>
      <a:lstStyle>
        <a:defPPr marL="457200" indent="-457200">
          <a:spcAft>
            <a:spcPts val="300"/>
          </a:spcAft>
          <a:buFont typeface="+mj-lt"/>
          <a:buAutoNum type="arabicPeriod"/>
          <a:defRPr sz="2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>
            <a:lumMod val="95000"/>
          </a:schemeClr>
        </a:solidFill>
      </a:spPr>
      <a:bodyPr wrap="square" lIns="180000" tIns="180000" rIns="180000" bIns="180000" rtlCol="0">
        <a:spAutoFit/>
      </a:bodyPr>
      <a:lstStyle>
        <a:defPPr>
          <a:defRPr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ambaga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KVA">
      <a:majorFont>
        <a:latin typeface="Geogrotesque Rg"/>
        <a:ea typeface=""/>
        <a:cs typeface=""/>
      </a:majorFont>
      <a:minorFont>
        <a:latin typeface="Geogrotesque R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vert="horz" lIns="180000" tIns="180000" rIns="180000" bIns="180000" rtlCol="0" anchor="ctr">
        <a:noAutofit/>
      </a:bodyPr>
      <a:lstStyle>
        <a:defPPr marL="457200" indent="-457200">
          <a:spcAft>
            <a:spcPts val="300"/>
          </a:spcAft>
          <a:buFont typeface="+mj-lt"/>
          <a:buAutoNum type="arabicPeriod"/>
          <a:defRPr sz="2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>
            <a:lumMod val="95000"/>
          </a:schemeClr>
        </a:solidFill>
      </a:spPr>
      <a:bodyPr wrap="square" lIns="180000" tIns="180000" rIns="180000" bIns="180000" rtlCol="0">
        <a:spAutoFit/>
      </a:bodyPr>
      <a:lstStyle>
        <a:defPPr>
          <a:defRPr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ammasteta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KVA">
      <a:majorFont>
        <a:latin typeface="Geogrotesque Rg"/>
        <a:ea typeface=""/>
        <a:cs typeface=""/>
      </a:majorFont>
      <a:minorFont>
        <a:latin typeface="Geogrotesque R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vert="horz" lIns="180000" tIns="180000" rIns="180000" bIns="180000" rtlCol="0" anchor="ctr">
        <a:noAutofit/>
      </a:bodyPr>
      <a:lstStyle>
        <a:defPPr marL="457200" indent="-457200">
          <a:spcAft>
            <a:spcPts val="300"/>
          </a:spcAft>
          <a:buFont typeface="+mj-lt"/>
          <a:buAutoNum type="arabicPeriod"/>
          <a:defRPr sz="22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>
            <a:lumMod val="95000"/>
          </a:schemeClr>
        </a:solidFill>
      </a:spPr>
      <a:bodyPr wrap="square" lIns="180000" tIns="180000" rIns="180000" bIns="180000" rtlCol="0">
        <a:spAutoFit/>
      </a:bodyPr>
      <a:lstStyle>
        <a:defPPr>
          <a:defRPr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7611</TotalTime>
  <Words>589</Words>
  <Application>Microsoft Office PowerPoint</Application>
  <PresentationFormat>Widescreen</PresentationFormat>
  <Paragraphs>90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Geogrotesque Rg</vt:lpstr>
      <vt:lpstr>Sammastega</vt:lpstr>
      <vt:lpstr>Sambaga</vt:lpstr>
      <vt:lpstr>Sammasteta</vt:lpstr>
      <vt:lpstr>CorelDRAW</vt:lpstr>
      <vt:lpstr>Identifying and addressing barriers to AI integration in academic writing courses</vt:lpstr>
      <vt:lpstr>Aim: </vt:lpstr>
      <vt:lpstr>Definitions</vt:lpstr>
      <vt:lpstr>Method</vt:lpstr>
      <vt:lpstr>a) reflection</vt:lpstr>
      <vt:lpstr>b) DOs and DON’Ts</vt:lpstr>
      <vt:lpstr>Metalinguistic  competencies</vt:lpstr>
      <vt:lpstr>Metacognitive  competencies</vt:lpstr>
      <vt:lpstr>Conclusion</vt:lpstr>
      <vt:lpstr>PowerPoint Presentation</vt:lpstr>
    </vt:vector>
  </TitlesOfParts>
  <Company>EDF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 Taur</dc:creator>
  <cp:lastModifiedBy>kasutaja</cp:lastModifiedBy>
  <cp:revision>182</cp:revision>
  <cp:lastPrinted>2025-10-17T11:45:00Z</cp:lastPrinted>
  <dcterms:created xsi:type="dcterms:W3CDTF">2021-11-09T08:21:09Z</dcterms:created>
  <dcterms:modified xsi:type="dcterms:W3CDTF">2025-10-17T16:39:36Z</dcterms:modified>
</cp:coreProperties>
</file>