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6" r:id="rId1"/>
  </p:sldMasterIdLst>
  <p:notesMasterIdLst>
    <p:notesMasterId r:id="rId41"/>
  </p:notesMasterIdLst>
  <p:sldIdLst>
    <p:sldId id="278" r:id="rId2"/>
    <p:sldId id="288" r:id="rId3"/>
    <p:sldId id="291" r:id="rId4"/>
    <p:sldId id="279" r:id="rId5"/>
    <p:sldId id="284" r:id="rId6"/>
    <p:sldId id="282" r:id="rId7"/>
    <p:sldId id="297" r:id="rId8"/>
    <p:sldId id="258" r:id="rId9"/>
    <p:sldId id="283" r:id="rId10"/>
    <p:sldId id="308" r:id="rId11"/>
    <p:sldId id="285" r:id="rId12"/>
    <p:sldId id="301" r:id="rId13"/>
    <p:sldId id="260" r:id="rId14"/>
    <p:sldId id="292" r:id="rId15"/>
    <p:sldId id="304" r:id="rId16"/>
    <p:sldId id="293" r:id="rId17"/>
    <p:sldId id="294" r:id="rId18"/>
    <p:sldId id="310" r:id="rId19"/>
    <p:sldId id="303" r:id="rId20"/>
    <p:sldId id="296" r:id="rId21"/>
    <p:sldId id="263" r:id="rId22"/>
    <p:sldId id="311" r:id="rId23"/>
    <p:sldId id="305" r:id="rId24"/>
    <p:sldId id="314" r:id="rId25"/>
    <p:sldId id="312" r:id="rId26"/>
    <p:sldId id="313" r:id="rId27"/>
    <p:sldId id="315" r:id="rId28"/>
    <p:sldId id="307" r:id="rId29"/>
    <p:sldId id="306" r:id="rId30"/>
    <p:sldId id="316" r:id="rId31"/>
    <p:sldId id="317" r:id="rId32"/>
    <p:sldId id="309" r:id="rId33"/>
    <p:sldId id="318" r:id="rId34"/>
    <p:sldId id="320" r:id="rId35"/>
    <p:sldId id="269" r:id="rId36"/>
    <p:sldId id="270" r:id="rId37"/>
    <p:sldId id="300" r:id="rId38"/>
    <p:sldId id="299" r:id="rId39"/>
    <p:sldId id="286"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23" autoAdjust="0"/>
  </p:normalViewPr>
  <p:slideViewPr>
    <p:cSldViewPr snapToGrid="0" snapToObjects="1">
      <p:cViewPr varScale="1">
        <p:scale>
          <a:sx n="90" d="100"/>
          <a:sy n="90" d="100"/>
        </p:scale>
        <p:origin x="1356" y="7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4E18D-5153-4458-A0C0-C7E34F1FEE60}" type="datetimeFigureOut">
              <a:rPr lang="ru-RU" smtClean="0"/>
              <a:t>20.10.2025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86580-4FED-4C52-BEA2-9D1CAB82A0AB}" type="slidenum">
              <a:rPr lang="ru-RU" smtClean="0"/>
              <a:t>‹#›</a:t>
            </a:fld>
            <a:endParaRPr lang="ru-RU"/>
          </a:p>
        </p:txBody>
      </p:sp>
    </p:spTree>
    <p:extLst>
      <p:ext uri="{BB962C8B-B14F-4D97-AF65-F5344CB8AC3E}">
        <p14:creationId xmlns:p14="http://schemas.microsoft.com/office/powerpoint/2010/main" val="210196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1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a:t>
            </a:fld>
            <a:endParaRPr lang="ru-RU"/>
          </a:p>
        </p:txBody>
      </p:sp>
    </p:spTree>
    <p:extLst>
      <p:ext uri="{BB962C8B-B14F-4D97-AF65-F5344CB8AC3E}">
        <p14:creationId xmlns:p14="http://schemas.microsoft.com/office/powerpoint/2010/main" val="484905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demonstrated by </a:t>
            </a:r>
            <a:r>
              <a:rPr lang="en-US" sz="1200" kern="1200" dirty="0" err="1">
                <a:solidFill>
                  <a:schemeClr val="tx1"/>
                </a:solidFill>
                <a:effectLst/>
                <a:latin typeface="+mn-lt"/>
                <a:ea typeface="+mn-ea"/>
                <a:cs typeface="+mn-cs"/>
              </a:rPr>
              <a:t>Sailer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Homner</a:t>
            </a:r>
            <a:r>
              <a:rPr lang="en-US" sz="1200" kern="1200" dirty="0">
                <a:solidFill>
                  <a:schemeClr val="tx1"/>
                </a:solidFill>
                <a:effectLst/>
                <a:latin typeface="+mn-lt"/>
                <a:ea typeface="+mn-ea"/>
                <a:cs typeface="+mn-cs"/>
              </a:rPr>
              <a:t> in their meta-analysis The Gamification of Learning (2020), gamified competition supported by timely feedback and clearly defined goals significantly enhances learner engagement and persistence. In the case of military personnel, this approach resonates strongly with their drill-based training culture, providing a sense of familiarity while infusing language practice with motivation and energy.</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7386580-4FED-4C52-BEA2-9D1CAB82A0AB}" type="slidenum">
              <a:rPr lang="ru-RU" smtClean="0"/>
              <a:t>11</a:t>
            </a:fld>
            <a:endParaRPr lang="ru-RU"/>
          </a:p>
        </p:txBody>
      </p:sp>
    </p:spTree>
    <p:extLst>
      <p:ext uri="{BB962C8B-B14F-4D97-AF65-F5344CB8AC3E}">
        <p14:creationId xmlns:p14="http://schemas.microsoft.com/office/powerpoint/2010/main" val="42014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kern="1200" dirty="0">
                <a:solidFill>
                  <a:schemeClr val="tx1"/>
                </a:solidFill>
                <a:effectLst/>
                <a:latin typeface="+mn-lt"/>
                <a:ea typeface="+mn-ea"/>
                <a:cs typeface="+mn-cs"/>
              </a:rPr>
              <a:t>But here is the hidden danger.</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What happens when the same few learners always win?</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What happens when weaker learners always lose?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What happens when competition becomes individualistic, isolating, even humiliating?</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This is where competition turns from motivation into demotivation.</a:t>
            </a:r>
            <a:endParaRPr lang="ru-RU"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According to Johnson &amp; Johnson (2014), purely competitive environments can cause stress, reduce peer support, and silence weaker learners. In military classrooms, the effect is even stronger. Constant individual competition can harm unit cohesion, And this leads to a critical realization:</a:t>
            </a:r>
            <a:endParaRPr lang="ru-RU" b="0" dirty="0"/>
          </a:p>
        </p:txBody>
      </p:sp>
      <p:sp>
        <p:nvSpPr>
          <p:cNvPr id="4" name="Номер слайда 3"/>
          <p:cNvSpPr>
            <a:spLocks noGrp="1"/>
          </p:cNvSpPr>
          <p:nvPr>
            <p:ph type="sldNum" sz="quarter" idx="10"/>
          </p:nvPr>
        </p:nvSpPr>
        <p:spPr/>
        <p:txBody>
          <a:bodyPr/>
          <a:lstStyle/>
          <a:p>
            <a:fld id="{57386580-4FED-4C52-BEA2-9D1CAB82A0AB}" type="slidenum">
              <a:rPr lang="ru-RU" smtClean="0"/>
              <a:t>13</a:t>
            </a:fld>
            <a:endParaRPr lang="ru-RU"/>
          </a:p>
        </p:txBody>
      </p:sp>
    </p:spTree>
    <p:extLst>
      <p:ext uri="{BB962C8B-B14F-4D97-AF65-F5344CB8AC3E}">
        <p14:creationId xmlns:p14="http://schemas.microsoft.com/office/powerpoint/2010/main" val="177895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kern="1200" dirty="0">
                <a:solidFill>
                  <a:schemeClr val="tx1"/>
                </a:solidFill>
                <a:effectLst/>
                <a:latin typeface="+mn-lt"/>
                <a:ea typeface="+mn-ea"/>
                <a:cs typeface="+mn-cs"/>
              </a:rPr>
              <a:t>Competition alone is not enough. </a:t>
            </a:r>
            <a:r>
              <a:rPr lang="en-US" sz="1200" kern="1200" dirty="0">
                <a:solidFill>
                  <a:schemeClr val="tx1"/>
                </a:solidFill>
                <a:effectLst/>
                <a:latin typeface="+mn-lt"/>
                <a:ea typeface="+mn-ea"/>
                <a:cs typeface="+mn-cs"/>
              </a:rPr>
              <a:t>What we truly need is </a:t>
            </a:r>
            <a:r>
              <a:rPr lang="en-US" sz="1200" b="1" kern="1200" dirty="0">
                <a:solidFill>
                  <a:schemeClr val="tx1"/>
                </a:solidFill>
                <a:effectLst/>
                <a:latin typeface="+mn-lt"/>
                <a:ea typeface="+mn-ea"/>
                <a:cs typeface="+mn-cs"/>
              </a:rPr>
              <a:t>balanced competition.</a:t>
            </a:r>
          </a:p>
          <a:p>
            <a:r>
              <a:rPr lang="en-US" sz="1200" kern="1200" dirty="0">
                <a:solidFill>
                  <a:schemeClr val="tx1"/>
                </a:solidFill>
                <a:effectLst/>
                <a:latin typeface="+mn-lt"/>
                <a:ea typeface="+mn-ea"/>
                <a:cs typeface="+mn-cs"/>
              </a:rPr>
              <a:t>Collaboration is more than group work.</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is </a:t>
            </a:r>
            <a:r>
              <a:rPr lang="en-US" sz="1200" b="1" kern="1200" dirty="0">
                <a:solidFill>
                  <a:schemeClr val="tx1"/>
                </a:solidFill>
                <a:effectLst/>
                <a:latin typeface="+mn-lt"/>
                <a:ea typeface="+mn-ea"/>
                <a:cs typeface="+mn-cs"/>
              </a:rPr>
              <a:t>shared responsibility, mutual support, and collective success</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Yang, Yu, and Wang (2023)</a:t>
            </a:r>
            <a:r>
              <a:rPr lang="en-US" sz="1200" kern="1200" dirty="0">
                <a:solidFill>
                  <a:schemeClr val="tx1"/>
                </a:solidFill>
                <a:effectLst/>
                <a:latin typeface="+mn-lt"/>
                <a:ea typeface="+mn-ea"/>
                <a:cs typeface="+mn-cs"/>
              </a:rPr>
              <a:t> found that cooperative learning in ESL classrooms improves </a:t>
            </a:r>
            <a:r>
              <a:rPr lang="en-US" sz="1200" b="1" kern="1200" dirty="0">
                <a:solidFill>
                  <a:schemeClr val="tx1"/>
                </a:solidFill>
                <a:effectLst/>
                <a:latin typeface="+mn-lt"/>
                <a:ea typeface="+mn-ea"/>
                <a:cs typeface="+mn-cs"/>
              </a:rPr>
              <a:t>speaking performance, confidence, and motivation.</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Why? Because when learners help each other, they are not just practicing language—they are </a:t>
            </a:r>
            <a:r>
              <a:rPr lang="en-US" sz="1200" b="1" kern="1200" dirty="0">
                <a:solidFill>
                  <a:schemeClr val="tx1"/>
                </a:solidFill>
                <a:effectLst/>
                <a:latin typeface="+mn-lt"/>
                <a:ea typeface="+mn-ea"/>
                <a:cs typeface="+mn-cs"/>
              </a:rPr>
              <a:t>building trust, competence, and belonging.</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military personnel, collaboration is not a new concept—it is a </a:t>
            </a:r>
            <a:r>
              <a:rPr lang="en-US" sz="1200" b="1" kern="1200" dirty="0">
                <a:solidFill>
                  <a:schemeClr val="tx1"/>
                </a:solidFill>
                <a:effectLst/>
                <a:latin typeface="+mn-lt"/>
                <a:ea typeface="+mn-ea"/>
                <a:cs typeface="+mn-cs"/>
              </a:rPr>
              <a:t>core value.</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Every mission involves teamwork. Every unit depends on cohesion.</a:t>
            </a:r>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14</a:t>
            </a:fld>
            <a:endParaRPr lang="ru-RU"/>
          </a:p>
        </p:txBody>
      </p:sp>
    </p:spTree>
    <p:extLst>
      <p:ext uri="{BB962C8B-B14F-4D97-AF65-F5344CB8AC3E}">
        <p14:creationId xmlns:p14="http://schemas.microsoft.com/office/powerpoint/2010/main" val="366752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Success is </a:t>
            </a:r>
            <a:r>
              <a:rPr lang="en-US" sz="1200" b="1" kern="1200" dirty="0">
                <a:solidFill>
                  <a:schemeClr val="tx1"/>
                </a:solidFill>
                <a:effectLst/>
                <a:latin typeface="+mn-lt"/>
                <a:ea typeface="+mn-ea"/>
                <a:cs typeface="+mn-cs"/>
              </a:rPr>
              <a:t>never individual—it is collective.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when collaboration enters the language classroom, something powerful happens:</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Lower-level learners receive peer support.</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Stronger learners develop leadership and mentoring skills.</a:t>
            </a:r>
            <a:endParaRPr lang="ru-RU"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Anxiety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decreases</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Participation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increases</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Cohesion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strengthens</a:t>
            </a:r>
            <a:r>
              <a:rPr lang="ru-RU" sz="1200" kern="1200" dirty="0">
                <a:solidFill>
                  <a:schemeClr val="tx1"/>
                </a:solidFill>
                <a:effectLst/>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15</a:t>
            </a:fld>
            <a:endParaRPr lang="ru-RU"/>
          </a:p>
        </p:txBody>
      </p:sp>
    </p:spTree>
    <p:extLst>
      <p:ext uri="{BB962C8B-B14F-4D97-AF65-F5344CB8AC3E}">
        <p14:creationId xmlns:p14="http://schemas.microsoft.com/office/powerpoint/2010/main" val="270893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question is: </a:t>
            </a:r>
            <a:r>
              <a:rPr lang="en-US" sz="1200" b="1" kern="1200" dirty="0">
                <a:solidFill>
                  <a:schemeClr val="tx1"/>
                </a:solidFill>
                <a:effectLst/>
                <a:latin typeface="+mn-lt"/>
                <a:ea typeface="+mn-ea"/>
                <a:cs typeface="+mn-cs"/>
              </a:rPr>
              <a:t>How do we maintain this balance every single day in a real classroom </a:t>
            </a: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17</a:t>
            </a:fld>
            <a:endParaRPr lang="ru-RU"/>
          </a:p>
        </p:txBody>
      </p:sp>
    </p:spTree>
    <p:extLst>
      <p:ext uri="{BB962C8B-B14F-4D97-AF65-F5344CB8AC3E}">
        <p14:creationId xmlns:p14="http://schemas.microsoft.com/office/powerpoint/2010/main" val="3776128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where </a:t>
            </a:r>
            <a:r>
              <a:rPr lang="en-US" sz="1200" b="1" kern="1200" dirty="0">
                <a:solidFill>
                  <a:schemeClr val="tx1"/>
                </a:solidFill>
                <a:effectLst/>
                <a:latin typeface="+mn-lt"/>
                <a:ea typeface="+mn-ea"/>
                <a:cs typeface="+mn-cs"/>
              </a:rPr>
              <a:t>artificial intelligence</a:t>
            </a:r>
            <a:r>
              <a:rPr lang="en-US" sz="1200" kern="1200" dirty="0">
                <a:solidFill>
                  <a:schemeClr val="tx1"/>
                </a:solidFill>
                <a:effectLst/>
                <a:latin typeface="+mn-lt"/>
                <a:ea typeface="+mn-ea"/>
                <a:cs typeface="+mn-cs"/>
              </a:rPr>
              <a:t> enters the stage—not as a replacement for teachers, but as a powerful partner.</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18</a:t>
            </a:fld>
            <a:endParaRPr lang="ru-RU"/>
          </a:p>
        </p:txBody>
      </p:sp>
    </p:spTree>
    <p:extLst>
      <p:ext uri="{BB962C8B-B14F-4D97-AF65-F5344CB8AC3E}">
        <p14:creationId xmlns:p14="http://schemas.microsoft.com/office/powerpoint/2010/main" val="3168980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Unlike traditional teaching methods, Artificial intelligence offers powerful solutions to many of the challenges teachers face when sustaining motivation in adult military ESL classrooms. Unlike traditional methods, AI systems can process large amounts of learner data in real time, tracking participation, accuracy, and progress for both individuals and teams.</a:t>
            </a:r>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19</a:t>
            </a:fld>
            <a:endParaRPr lang="ru-RU"/>
          </a:p>
        </p:txBody>
      </p:sp>
    </p:spTree>
    <p:extLst>
      <p:ext uri="{BB962C8B-B14F-4D97-AF65-F5344CB8AC3E}">
        <p14:creationId xmlns:p14="http://schemas.microsoft.com/office/powerpoint/2010/main" val="3461403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brings us to the central focus of today’s presentation:</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20</a:t>
            </a:fld>
            <a:endParaRPr lang="ru-RU"/>
          </a:p>
        </p:txBody>
      </p:sp>
    </p:spTree>
    <p:extLst>
      <p:ext uri="{BB962C8B-B14F-4D97-AF65-F5344CB8AC3E}">
        <p14:creationId xmlns:p14="http://schemas.microsoft.com/office/powerpoint/2010/main" val="4088152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theory alone is not enough.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needed a way to </a:t>
            </a:r>
            <a:r>
              <a:rPr lang="en-US" sz="1200" b="1" kern="1200" dirty="0">
                <a:solidFill>
                  <a:schemeClr val="tx1"/>
                </a:solidFill>
                <a:effectLst/>
                <a:latin typeface="+mn-lt"/>
                <a:ea typeface="+mn-ea"/>
                <a:cs typeface="+mn-cs"/>
              </a:rPr>
              <a:t>apply</a:t>
            </a:r>
            <a:r>
              <a:rPr lang="en-US" sz="1200" kern="1200" dirty="0">
                <a:solidFill>
                  <a:schemeClr val="tx1"/>
                </a:solidFill>
                <a:effectLst/>
                <a:latin typeface="+mn-lt"/>
                <a:ea typeface="+mn-ea"/>
                <a:cs typeface="+mn-cs"/>
              </a:rPr>
              <a:t> these principles in real classrooms… which are messy, and full of human variation.</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21</a:t>
            </a:fld>
            <a:endParaRPr lang="ru-RU"/>
          </a:p>
        </p:txBody>
      </p:sp>
    </p:spTree>
    <p:extLst>
      <p:ext uri="{BB962C8B-B14F-4D97-AF65-F5344CB8AC3E}">
        <p14:creationId xmlns:p14="http://schemas.microsoft.com/office/powerpoint/2010/main" val="3149327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800"/>
              </a:spcAft>
            </a:pPr>
            <a:r>
              <a:rPr lang="en-US" sz="1200" dirty="0"/>
              <a:t>The framework rests on four mechanisms, each supported by AI platforms:</a:t>
            </a:r>
          </a:p>
          <a:p>
            <a:pPr>
              <a:spcAft>
                <a:spcPts val="800"/>
              </a:spcAft>
            </a:pPr>
            <a:r>
              <a:rPr lang="en-US" sz="1200" dirty="0"/>
              <a:t>Dual Scoring – Individual and Team Success</a:t>
            </a:r>
          </a:p>
          <a:p>
            <a:pPr>
              <a:spcAft>
                <a:spcPts val="800"/>
              </a:spcAft>
            </a:pPr>
            <a:r>
              <a:rPr lang="en-US" sz="1200" dirty="0"/>
              <a:t>Adaptive AI Tasks – Personalized Challenge Levels</a:t>
            </a:r>
          </a:p>
          <a:p>
            <a:pPr>
              <a:spcAft>
                <a:spcPts val="800"/>
              </a:spcAft>
            </a:pPr>
            <a:r>
              <a:rPr lang="en-US" sz="1200" dirty="0"/>
              <a:t>Fair AI Scoring – Transparency and Reliability</a:t>
            </a:r>
          </a:p>
          <a:p>
            <a:pPr>
              <a:spcAft>
                <a:spcPts val="800"/>
              </a:spcAft>
            </a:pPr>
            <a:r>
              <a:rPr lang="en-US" sz="1200" dirty="0"/>
              <a:t>Rotating Team Roles – Team Commander Model</a:t>
            </a: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22</a:t>
            </a:fld>
            <a:endParaRPr lang="ru-RU"/>
          </a:p>
        </p:txBody>
      </p:sp>
    </p:spTree>
    <p:extLst>
      <p:ext uri="{BB962C8B-B14F-4D97-AF65-F5344CB8AC3E}">
        <p14:creationId xmlns:p14="http://schemas.microsoft.com/office/powerpoint/2010/main" val="4001230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a:t>
            </a:fld>
            <a:endParaRPr lang="ru-RU"/>
          </a:p>
        </p:txBody>
      </p:sp>
    </p:spTree>
    <p:extLst>
      <p:ext uri="{BB962C8B-B14F-4D97-AF65-F5344CB8AC3E}">
        <p14:creationId xmlns:p14="http://schemas.microsoft.com/office/powerpoint/2010/main" val="256246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first mechanism is </a:t>
            </a:r>
            <a:r>
              <a:rPr lang="en-US" sz="1200" b="1" kern="1200" dirty="0">
                <a:solidFill>
                  <a:schemeClr val="tx1"/>
                </a:solidFill>
                <a:effectLst/>
                <a:latin typeface="+mn-lt"/>
                <a:ea typeface="+mn-ea"/>
                <a:cs typeface="+mn-cs"/>
              </a:rPr>
              <a:t>Dual Scoring</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many classrooms, we reward only individual performance.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Who answered the most questions?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Who got the highest score?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motivates strong learners—but it discourages weaker ones.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other classrooms, we only reward teams.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But then some learners hide while the strong ones carry the group.</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23</a:t>
            </a:fld>
            <a:endParaRPr lang="ru-RU"/>
          </a:p>
        </p:txBody>
      </p:sp>
    </p:spTree>
    <p:extLst>
      <p:ext uri="{BB962C8B-B14F-4D97-AF65-F5344CB8AC3E}">
        <p14:creationId xmlns:p14="http://schemas.microsoft.com/office/powerpoint/2010/main" val="414457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1" kern="1200" dirty="0" err="1">
                <a:solidFill>
                  <a:schemeClr val="tx1"/>
                </a:solidFill>
                <a:effectLst/>
                <a:latin typeface="+mn-lt"/>
                <a:ea typeface="+mn-ea"/>
                <a:cs typeface="+mn-cs"/>
              </a:rPr>
              <a:t>Quizizz</a:t>
            </a:r>
            <a:r>
              <a:rPr lang="en-US" sz="1200" b="1" kern="1200" dirty="0">
                <a:solidFill>
                  <a:schemeClr val="tx1"/>
                </a:solidFill>
                <a:effectLst/>
                <a:latin typeface="+mn-lt"/>
                <a:ea typeface="+mn-ea"/>
                <a:cs typeface="+mn-cs"/>
              </a:rPr>
              <a:t> AI supports this beautifully.</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allows leaderboard views that show </a:t>
            </a:r>
            <a:r>
              <a:rPr lang="en-US" sz="1200" b="1" kern="1200" dirty="0">
                <a:solidFill>
                  <a:schemeClr val="tx1"/>
                </a:solidFill>
                <a:effectLst/>
                <a:latin typeface="+mn-lt"/>
                <a:ea typeface="+mn-ea"/>
                <a:cs typeface="+mn-cs"/>
              </a:rPr>
              <a:t>both individual rankings and team rankings.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Learners see: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must do my best—but I must also help my team.”</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reflects real military culture:</a:t>
            </a:r>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25</a:t>
            </a:fld>
            <a:endParaRPr lang="ru-RU"/>
          </a:p>
        </p:txBody>
      </p:sp>
    </p:spTree>
    <p:extLst>
      <p:ext uri="{BB962C8B-B14F-4D97-AF65-F5344CB8AC3E}">
        <p14:creationId xmlns:p14="http://schemas.microsoft.com/office/powerpoint/2010/main" val="4140370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 second mechanism of the B-AIGF is </a:t>
            </a:r>
            <a:r>
              <a:rPr lang="en-US" sz="1200" b="1" kern="1200" dirty="0">
                <a:solidFill>
                  <a:schemeClr val="tx1"/>
                </a:solidFill>
                <a:effectLst/>
                <a:latin typeface="+mn-lt"/>
                <a:ea typeface="+mn-ea"/>
                <a:cs typeface="+mn-cs"/>
              </a:rPr>
              <a:t>Adaptive AI Tasks</a:t>
            </a:r>
            <a:r>
              <a:rPr lang="en-US" sz="1200" kern="1200" dirty="0">
                <a:solidFill>
                  <a:schemeClr val="tx1"/>
                </a:solidFill>
                <a:effectLst/>
                <a:latin typeface="+mn-lt"/>
                <a:ea typeface="+mn-ea"/>
                <a:cs typeface="+mn-cs"/>
              </a:rPr>
              <a:t>, and this is where artificial intelligence becomes truly transformative.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biggest problems in military language classrooms is </a:t>
            </a:r>
            <a:r>
              <a:rPr lang="en-US" sz="1200" b="1" kern="1200" dirty="0">
                <a:solidFill>
                  <a:schemeClr val="tx1"/>
                </a:solidFill>
                <a:effectLst/>
                <a:latin typeface="+mn-lt"/>
                <a:ea typeface="+mn-ea"/>
                <a:cs typeface="+mn-cs"/>
              </a:rPr>
              <a:t>mixed proficiency levels.</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same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room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you</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might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have</a:t>
            </a:r>
            <a:r>
              <a:rPr lang="ru-RU"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Someone who speaks fluently,</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Someone who still struggles with basic grammar.</a:t>
            </a:r>
            <a:endParaRPr lang="ru-R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Traditional teaching cannot solve this in real time.</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But </a:t>
            </a:r>
            <a:r>
              <a:rPr lang="en-US" sz="1200" b="1" kern="1200" dirty="0">
                <a:solidFill>
                  <a:schemeClr val="tx1"/>
                </a:solidFill>
                <a:effectLst/>
                <a:latin typeface="+mn-lt"/>
                <a:ea typeface="+mn-ea"/>
                <a:cs typeface="+mn-cs"/>
              </a:rPr>
              <a:t>AI can.</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AI-powered platforms such as </a:t>
            </a:r>
            <a:r>
              <a:rPr lang="en-US" sz="1200" b="1" kern="1200" dirty="0" err="1">
                <a:solidFill>
                  <a:schemeClr val="tx1"/>
                </a:solidFill>
                <a:effectLst/>
                <a:latin typeface="+mn-lt"/>
                <a:ea typeface="+mn-ea"/>
                <a:cs typeface="+mn-cs"/>
              </a:rPr>
              <a:t>Quizizz</a:t>
            </a:r>
            <a:r>
              <a:rPr lang="en-US" sz="1200" b="1" kern="1200" dirty="0">
                <a:solidFill>
                  <a:schemeClr val="tx1"/>
                </a:solidFill>
                <a:effectLst/>
                <a:latin typeface="+mn-lt"/>
                <a:ea typeface="+mn-ea"/>
                <a:cs typeface="+mn-cs"/>
              </a:rPr>
              <a:t> AI</a:t>
            </a:r>
            <a:r>
              <a:rPr lang="en-US" sz="1200" kern="1200" dirty="0">
                <a:solidFill>
                  <a:schemeClr val="tx1"/>
                </a:solidFill>
                <a:effectLst/>
                <a:latin typeface="+mn-lt"/>
                <a:ea typeface="+mn-ea"/>
                <a:cs typeface="+mn-cs"/>
              </a:rPr>
              <a:t> can analyze performance live and adjust difficulty automatically.</a:t>
            </a:r>
            <a:br>
              <a:rPr lang="en-US" sz="1200" kern="1200" dirty="0">
                <a:solidFill>
                  <a:schemeClr val="tx1"/>
                </a:solidFill>
                <a:effectLst/>
                <a:latin typeface="+mn-lt"/>
                <a:ea typeface="+mn-ea"/>
                <a:cs typeface="+mn-cs"/>
              </a:rPr>
            </a:b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example</a:t>
            </a:r>
            <a:r>
              <a:rPr lang="ru-RU"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If a learner answers several questions correctly, the system increases the challenge.</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If a learner struggles, the system lowers the difficulty or provides </a:t>
            </a:r>
            <a:r>
              <a:rPr lang="en-US" sz="1200" kern="1200" dirty="0" err="1">
                <a:solidFill>
                  <a:schemeClr val="tx1"/>
                </a:solidFill>
                <a:effectLst/>
                <a:latin typeface="+mn-lt"/>
                <a:ea typeface="+mn-ea"/>
                <a:cs typeface="+mn-cs"/>
              </a:rPr>
              <a:t>scaffolded</a:t>
            </a:r>
            <a:r>
              <a:rPr lang="en-US" sz="1200" kern="1200" dirty="0">
                <a:solidFill>
                  <a:schemeClr val="tx1"/>
                </a:solidFill>
                <a:effectLst/>
                <a:latin typeface="+mn-lt"/>
                <a:ea typeface="+mn-ea"/>
                <a:cs typeface="+mn-cs"/>
              </a:rPr>
              <a:t> hints.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28</a:t>
            </a:fld>
            <a:endParaRPr lang="ru-RU"/>
          </a:p>
        </p:txBody>
      </p:sp>
    </p:spTree>
    <p:extLst>
      <p:ext uri="{BB962C8B-B14F-4D97-AF65-F5344CB8AC3E}">
        <p14:creationId xmlns:p14="http://schemas.microsoft.com/office/powerpoint/2010/main" val="1919571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any classroom competition, the same pattern often appears: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few confident learners take control, while quieter or lower-ranking learners stay passive.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the military, this effect can be even stronger due to </a:t>
            </a:r>
            <a:r>
              <a:rPr lang="en-US" sz="1200" b="1" kern="1200" dirty="0">
                <a:solidFill>
                  <a:schemeClr val="tx1"/>
                </a:solidFill>
                <a:effectLst/>
                <a:latin typeface="+mn-lt"/>
                <a:ea typeface="+mn-ea"/>
                <a:cs typeface="+mn-cs"/>
              </a:rPr>
              <a:t>rank hierarchy</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don’t intervene, group work becomes:</a:t>
            </a:r>
            <a:endParaRPr lang="ru-RU"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One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leader</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Two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followers</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Several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silent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observers</a:t>
            </a:r>
            <a:r>
              <a:rPr lang="ru-RU"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destroys collaboration and prevents equal participation.</a:t>
            </a:r>
            <a:endParaRPr lang="ru-R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B-AIGF solves this with a military-inspired solution: the Team Commander model.</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Here’s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process</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Teams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are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formed</a:t>
            </a:r>
            <a:r>
              <a:rPr lang="ru-RU"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During each activity or round, </a:t>
            </a:r>
            <a:r>
              <a:rPr lang="en-US" sz="1200" b="1" kern="1200" dirty="0">
                <a:solidFill>
                  <a:schemeClr val="tx1"/>
                </a:solidFill>
                <a:effectLst/>
                <a:latin typeface="+mn-lt"/>
                <a:ea typeface="+mn-ea"/>
                <a:cs typeface="+mn-cs"/>
              </a:rPr>
              <a:t>one learner becomes the “team commander.”</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commander leads discussion, organizes answers, and represents the team.</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the next round, the commander role </a:t>
            </a:r>
            <a:r>
              <a:rPr lang="en-US" sz="1200" b="1" kern="1200" dirty="0">
                <a:solidFill>
                  <a:schemeClr val="tx1"/>
                </a:solidFill>
                <a:effectLst/>
                <a:latin typeface="+mn-lt"/>
                <a:ea typeface="+mn-ea"/>
                <a:cs typeface="+mn-cs"/>
              </a:rPr>
              <a:t>rotates</a:t>
            </a:r>
            <a:r>
              <a:rPr lang="en-US" sz="1200" kern="1200" dirty="0">
                <a:solidFill>
                  <a:schemeClr val="tx1"/>
                </a:solidFill>
                <a:effectLst/>
                <a:latin typeface="+mn-lt"/>
                <a:ea typeface="+mn-ea"/>
                <a:cs typeface="+mn-cs"/>
              </a:rPr>
              <a:t> to another team member.</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Over time, </a:t>
            </a:r>
            <a:r>
              <a:rPr lang="en-US" sz="1200" b="1" kern="1200" dirty="0">
                <a:solidFill>
                  <a:schemeClr val="tx1"/>
                </a:solidFill>
                <a:effectLst/>
                <a:latin typeface="+mn-lt"/>
                <a:ea typeface="+mn-ea"/>
                <a:cs typeface="+mn-cs"/>
              </a:rPr>
              <a:t>every learner</a:t>
            </a:r>
            <a:r>
              <a:rPr lang="en-US" sz="1200" kern="1200" dirty="0">
                <a:solidFill>
                  <a:schemeClr val="tx1"/>
                </a:solidFill>
                <a:effectLst/>
                <a:latin typeface="+mn-lt"/>
                <a:ea typeface="+mn-ea"/>
                <a:cs typeface="+mn-cs"/>
              </a:rPr>
              <a:t> experiences leadership.</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not random.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AI platforms like </a:t>
            </a:r>
            <a:r>
              <a:rPr lang="en-US" sz="1200" b="1" kern="1200" dirty="0" err="1">
                <a:solidFill>
                  <a:schemeClr val="tx1"/>
                </a:solidFill>
                <a:effectLst/>
                <a:latin typeface="+mn-lt"/>
                <a:ea typeface="+mn-ea"/>
                <a:cs typeface="+mn-cs"/>
              </a:rPr>
              <a:t>Quizizz</a:t>
            </a:r>
            <a:r>
              <a:rPr lang="en-US" sz="1200" b="1" kern="1200" dirty="0">
                <a:solidFill>
                  <a:schemeClr val="tx1"/>
                </a:solidFill>
                <a:effectLst/>
                <a:latin typeface="+mn-lt"/>
                <a:ea typeface="+mn-ea"/>
                <a:cs typeface="+mn-cs"/>
              </a:rPr>
              <a:t> and </a:t>
            </a:r>
            <a:r>
              <a:rPr lang="en-US" sz="1200" b="1" kern="1200" dirty="0" err="1">
                <a:solidFill>
                  <a:schemeClr val="tx1"/>
                </a:solidFill>
                <a:effectLst/>
                <a:latin typeface="+mn-lt"/>
                <a:ea typeface="+mn-ea"/>
                <a:cs typeface="+mn-cs"/>
              </a:rPr>
              <a:t>Kahoot</a:t>
            </a:r>
            <a:r>
              <a:rPr lang="en-US" sz="1200" b="1" kern="1200" dirty="0">
                <a:solidFill>
                  <a:schemeClr val="tx1"/>
                </a:solidFill>
                <a:effectLst/>
                <a:latin typeface="+mn-lt"/>
                <a:ea typeface="+mn-ea"/>
                <a:cs typeface="+mn-cs"/>
              </a:rPr>
              <a:t>! Team Mode</a:t>
            </a:r>
            <a:r>
              <a:rPr lang="en-US" sz="1200" kern="1200" dirty="0">
                <a:solidFill>
                  <a:schemeClr val="tx1"/>
                </a:solidFill>
                <a:effectLst/>
                <a:latin typeface="+mn-lt"/>
                <a:ea typeface="+mn-ea"/>
                <a:cs typeface="+mn-cs"/>
              </a:rPr>
              <a:t> provide </a:t>
            </a:r>
            <a:r>
              <a:rPr lang="en-US" sz="1200" b="1" kern="1200" dirty="0">
                <a:solidFill>
                  <a:schemeClr val="tx1"/>
                </a:solidFill>
                <a:effectLst/>
                <a:latin typeface="+mn-lt"/>
                <a:ea typeface="+mn-ea"/>
                <a:cs typeface="+mn-cs"/>
              </a:rPr>
              <a:t>participation analytics</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lvl="0"/>
            <a:r>
              <a:rPr lang="ru-RU" sz="1200" kern="1200" dirty="0" err="1">
                <a:solidFill>
                  <a:schemeClr val="tx1"/>
                </a:solidFill>
                <a:effectLst/>
                <a:latin typeface="+mn-lt"/>
                <a:ea typeface="+mn-ea"/>
                <a:cs typeface="+mn-cs"/>
              </a:rPr>
              <a:t>Who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speaks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most</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Who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stays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silent</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Who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submits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answers</a:t>
            </a:r>
            <a:r>
              <a:rPr lang="ru-RU" sz="1200" kern="1200" dirty="0">
                <a:solidFill>
                  <a:schemeClr val="tx1"/>
                </a:solidFill>
                <a:effectLst/>
                <a:latin typeface="+mn-lt"/>
                <a:ea typeface="+mn-ea"/>
                <a:cs typeface="+mn-cs"/>
              </a:rPr>
              <a:t>?</a:t>
            </a:r>
          </a:p>
          <a:p>
            <a:pPr lvl="0"/>
            <a:r>
              <a:rPr lang="ru-RU" sz="1200" kern="1200" dirty="0" err="1">
                <a:solidFill>
                  <a:schemeClr val="tx1"/>
                </a:solidFill>
                <a:effectLst/>
                <a:latin typeface="+mn-lt"/>
                <a:ea typeface="+mn-ea"/>
                <a:cs typeface="+mn-cs"/>
              </a:rPr>
              <a:t>Who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relies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others</a:t>
            </a:r>
            <a:r>
              <a:rPr lang="ru-RU"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Using this data, instructors can </a:t>
            </a:r>
            <a:r>
              <a:rPr lang="en-US" sz="1200" b="1" kern="1200" dirty="0">
                <a:solidFill>
                  <a:schemeClr val="tx1"/>
                </a:solidFill>
                <a:effectLst/>
                <a:latin typeface="+mn-lt"/>
                <a:ea typeface="+mn-ea"/>
                <a:cs typeface="+mn-cs"/>
              </a:rPr>
              <a:t>strategically rotate roles</a:t>
            </a:r>
            <a:r>
              <a:rPr lang="en-US" sz="1200" kern="1200" dirty="0">
                <a:solidFill>
                  <a:schemeClr val="tx1"/>
                </a:solidFill>
                <a:effectLst/>
                <a:latin typeface="+mn-lt"/>
                <a:ea typeface="+mn-ea"/>
                <a:cs typeface="+mn-cs"/>
              </a:rPr>
              <a:t>—not just randomly, but purposefully.</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32</a:t>
            </a:fld>
            <a:endParaRPr lang="ru-RU"/>
          </a:p>
        </p:txBody>
      </p:sp>
    </p:spTree>
    <p:extLst>
      <p:ext uri="{BB962C8B-B14F-4D97-AF65-F5344CB8AC3E}">
        <p14:creationId xmlns:p14="http://schemas.microsoft.com/office/powerpoint/2010/main" val="2878851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3</a:t>
            </a:fld>
            <a:endParaRPr lang="ru-RU"/>
          </a:p>
        </p:txBody>
      </p:sp>
    </p:spTree>
    <p:extLst>
      <p:ext uri="{BB962C8B-B14F-4D97-AF65-F5344CB8AC3E}">
        <p14:creationId xmlns:p14="http://schemas.microsoft.com/office/powerpoint/2010/main" val="15839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5</a:t>
            </a:fld>
            <a:endParaRPr lang="ru-RU"/>
          </a:p>
        </p:txBody>
      </p:sp>
    </p:spTree>
    <p:extLst>
      <p:ext uri="{BB962C8B-B14F-4D97-AF65-F5344CB8AC3E}">
        <p14:creationId xmlns:p14="http://schemas.microsoft.com/office/powerpoint/2010/main" val="52544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Teaching should include</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motivational strategies</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relevant content</a:t>
            </a:r>
            <a:endParaRPr lang="ru-RU"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balance between individual and group cohesion</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balance reflects real mission-based communication: </a:t>
            </a:r>
            <a:r>
              <a:rPr lang="en-US" sz="1200" b="1" kern="1200" dirty="0">
                <a:solidFill>
                  <a:schemeClr val="tx1"/>
                </a:solidFill>
                <a:effectLst/>
                <a:latin typeface="+mn-lt"/>
                <a:ea typeface="+mn-ea"/>
                <a:cs typeface="+mn-cs"/>
              </a:rPr>
              <a:t>every role matters, but success is always collective.</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6</a:t>
            </a:fld>
            <a:endParaRPr lang="ru-RU"/>
          </a:p>
        </p:txBody>
      </p:sp>
    </p:spTree>
    <p:extLst>
      <p:ext uri="{BB962C8B-B14F-4D97-AF65-F5344CB8AC3E}">
        <p14:creationId xmlns:p14="http://schemas.microsoft.com/office/powerpoint/2010/main" val="154394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So the key question becomes:</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How do we design learning environments that motivate individuals without harming unity?</a:t>
            </a: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And how do we sustain this motivation over time?</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answer this, we must first understand why motivation is fragile—and how it can be strengthened.</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7</a:t>
            </a:fld>
            <a:endParaRPr lang="ru-RU"/>
          </a:p>
        </p:txBody>
      </p:sp>
    </p:spTree>
    <p:extLst>
      <p:ext uri="{BB962C8B-B14F-4D97-AF65-F5344CB8AC3E}">
        <p14:creationId xmlns:p14="http://schemas.microsoft.com/office/powerpoint/2010/main" val="3534583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biggest questions in military adult classrooms is how to sustain motivation, which can be defined as the internal process that initiates, directs, and sustains learning behavior. </a:t>
            </a:r>
            <a:r>
              <a:rPr lang="en-US" sz="1200" b="1" kern="1200" dirty="0">
                <a:solidFill>
                  <a:schemeClr val="tx1"/>
                </a:solidFill>
                <a:effectLst/>
                <a:latin typeface="+mn-lt"/>
                <a:ea typeface="+mn-ea"/>
                <a:cs typeface="+mn-cs"/>
              </a:rPr>
              <a:t>Motivation</a:t>
            </a:r>
            <a:r>
              <a:rPr lang="en-US" sz="1200" kern="1200" dirty="0">
                <a:solidFill>
                  <a:schemeClr val="tx1"/>
                </a:solidFill>
                <a:effectLst/>
                <a:latin typeface="+mn-lt"/>
                <a:ea typeface="+mn-ea"/>
                <a:cs typeface="+mn-cs"/>
              </a:rPr>
              <a:t> is widely recognized as one of the strongest predictors of successful language acquisition because it influences persistence, engagement, and overall achievement. </a:t>
            </a:r>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8</a:t>
            </a:fld>
            <a:endParaRPr lang="ru-RU"/>
          </a:p>
        </p:txBody>
      </p:sp>
    </p:spTree>
    <p:extLst>
      <p:ext uri="{BB962C8B-B14F-4D97-AF65-F5344CB8AC3E}">
        <p14:creationId xmlns:p14="http://schemas.microsoft.com/office/powerpoint/2010/main" val="3995289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t>
            </a:r>
            <a:r>
              <a:rPr lang="en-US" sz="1200" kern="1200" dirty="0" err="1">
                <a:solidFill>
                  <a:schemeClr val="tx1"/>
                </a:solidFill>
                <a:effectLst/>
                <a:latin typeface="+mn-lt"/>
                <a:ea typeface="+mn-ea"/>
                <a:cs typeface="+mn-cs"/>
              </a:rPr>
              <a:t>Deci</a:t>
            </a:r>
            <a:r>
              <a:rPr lang="en-US" sz="1200" kern="1200" dirty="0">
                <a:solidFill>
                  <a:schemeClr val="tx1"/>
                </a:solidFill>
                <a:effectLst/>
                <a:latin typeface="+mn-lt"/>
                <a:ea typeface="+mn-ea"/>
                <a:cs typeface="+mn-cs"/>
              </a:rPr>
              <a:t> and Ryan argue in their Self-Determination Theory (1985), motivation grows when learners feel a sense of autonomy, competence, and relatedness. For adult military learners, whose time are limited by past service demands, maintaining high motivation is critical for progress.</a:t>
            </a:r>
            <a:endParaRPr lang="ru-RU" sz="1200" kern="1200" dirty="0">
              <a:solidFill>
                <a:schemeClr val="tx1"/>
              </a:solidFill>
              <a:effectLst/>
              <a:latin typeface="+mn-lt"/>
              <a:ea typeface="+mn-ea"/>
              <a:cs typeface="+mn-cs"/>
            </a:endParaRPr>
          </a:p>
          <a:p>
            <a:endParaRPr lang="ru-RU" dirty="0"/>
          </a:p>
          <a:p>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9</a:t>
            </a:fld>
            <a:endParaRPr lang="ru-RU"/>
          </a:p>
        </p:txBody>
      </p:sp>
    </p:spTree>
    <p:extLst>
      <p:ext uri="{BB962C8B-B14F-4D97-AF65-F5344CB8AC3E}">
        <p14:creationId xmlns:p14="http://schemas.microsoft.com/office/powerpoint/2010/main" val="317974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context, classroom competition emerges as a valuable pedagogical tool. Competition can be understood as the structured use of rivalry—through points, leaderboards, or quick-response challenges—to encourage learners to perform at their best. One effective way to organize such group competition is through gamification. </a:t>
            </a:r>
            <a:endParaRPr lang="ru-RU" dirty="0"/>
          </a:p>
        </p:txBody>
      </p:sp>
      <p:sp>
        <p:nvSpPr>
          <p:cNvPr id="4" name="Номер слайда 3"/>
          <p:cNvSpPr>
            <a:spLocks noGrp="1"/>
          </p:cNvSpPr>
          <p:nvPr>
            <p:ph type="sldNum" sz="quarter" idx="10"/>
          </p:nvPr>
        </p:nvSpPr>
        <p:spPr/>
        <p:txBody>
          <a:bodyPr/>
          <a:lstStyle/>
          <a:p>
            <a:fld id="{57386580-4FED-4C52-BEA2-9D1CAB82A0AB}" type="slidenum">
              <a:rPr lang="ru-RU" smtClean="0"/>
              <a:t>10</a:t>
            </a:fld>
            <a:endParaRPr lang="ru-RU"/>
          </a:p>
        </p:txBody>
      </p:sp>
    </p:spTree>
    <p:extLst>
      <p:ext uri="{BB962C8B-B14F-4D97-AF65-F5344CB8AC3E}">
        <p14:creationId xmlns:p14="http://schemas.microsoft.com/office/powerpoint/2010/main" val="133215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ru-RU"/>
              <a:t>Образец заголовка</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1FF6DA9-008F-8B48-92A6-B652298478B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977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90149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7037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929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ru-RU"/>
              <a:t>Образец заголовка</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54963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ru-RU"/>
              <a:t>Образец заголовка</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22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373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862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850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86154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CAD085-E8A6-8845-BD4E-CB4CCA059FC4}"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177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92199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299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799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6686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ru-RU"/>
              <a:t>Образец заголовка</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23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CAD085-E8A6-8845-BD4E-CB4CCA059FC4}"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02259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19000"/>
          </a:schemeClr>
        </a:soli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CAD085-E8A6-8845-BD4E-CB4CCA059FC4}" type="datetimeFigureOut">
              <a:rPr lang="en-US" smtClean="0"/>
              <a:t>10/20/2025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72412640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7511" y="1746670"/>
            <a:ext cx="8782049" cy="1754326"/>
          </a:xfrm>
          <a:prstGeom prst="rect">
            <a:avLst/>
          </a:prstGeom>
        </p:spPr>
        <p:txBody>
          <a:bodyPr wrap="square">
            <a:spAutoFit/>
          </a:bodyPr>
          <a:lstStyle/>
          <a:p>
            <a:pPr algn="ctr"/>
            <a:r>
              <a:rPr lang="en-US" sz="3600" b="1" dirty="0"/>
              <a:t>Balancing healthy competition and collaboration through AI in teaching foreign languages to military personnel</a:t>
            </a:r>
            <a:endParaRPr lang="ru-RU" sz="3600" b="1" dirty="0"/>
          </a:p>
        </p:txBody>
      </p:sp>
      <p:sp>
        <p:nvSpPr>
          <p:cNvPr id="3" name="Subtitle 2"/>
          <p:cNvSpPr txBox="1">
            <a:spLocks/>
          </p:cNvSpPr>
          <p:nvPr/>
        </p:nvSpPr>
        <p:spPr>
          <a:xfrm>
            <a:off x="7468335" y="4393347"/>
            <a:ext cx="3560885" cy="1655762"/>
          </a:xfrm>
          <a:prstGeom prst="rect">
            <a:avLst/>
          </a:prstGeom>
        </p:spPr>
        <p:txBody>
          <a:bodyPr>
            <a:normAutofit fontScale="925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None/>
            </a:pPr>
            <a:r>
              <a:rPr lang="en-US" dirty="0">
                <a:solidFill>
                  <a:schemeClr val="tx1"/>
                </a:solidFill>
              </a:rPr>
              <a:t>	Malika Soatova</a:t>
            </a:r>
          </a:p>
          <a:p>
            <a:pPr marL="0" indent="0">
              <a:buNone/>
            </a:pPr>
            <a:r>
              <a:rPr lang="en-US" dirty="0">
                <a:solidFill>
                  <a:schemeClr val="tx1"/>
                </a:solidFill>
              </a:rPr>
              <a:t> 	Roman-</a:t>
            </a:r>
            <a:r>
              <a:rPr lang="en-US" dirty="0" err="1">
                <a:solidFill>
                  <a:schemeClr val="tx1"/>
                </a:solidFill>
              </a:rPr>
              <a:t>german</a:t>
            </a:r>
            <a:r>
              <a:rPr lang="en-US" dirty="0">
                <a:solidFill>
                  <a:schemeClr val="tx1"/>
                </a:solidFill>
              </a:rPr>
              <a:t> Languages</a:t>
            </a:r>
          </a:p>
          <a:p>
            <a:pPr marL="0" indent="0">
              <a:buNone/>
            </a:pPr>
            <a:r>
              <a:rPr lang="en-US" dirty="0"/>
              <a:t>       Department Head</a:t>
            </a:r>
            <a:endParaRPr lang="en-US" dirty="0">
              <a:solidFill>
                <a:schemeClr val="tx1"/>
              </a:solidFill>
            </a:endParaRPr>
          </a:p>
        </p:txBody>
      </p:sp>
      <p:pic>
        <p:nvPicPr>
          <p:cNvPr id="7" name="Kuva 1" descr="Et bilde som inneholder Font, logo, symbol, Elektrisk blå&#10;&#10;Automatisk generert beskrivelse"/>
          <p:cNvPicPr/>
          <p:nvPr/>
        </p:nvPicPr>
        <p:blipFill>
          <a:blip r:embed="rId3">
            <a:extLst>
              <a:ext uri="{28A0092B-C50C-407E-A947-70E740481C1C}">
                <a14:useLocalDpi xmlns:a14="http://schemas.microsoft.com/office/drawing/2010/main" val="0"/>
              </a:ext>
            </a:extLst>
          </a:blip>
          <a:srcRect/>
          <a:stretch>
            <a:fillRect/>
          </a:stretch>
        </p:blipFill>
        <p:spPr bwMode="auto">
          <a:xfrm>
            <a:off x="870442" y="751186"/>
            <a:ext cx="1213218" cy="1079500"/>
          </a:xfrm>
          <a:prstGeom prst="rect">
            <a:avLst/>
          </a:prstGeom>
          <a:noFill/>
        </p:spPr>
      </p:pic>
      <p:pic>
        <p:nvPicPr>
          <p:cNvPr id="8" name="Picture 2"/>
          <p:cNvPicPr/>
          <p:nvPr/>
        </p:nvPicPr>
        <p:blipFill rotWithShape="1">
          <a:blip r:embed="rId4" cstate="print">
            <a:extLst>
              <a:ext uri="{28A0092B-C50C-407E-A947-70E740481C1C}">
                <a14:useLocalDpi xmlns:a14="http://schemas.microsoft.com/office/drawing/2010/main" val="0"/>
              </a:ext>
            </a:extLst>
          </a:blip>
          <a:srcRect l="9960" t="6711" r="9732" b="56760"/>
          <a:stretch/>
        </p:blipFill>
        <p:spPr bwMode="auto">
          <a:xfrm>
            <a:off x="9761182" y="797973"/>
            <a:ext cx="1596755" cy="1032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8786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20969" y="727459"/>
            <a:ext cx="10175629" cy="1127290"/>
          </a:xfrm>
          <a:prstGeom prst="rect">
            <a:avLst/>
          </a:prstGeom>
        </p:spPr>
        <p:txBody>
          <a:bodyPr>
            <a:normAutofit lnSpcReduction="10000"/>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dirty="0"/>
              <a:t>CLASSROOM COMPETITION AS A TEACHING TOOL</a:t>
            </a:r>
          </a:p>
        </p:txBody>
      </p:sp>
      <p:pic>
        <p:nvPicPr>
          <p:cNvPr id="3" name="Рисунок 2"/>
          <p:cNvPicPr/>
          <p:nvPr/>
        </p:nvPicPr>
        <p:blipFill>
          <a:blip r:embed="rId3"/>
          <a:stretch>
            <a:fillRect/>
          </a:stretch>
        </p:blipFill>
        <p:spPr>
          <a:xfrm rot="21273178">
            <a:off x="6520726" y="1506364"/>
            <a:ext cx="4217848" cy="1718531"/>
          </a:xfrm>
          <a:prstGeom prst="rect">
            <a:avLst/>
          </a:prstGeom>
          <a:ln>
            <a:noFill/>
          </a:ln>
          <a:effectLst>
            <a:softEdge rad="31750"/>
          </a:effectLst>
          <a:scene3d>
            <a:camera prst="perspectiveHeroicExtremeLeftFacing"/>
            <a:lightRig rig="threePt" dir="t"/>
          </a:scene3d>
          <a:sp3d/>
        </p:spPr>
      </p:pic>
      <p:pic>
        <p:nvPicPr>
          <p:cNvPr id="4" name="Рисунок 3"/>
          <p:cNvPicPr/>
          <p:nvPr/>
        </p:nvPicPr>
        <p:blipFill rotWithShape="1">
          <a:blip r:embed="rId4"/>
          <a:srcRect l="22205" t="24741" r="24813" b="25786"/>
          <a:stretch/>
        </p:blipFill>
        <p:spPr bwMode="auto">
          <a:xfrm rot="21194741">
            <a:off x="7292460" y="3626155"/>
            <a:ext cx="3605204" cy="2034512"/>
          </a:xfrm>
          <a:prstGeom prst="rect">
            <a:avLst/>
          </a:prstGeom>
          <a:ln>
            <a:noFill/>
          </a:ln>
          <a:effectLst>
            <a:softEdge rad="112500"/>
          </a:effectLst>
          <a:extLst>
            <a:ext uri="{53640926-AAD7-44D8-BBD7-CCE9431645EC}">
              <a14:shadowObscured xmlns:a14="http://schemas.microsoft.com/office/drawing/2010/main"/>
            </a:ext>
          </a:extLst>
        </p:spPr>
      </p:pic>
      <p:sp>
        <p:nvSpPr>
          <p:cNvPr id="5" name="Content Placeholder 2"/>
          <p:cNvSpPr txBox="1">
            <a:spLocks/>
          </p:cNvSpPr>
          <p:nvPr/>
        </p:nvSpPr>
        <p:spPr>
          <a:xfrm>
            <a:off x="684333" y="1916723"/>
            <a:ext cx="10248899" cy="4352191"/>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Aft>
                <a:spcPts val="800"/>
              </a:spcAft>
            </a:pPr>
            <a:r>
              <a:rPr lang="en-US" sz="2800" dirty="0"/>
              <a:t>Structured rivalry motivates learners </a:t>
            </a:r>
          </a:p>
          <a:p>
            <a:pPr marL="0" indent="0">
              <a:spcAft>
                <a:spcPts val="800"/>
              </a:spcAft>
              <a:buNone/>
            </a:pPr>
            <a:r>
              <a:rPr lang="en-US" sz="2800" dirty="0"/>
              <a:t>   to perform better.</a:t>
            </a:r>
          </a:p>
          <a:p>
            <a:pPr>
              <a:spcAft>
                <a:spcPts val="800"/>
              </a:spcAft>
            </a:pPr>
            <a:r>
              <a:rPr lang="en-US" sz="2800" dirty="0"/>
              <a:t>Implemented through points, </a:t>
            </a:r>
          </a:p>
          <a:p>
            <a:pPr marL="0" indent="0">
              <a:spcAft>
                <a:spcPts val="800"/>
              </a:spcAft>
              <a:buNone/>
            </a:pPr>
            <a:r>
              <a:rPr lang="en-US" sz="2800" dirty="0"/>
              <a:t>    leaderboards, and quick-response tasks.</a:t>
            </a:r>
          </a:p>
          <a:p>
            <a:pPr>
              <a:spcAft>
                <a:spcPts val="800"/>
              </a:spcAft>
            </a:pPr>
            <a:r>
              <a:rPr lang="en-US" sz="2800" dirty="0"/>
              <a:t>Gamification connects competition </a:t>
            </a:r>
          </a:p>
          <a:p>
            <a:pPr marL="0" indent="0">
              <a:spcAft>
                <a:spcPts val="800"/>
              </a:spcAft>
              <a:buNone/>
            </a:pPr>
            <a:r>
              <a:rPr lang="en-US" sz="2800" dirty="0"/>
              <a:t>   with learning goals.</a:t>
            </a:r>
          </a:p>
        </p:txBody>
      </p:sp>
    </p:spTree>
    <p:extLst>
      <p:ext uri="{BB962C8B-B14F-4D97-AF65-F5344CB8AC3E}">
        <p14:creationId xmlns:p14="http://schemas.microsoft.com/office/powerpoint/2010/main" val="96151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CLASSROOM COMPETITION AS A TEACHING TOOL</a:t>
            </a:r>
          </a:p>
        </p:txBody>
      </p:sp>
      <p:sp>
        <p:nvSpPr>
          <p:cNvPr id="3" name="Content Placeholder 2"/>
          <p:cNvSpPr>
            <a:spLocks noGrp="1"/>
          </p:cNvSpPr>
          <p:nvPr>
            <p:ph idx="1"/>
          </p:nvPr>
        </p:nvSpPr>
        <p:spPr>
          <a:xfrm>
            <a:off x="1295400" y="2642657"/>
            <a:ext cx="10248899" cy="3318936"/>
          </a:xfrm>
        </p:spPr>
        <p:txBody>
          <a:bodyPr>
            <a:noAutofit/>
          </a:bodyPr>
          <a:lstStyle/>
          <a:p>
            <a:pPr>
              <a:spcAft>
                <a:spcPts val="800"/>
              </a:spcAft>
            </a:pPr>
            <a:r>
              <a:rPr sz="2800" dirty="0"/>
              <a:t>Research (</a:t>
            </a:r>
            <a:r>
              <a:rPr sz="2800" dirty="0" err="1"/>
              <a:t>Sailer</a:t>
            </a:r>
            <a:r>
              <a:rPr sz="2800" dirty="0"/>
              <a:t> &amp; </a:t>
            </a:r>
            <a:r>
              <a:rPr sz="2800" dirty="0" err="1"/>
              <a:t>Homner</a:t>
            </a:r>
            <a:r>
              <a:rPr sz="2800" dirty="0"/>
              <a:t>, 2020): gamified tasks + feedback → higher engagement.</a:t>
            </a:r>
          </a:p>
        </p:txBody>
      </p:sp>
    </p:spTree>
    <p:extLst>
      <p:ext uri="{BB962C8B-B14F-4D97-AF65-F5344CB8AC3E}">
        <p14:creationId xmlns:p14="http://schemas.microsoft.com/office/powerpoint/2010/main" val="3584177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12AE8-9F2B-4519-8953-9FE757EAB353}"/>
              </a:ext>
            </a:extLst>
          </p:cNvPr>
          <p:cNvPicPr>
            <a:picLocks noChangeAspect="1"/>
          </p:cNvPicPr>
          <p:nvPr/>
        </p:nvPicPr>
        <p:blipFill rotWithShape="1">
          <a:blip r:embed="rId2"/>
          <a:srcRect t="16222" b="14222"/>
          <a:stretch/>
        </p:blipFill>
        <p:spPr>
          <a:xfrm>
            <a:off x="6766560" y="1828800"/>
            <a:ext cx="4629150" cy="4114969"/>
          </a:xfrm>
          <a:prstGeom prst="rect">
            <a:avLst/>
          </a:prstGeom>
          <a:ln>
            <a:noFill/>
          </a:ln>
          <a:effectLst>
            <a:softEdge rad="112500"/>
          </a:effectLst>
        </p:spPr>
      </p:pic>
      <p:sp>
        <p:nvSpPr>
          <p:cNvPr id="4" name="Title 1">
            <a:extLst>
              <a:ext uri="{FF2B5EF4-FFF2-40B4-BE49-F238E27FC236}">
                <a16:creationId xmlns:a16="http://schemas.microsoft.com/office/drawing/2014/main" id="{FAA6847D-D3B0-4542-A9C1-49BDBCE97C60}"/>
              </a:ext>
            </a:extLst>
          </p:cNvPr>
          <p:cNvSpPr txBox="1">
            <a:spLocks/>
          </p:cNvSpPr>
          <p:nvPr/>
        </p:nvSpPr>
        <p:spPr>
          <a:xfrm>
            <a:off x="1295402" y="753532"/>
            <a:ext cx="9601196" cy="130386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Motivational Driver</a:t>
            </a:r>
          </a:p>
        </p:txBody>
      </p:sp>
      <p:sp>
        <p:nvSpPr>
          <p:cNvPr id="11" name="Content Placeholder 2">
            <a:extLst>
              <a:ext uri="{FF2B5EF4-FFF2-40B4-BE49-F238E27FC236}">
                <a16:creationId xmlns:a16="http://schemas.microsoft.com/office/drawing/2014/main" id="{596B3F9C-5081-4FB7-A62B-2139AFEDBF73}"/>
              </a:ext>
            </a:extLst>
          </p:cNvPr>
          <p:cNvSpPr txBox="1">
            <a:spLocks/>
          </p:cNvSpPr>
          <p:nvPr/>
        </p:nvSpPr>
        <p:spPr>
          <a:xfrm>
            <a:off x="929640" y="1691640"/>
            <a:ext cx="10530840" cy="4602480"/>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Aft>
                <a:spcPts val="800"/>
              </a:spcAft>
            </a:pPr>
            <a:endParaRPr lang="en-US" sz="2800" dirty="0"/>
          </a:p>
          <a:p>
            <a:pPr>
              <a:spcAft>
                <a:spcPts val="800"/>
              </a:spcAft>
            </a:pPr>
            <a:r>
              <a:rPr lang="en-US" sz="2800" dirty="0"/>
              <a:t>For military learners, it mirrors their </a:t>
            </a:r>
          </a:p>
          <a:p>
            <a:pPr marL="0" indent="0">
              <a:spcAft>
                <a:spcPts val="800"/>
              </a:spcAft>
              <a:buFont typeface="Arial"/>
              <a:buNone/>
            </a:pPr>
            <a:r>
              <a:rPr lang="en-US" sz="2800" dirty="0"/>
              <a:t>   training culture and boosts motivation. </a:t>
            </a:r>
          </a:p>
          <a:p>
            <a:pPr>
              <a:spcAft>
                <a:spcPts val="800"/>
              </a:spcAft>
            </a:pPr>
            <a:r>
              <a:rPr lang="en-US" sz="2800" dirty="0"/>
              <a:t>Even silent learners become highly </a:t>
            </a:r>
          </a:p>
          <a:p>
            <a:pPr marL="0" indent="0">
              <a:spcAft>
                <a:spcPts val="800"/>
              </a:spcAft>
              <a:buNone/>
            </a:pPr>
            <a:r>
              <a:rPr lang="en-US" sz="2800" dirty="0"/>
              <a:t>   active when the leaderboard appears. </a:t>
            </a:r>
          </a:p>
        </p:txBody>
      </p:sp>
    </p:spTree>
    <p:extLst>
      <p:ext uri="{BB962C8B-B14F-4D97-AF65-F5344CB8AC3E}">
        <p14:creationId xmlns:p14="http://schemas.microsoft.com/office/powerpoint/2010/main" val="4186984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49" y="982132"/>
            <a:ext cx="10868025" cy="1303867"/>
          </a:xfrm>
        </p:spPr>
        <p:txBody>
          <a:bodyPr>
            <a:noAutofit/>
          </a:bodyPr>
          <a:lstStyle/>
          <a:p>
            <a:r>
              <a:rPr lang="en-US" sz="3600" dirty="0"/>
              <a:t>COMPETITION ALONE IS NOT ENOUGH</a:t>
            </a:r>
          </a:p>
        </p:txBody>
      </p:sp>
      <p:sp>
        <p:nvSpPr>
          <p:cNvPr id="3" name="Content Placeholder 2"/>
          <p:cNvSpPr>
            <a:spLocks noGrp="1"/>
          </p:cNvSpPr>
          <p:nvPr>
            <p:ph idx="1"/>
          </p:nvPr>
        </p:nvSpPr>
        <p:spPr>
          <a:xfrm>
            <a:off x="1247776" y="2661707"/>
            <a:ext cx="10239374" cy="3318936"/>
          </a:xfrm>
        </p:spPr>
        <p:txBody>
          <a:bodyPr>
            <a:noAutofit/>
          </a:bodyPr>
          <a:lstStyle/>
          <a:p>
            <a:pPr>
              <a:spcAft>
                <a:spcPts val="800"/>
              </a:spcAft>
            </a:pPr>
            <a:r>
              <a:rPr sz="2800" dirty="0"/>
              <a:t>Pure competition can cause stress and discourage weaker learners (Johnson &amp; Johnson, 2014).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49" y="982132"/>
            <a:ext cx="10868025" cy="1303867"/>
          </a:xfrm>
        </p:spPr>
        <p:txBody>
          <a:bodyPr>
            <a:noAutofit/>
          </a:bodyPr>
          <a:lstStyle/>
          <a:p>
            <a:r>
              <a:rPr lang="en-US" sz="3600" dirty="0"/>
              <a:t>BALANCING COMPETITION AND COLLABORATION</a:t>
            </a:r>
          </a:p>
        </p:txBody>
      </p:sp>
      <p:sp>
        <p:nvSpPr>
          <p:cNvPr id="3" name="Content Placeholder 2"/>
          <p:cNvSpPr>
            <a:spLocks noGrp="1"/>
          </p:cNvSpPr>
          <p:nvPr>
            <p:ph idx="1"/>
          </p:nvPr>
        </p:nvSpPr>
        <p:spPr>
          <a:xfrm>
            <a:off x="1247776" y="2661707"/>
            <a:ext cx="10239374" cy="3318936"/>
          </a:xfrm>
        </p:spPr>
        <p:txBody>
          <a:bodyPr>
            <a:noAutofit/>
          </a:bodyPr>
          <a:lstStyle/>
          <a:p>
            <a:pPr>
              <a:spcAft>
                <a:spcPts val="800"/>
              </a:spcAft>
            </a:pPr>
            <a:r>
              <a:rPr lang="en-US" sz="2800" dirty="0"/>
              <a:t>For military learners, collaboration is </a:t>
            </a:r>
          </a:p>
          <a:p>
            <a:pPr marL="0" indent="0">
              <a:spcAft>
                <a:spcPts val="800"/>
              </a:spcAft>
              <a:buNone/>
            </a:pPr>
            <a:r>
              <a:rPr lang="en-US" sz="2800" dirty="0"/>
              <a:t>   not a new concept- it is a </a:t>
            </a:r>
            <a:r>
              <a:rPr lang="en-US" sz="2800" b="1" dirty="0"/>
              <a:t>core value</a:t>
            </a:r>
            <a:r>
              <a:rPr lang="en-US" sz="2800" dirty="0"/>
              <a:t>.</a:t>
            </a:r>
          </a:p>
          <a:p>
            <a:pPr>
              <a:spcAft>
                <a:spcPts val="800"/>
              </a:spcAft>
            </a:pPr>
            <a:r>
              <a:rPr lang="en-US" sz="2800" dirty="0"/>
              <a:t>It is shared responsibility, mutual support, </a:t>
            </a:r>
          </a:p>
          <a:p>
            <a:pPr marL="0" indent="0">
              <a:spcAft>
                <a:spcPts val="800"/>
              </a:spcAft>
              <a:buNone/>
            </a:pPr>
            <a:r>
              <a:rPr lang="en-US" sz="2800" dirty="0"/>
              <a:t>   and collective success.</a:t>
            </a:r>
            <a:endParaRPr sz="2800" dirty="0"/>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4302" t="31782" r="17236" b="13002"/>
          <a:stretch/>
        </p:blipFill>
        <p:spPr>
          <a:xfrm>
            <a:off x="7447085" y="2668757"/>
            <a:ext cx="3851028" cy="3311886"/>
          </a:xfrm>
          <a:prstGeom prst="rect">
            <a:avLst/>
          </a:prstGeom>
          <a:ln>
            <a:noFill/>
          </a:ln>
          <a:effectLst>
            <a:softEdge rad="112500"/>
          </a:effectLst>
        </p:spPr>
      </p:pic>
    </p:spTree>
    <p:extLst>
      <p:ext uri="{BB962C8B-B14F-4D97-AF65-F5344CB8AC3E}">
        <p14:creationId xmlns:p14="http://schemas.microsoft.com/office/powerpoint/2010/main" val="865387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49" y="982132"/>
            <a:ext cx="10868025" cy="1303867"/>
          </a:xfrm>
        </p:spPr>
        <p:txBody>
          <a:bodyPr>
            <a:noAutofit/>
          </a:bodyPr>
          <a:lstStyle/>
          <a:p>
            <a:r>
              <a:rPr lang="en-US" sz="3600" dirty="0"/>
              <a:t>BALANCING COMPETITION AND COLLABORATION</a:t>
            </a:r>
          </a:p>
        </p:txBody>
      </p:sp>
      <p:sp>
        <p:nvSpPr>
          <p:cNvPr id="3" name="Content Placeholder 2"/>
          <p:cNvSpPr>
            <a:spLocks noGrp="1"/>
          </p:cNvSpPr>
          <p:nvPr>
            <p:ph idx="1"/>
          </p:nvPr>
        </p:nvSpPr>
        <p:spPr>
          <a:xfrm>
            <a:off x="1247776" y="2661707"/>
            <a:ext cx="10239374" cy="3318936"/>
          </a:xfrm>
        </p:spPr>
        <p:txBody>
          <a:bodyPr>
            <a:noAutofit/>
          </a:bodyPr>
          <a:lstStyle/>
          <a:p>
            <a:pPr>
              <a:spcAft>
                <a:spcPts val="800"/>
              </a:spcAft>
            </a:pPr>
            <a:r>
              <a:rPr sz="2800" dirty="0"/>
              <a:t>Peer scaffolding builds confidence and </a:t>
            </a:r>
            <a:endParaRPr lang="en-US" sz="2800" dirty="0"/>
          </a:p>
          <a:p>
            <a:pPr marL="0" indent="0">
              <a:spcAft>
                <a:spcPts val="800"/>
              </a:spcAft>
              <a:buNone/>
            </a:pPr>
            <a:r>
              <a:rPr lang="en-US" sz="2800" dirty="0"/>
              <a:t>   </a:t>
            </a:r>
            <a:r>
              <a:rPr sz="2800" dirty="0"/>
              <a:t>communicati</a:t>
            </a:r>
            <a:r>
              <a:rPr lang="en-US" sz="2800" dirty="0"/>
              <a:t>ve competence</a:t>
            </a:r>
            <a:r>
              <a:rPr sz="2800" dirty="0"/>
              <a:t> </a:t>
            </a:r>
            <a:endParaRPr lang="en-US" sz="2800" dirty="0"/>
          </a:p>
          <a:p>
            <a:pPr marL="0" indent="0">
              <a:spcAft>
                <a:spcPts val="800"/>
              </a:spcAft>
              <a:buNone/>
            </a:pPr>
            <a:r>
              <a:rPr lang="en-US" sz="2800" dirty="0"/>
              <a:t>   </a:t>
            </a:r>
            <a:r>
              <a:rPr sz="2800" dirty="0"/>
              <a:t>(Yang, Yu &amp; Wang, 2023).</a:t>
            </a: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l="18970" r="10180" b="8640"/>
          <a:stretch/>
        </p:blipFill>
        <p:spPr>
          <a:xfrm>
            <a:off x="6928338" y="2751991"/>
            <a:ext cx="4079631" cy="2998178"/>
          </a:xfrm>
          <a:prstGeom prst="rect">
            <a:avLst/>
          </a:prstGeom>
          <a:effectLst>
            <a:softEdge rad="127000"/>
          </a:effectLst>
          <a:scene3d>
            <a:camera prst="perspectiveHeroicExtremeLeftFacing"/>
            <a:lightRig rig="threePt" dir="t"/>
          </a:scene3d>
        </p:spPr>
      </p:pic>
    </p:spTree>
    <p:extLst>
      <p:ext uri="{BB962C8B-B14F-4D97-AF65-F5344CB8AC3E}">
        <p14:creationId xmlns:p14="http://schemas.microsoft.com/office/powerpoint/2010/main" val="1079466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When collaboration enters the classroom</a:t>
            </a:r>
            <a:endParaRPr lang="ru-RU" dirty="0"/>
          </a:p>
        </p:txBody>
      </p:sp>
      <p:sp>
        <p:nvSpPr>
          <p:cNvPr id="3" name="Объект 2"/>
          <p:cNvSpPr>
            <a:spLocks noGrp="1"/>
          </p:cNvSpPr>
          <p:nvPr>
            <p:ph idx="1"/>
          </p:nvPr>
        </p:nvSpPr>
        <p:spPr>
          <a:xfrm>
            <a:off x="1295400" y="2556932"/>
            <a:ext cx="10011503" cy="3557576"/>
          </a:xfrm>
        </p:spPr>
        <p:txBody>
          <a:bodyPr>
            <a:normAutofit/>
          </a:bodyPr>
          <a:lstStyle/>
          <a:p>
            <a:r>
              <a:rPr lang="en-US" sz="2800" dirty="0"/>
              <a:t>Lower level learners receive peer support.</a:t>
            </a:r>
          </a:p>
          <a:p>
            <a:r>
              <a:rPr lang="en-US" sz="2800" dirty="0"/>
              <a:t>Stronger learners develop leadership skills.</a:t>
            </a:r>
          </a:p>
          <a:p>
            <a:r>
              <a:rPr lang="en-US" sz="2800" dirty="0"/>
              <a:t>Anxiety decreases.</a:t>
            </a:r>
          </a:p>
          <a:p>
            <a:r>
              <a:rPr lang="en-US" sz="2800" dirty="0"/>
              <a:t>Participation increases.</a:t>
            </a:r>
          </a:p>
          <a:p>
            <a:r>
              <a:rPr lang="en-US" sz="2800" dirty="0"/>
              <a:t>Cohesion strengthens.</a:t>
            </a:r>
          </a:p>
          <a:p>
            <a:endParaRPr lang="ru-RU" sz="2800"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9084" t="6432" r="24282" b="29541"/>
          <a:stretch/>
        </p:blipFill>
        <p:spPr>
          <a:xfrm>
            <a:off x="6752490" y="2822328"/>
            <a:ext cx="4695095" cy="2875084"/>
          </a:xfrm>
          <a:prstGeom prst="rect">
            <a:avLst/>
          </a:prstGeom>
          <a:ln>
            <a:noFill/>
          </a:ln>
          <a:effectLst>
            <a:softEdge rad="112500"/>
          </a:effectLst>
          <a:scene3d>
            <a:camera prst="perspectiveHeroicExtremeLeftFacing"/>
            <a:lightRig rig="threePt" dir="t"/>
          </a:scene3d>
        </p:spPr>
      </p:pic>
    </p:spTree>
    <p:extLst>
      <p:ext uri="{BB962C8B-B14F-4D97-AF65-F5344CB8AC3E}">
        <p14:creationId xmlns:p14="http://schemas.microsoft.com/office/powerpoint/2010/main" val="1012081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67253" y="2789312"/>
            <a:ext cx="8889023" cy="1077218"/>
          </a:xfrm>
          <a:prstGeom prst="rect">
            <a:avLst/>
          </a:prstGeom>
        </p:spPr>
        <p:txBody>
          <a:bodyPr wrap="square">
            <a:spAutoFit/>
          </a:bodyPr>
          <a:lstStyle/>
          <a:p>
            <a:pPr algn="ctr">
              <a:spcAft>
                <a:spcPts val="800"/>
              </a:spcAft>
            </a:pPr>
            <a:r>
              <a:rPr lang="en-US" sz="3200" dirty="0"/>
              <a:t>How do we maintain this balance every single day in a real classroom full of unpredictable human dynamics?</a:t>
            </a:r>
          </a:p>
        </p:txBody>
      </p:sp>
    </p:spTree>
    <p:extLst>
      <p:ext uri="{BB962C8B-B14F-4D97-AF65-F5344CB8AC3E}">
        <p14:creationId xmlns:p14="http://schemas.microsoft.com/office/powerpoint/2010/main" val="888382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283675" y="733884"/>
            <a:ext cx="9495693" cy="5385560"/>
          </a:xfrm>
          <a:prstGeom prst="rect">
            <a:avLst/>
          </a:prstGeom>
          <a:ln>
            <a:noFill/>
          </a:ln>
          <a:effectLst>
            <a:softEdge rad="112500"/>
          </a:effectLst>
        </p:spPr>
      </p:pic>
    </p:spTree>
    <p:extLst>
      <p:ext uri="{BB962C8B-B14F-4D97-AF65-F5344CB8AC3E}">
        <p14:creationId xmlns:p14="http://schemas.microsoft.com/office/powerpoint/2010/main" val="1591451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F10ACF-109B-4652-90B1-31F469D08C0E}"/>
              </a:ext>
            </a:extLst>
          </p:cNvPr>
          <p:cNvPicPr>
            <a:picLocks noChangeAspect="1"/>
          </p:cNvPicPr>
          <p:nvPr/>
        </p:nvPicPr>
        <p:blipFill>
          <a:blip r:embed="rId3"/>
          <a:stretch>
            <a:fillRect/>
          </a:stretch>
        </p:blipFill>
        <p:spPr>
          <a:xfrm>
            <a:off x="5600700" y="2339854"/>
            <a:ext cx="5844540" cy="3577370"/>
          </a:xfrm>
          <a:prstGeom prst="rect">
            <a:avLst/>
          </a:prstGeom>
          <a:ln>
            <a:noFill/>
          </a:ln>
          <a:effectLst>
            <a:softEdge rad="112500"/>
          </a:effectLst>
        </p:spPr>
      </p:pic>
      <p:sp>
        <p:nvSpPr>
          <p:cNvPr id="3" name="Content Placeholder 2">
            <a:extLst>
              <a:ext uri="{FF2B5EF4-FFF2-40B4-BE49-F238E27FC236}">
                <a16:creationId xmlns:a16="http://schemas.microsoft.com/office/drawing/2014/main" id="{6FA6174F-A3D5-43A0-8F7E-34FCBE96DAA3}"/>
              </a:ext>
            </a:extLst>
          </p:cNvPr>
          <p:cNvSpPr txBox="1">
            <a:spLocks/>
          </p:cNvSpPr>
          <p:nvPr/>
        </p:nvSpPr>
        <p:spPr>
          <a:xfrm>
            <a:off x="731520" y="1932092"/>
            <a:ext cx="10835639" cy="4316308"/>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Aft>
                <a:spcPts val="800"/>
              </a:spcAft>
            </a:pPr>
            <a:r>
              <a:rPr lang="en-US" dirty="0"/>
              <a:t>It can adapt tasks automatically based </a:t>
            </a:r>
          </a:p>
          <a:p>
            <a:pPr marL="0" indent="0">
              <a:spcAft>
                <a:spcPts val="800"/>
              </a:spcAft>
              <a:buNone/>
            </a:pPr>
            <a:r>
              <a:rPr lang="en-US" dirty="0"/>
              <a:t>    on performance.</a:t>
            </a:r>
          </a:p>
          <a:p>
            <a:pPr marL="0" indent="0">
              <a:spcAft>
                <a:spcPts val="800"/>
              </a:spcAft>
              <a:buNone/>
            </a:pPr>
            <a:endParaRPr lang="en-US" dirty="0"/>
          </a:p>
          <a:p>
            <a:pPr>
              <a:spcAft>
                <a:spcPts val="800"/>
              </a:spcAft>
            </a:pPr>
            <a:r>
              <a:rPr lang="en-US" dirty="0"/>
              <a:t>It can personalize difficulty levels.</a:t>
            </a:r>
          </a:p>
          <a:p>
            <a:pPr>
              <a:spcAft>
                <a:spcPts val="800"/>
              </a:spcAft>
            </a:pPr>
            <a:r>
              <a:rPr lang="en-US" dirty="0"/>
              <a:t>It can ensure fairness in feedback.</a:t>
            </a:r>
          </a:p>
          <a:p>
            <a:pPr>
              <a:spcAft>
                <a:spcPts val="800"/>
              </a:spcAft>
            </a:pPr>
            <a:endParaRPr lang="en-US" dirty="0"/>
          </a:p>
          <a:p>
            <a:pPr>
              <a:spcAft>
                <a:spcPts val="800"/>
              </a:spcAft>
            </a:pPr>
            <a:r>
              <a:rPr lang="en-US" dirty="0"/>
              <a:t>It can support both competition </a:t>
            </a:r>
          </a:p>
          <a:p>
            <a:pPr marL="0" indent="0">
              <a:spcAft>
                <a:spcPts val="800"/>
              </a:spcAft>
              <a:buNone/>
            </a:pPr>
            <a:r>
              <a:rPr lang="en-US" dirty="0"/>
              <a:t>    and collaboration—at the same time.</a:t>
            </a:r>
          </a:p>
        </p:txBody>
      </p:sp>
      <p:sp>
        <p:nvSpPr>
          <p:cNvPr id="4" name="Title 1">
            <a:extLst>
              <a:ext uri="{FF2B5EF4-FFF2-40B4-BE49-F238E27FC236}">
                <a16:creationId xmlns:a16="http://schemas.microsoft.com/office/drawing/2014/main" id="{1F2AF96A-F990-407C-BB6A-1E472D015FFC}"/>
              </a:ext>
            </a:extLst>
          </p:cNvPr>
          <p:cNvSpPr txBox="1">
            <a:spLocks/>
          </p:cNvSpPr>
          <p:nvPr/>
        </p:nvSpPr>
        <p:spPr>
          <a:xfrm>
            <a:off x="1295402" y="763057"/>
            <a:ext cx="9601196" cy="898103"/>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AI SUPPORT IN MILITARY ESL CLASSROOMS</a:t>
            </a:r>
          </a:p>
        </p:txBody>
      </p:sp>
    </p:spTree>
    <p:extLst>
      <p:ext uri="{BB962C8B-B14F-4D97-AF65-F5344CB8AC3E}">
        <p14:creationId xmlns:p14="http://schemas.microsoft.com/office/powerpoint/2010/main" val="3294074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8169" y="2288150"/>
            <a:ext cx="9926516" cy="1754326"/>
          </a:xfrm>
          <a:prstGeom prst="rect">
            <a:avLst/>
          </a:prstGeom>
        </p:spPr>
        <p:txBody>
          <a:bodyPr wrap="square">
            <a:spAutoFit/>
          </a:bodyPr>
          <a:lstStyle/>
          <a:p>
            <a:pPr lvl="1" algn="ctr"/>
            <a:r>
              <a:rPr lang="en-US" sz="3600" dirty="0"/>
              <a:t>How can we redesign our teaching methodologies through AI to make learning more effective and relevant?</a:t>
            </a:r>
          </a:p>
        </p:txBody>
      </p:sp>
    </p:spTree>
    <p:extLst>
      <p:ext uri="{BB962C8B-B14F-4D97-AF65-F5344CB8AC3E}">
        <p14:creationId xmlns:p14="http://schemas.microsoft.com/office/powerpoint/2010/main" val="2935441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23192" y="2363501"/>
            <a:ext cx="10155116" cy="3318936"/>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spcAft>
                <a:spcPts val="800"/>
              </a:spcAft>
              <a:buFont typeface="Arial"/>
              <a:buNone/>
            </a:pPr>
            <a:r>
              <a:rPr lang="en-US" sz="3200" dirty="0"/>
              <a:t>This brings us to the central focus of today’s presentation:</a:t>
            </a:r>
          </a:p>
          <a:p>
            <a:pPr marL="0" indent="0" algn="ctr">
              <a:spcAft>
                <a:spcPts val="800"/>
              </a:spcAft>
              <a:buFont typeface="Arial"/>
              <a:buNone/>
            </a:pPr>
            <a:r>
              <a:rPr lang="en-US" sz="3200" dirty="0"/>
              <a:t>The Balanced AI Gamification Framework (B-AIGF)</a:t>
            </a:r>
          </a:p>
        </p:txBody>
      </p:sp>
    </p:spTree>
    <p:extLst>
      <p:ext uri="{BB962C8B-B14F-4D97-AF65-F5344CB8AC3E}">
        <p14:creationId xmlns:p14="http://schemas.microsoft.com/office/powerpoint/2010/main" val="3377459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49" y="982132"/>
            <a:ext cx="10868025" cy="1303867"/>
          </a:xfrm>
        </p:spPr>
        <p:txBody>
          <a:bodyPr>
            <a:noAutofit/>
          </a:bodyPr>
          <a:lstStyle/>
          <a:p>
            <a:r>
              <a:rPr lang="en-US" sz="3600" dirty="0"/>
              <a:t>THE BALANCED AI GAMIFICATION FRAMEWORK (B-AIGF)</a:t>
            </a:r>
          </a:p>
        </p:txBody>
      </p:sp>
      <p:sp>
        <p:nvSpPr>
          <p:cNvPr id="3" name="Content Placeholder 2"/>
          <p:cNvSpPr>
            <a:spLocks noGrp="1"/>
          </p:cNvSpPr>
          <p:nvPr>
            <p:ph idx="1"/>
          </p:nvPr>
        </p:nvSpPr>
        <p:spPr>
          <a:xfrm>
            <a:off x="1295400" y="2533650"/>
            <a:ext cx="10239373" cy="3514725"/>
          </a:xfrm>
        </p:spPr>
        <p:txBody>
          <a:bodyPr>
            <a:normAutofit/>
          </a:bodyPr>
          <a:lstStyle/>
          <a:p>
            <a:pPr>
              <a:spcAft>
                <a:spcPts val="800"/>
              </a:spcAft>
            </a:pPr>
            <a:r>
              <a:rPr dirty="0"/>
              <a:t>The B-AIGF provides a structured model balancing competition and collaboration.</a:t>
            </a:r>
          </a:p>
          <a:p>
            <a:pPr>
              <a:spcAft>
                <a:spcPts val="800"/>
              </a:spcAft>
            </a:pPr>
            <a:r>
              <a:rPr dirty="0"/>
              <a:t>Integrates theory and practice:</a:t>
            </a:r>
          </a:p>
          <a:p>
            <a:pPr marL="0" indent="0">
              <a:spcAft>
                <a:spcPts val="800"/>
              </a:spcAft>
              <a:buNone/>
            </a:pPr>
            <a:r>
              <a:rPr lang="en-US" dirty="0"/>
              <a:t>	</a:t>
            </a:r>
            <a:r>
              <a:rPr dirty="0"/>
              <a:t>  - Self-Determination Theory (Deci &amp; Ryan, 1985):</a:t>
            </a:r>
            <a:r>
              <a:rPr lang="en-US" dirty="0"/>
              <a:t> </a:t>
            </a:r>
            <a:r>
              <a:rPr dirty="0"/>
              <a:t>motivation through </a:t>
            </a:r>
            <a:r>
              <a:rPr lang="en-US" dirty="0"/>
              <a:t>    		    </a:t>
            </a:r>
            <a:r>
              <a:rPr dirty="0"/>
              <a:t>autonomy, competence, relatedness.</a:t>
            </a:r>
          </a:p>
          <a:p>
            <a:pPr marL="0" indent="0">
              <a:spcAft>
                <a:spcPts val="800"/>
              </a:spcAft>
              <a:buNone/>
            </a:pPr>
            <a:r>
              <a:rPr lang="en-US" dirty="0"/>
              <a:t>	</a:t>
            </a:r>
            <a:r>
              <a:rPr dirty="0"/>
              <a:t> - Social Interdependence Theory (Johnson &amp; Johnson, 2014): collaboration and </a:t>
            </a:r>
            <a:r>
              <a:rPr lang="en-US" dirty="0"/>
              <a:t>	    </a:t>
            </a:r>
            <a:r>
              <a:rPr dirty="0"/>
              <a:t>shared success.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1536700" y="914399"/>
            <a:ext cx="8712200" cy="5213686"/>
          </a:xfrm>
          <a:prstGeom prst="rect">
            <a:avLst/>
          </a:prstGeom>
          <a:ln>
            <a:noFill/>
          </a:ln>
          <a:effectLst>
            <a:softEdge rad="112500"/>
          </a:effectLst>
        </p:spPr>
      </p:pic>
    </p:spTree>
    <p:extLst>
      <p:ext uri="{BB962C8B-B14F-4D97-AF65-F5344CB8AC3E}">
        <p14:creationId xmlns:p14="http://schemas.microsoft.com/office/powerpoint/2010/main" val="2233867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2854" y="639232"/>
            <a:ext cx="10471638" cy="1224737"/>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B-AIGF: Dual Scoring – </a:t>
            </a:r>
          </a:p>
          <a:p>
            <a:r>
              <a:rPr lang="en-US" sz="4000" dirty="0"/>
              <a:t>Individual and Team Success</a:t>
            </a:r>
          </a:p>
        </p:txBody>
      </p:sp>
      <p:pic>
        <p:nvPicPr>
          <p:cNvPr id="3" name="Рисунок 2"/>
          <p:cNvPicPr/>
          <p:nvPr/>
        </p:nvPicPr>
        <p:blipFill>
          <a:blip r:embed="rId3"/>
          <a:stretch>
            <a:fillRect/>
          </a:stretch>
        </p:blipFill>
        <p:spPr>
          <a:xfrm>
            <a:off x="1242647" y="1943100"/>
            <a:ext cx="9692052" cy="4255479"/>
          </a:xfrm>
          <a:prstGeom prst="rect">
            <a:avLst/>
          </a:prstGeom>
          <a:ln>
            <a:noFill/>
          </a:ln>
          <a:effectLst>
            <a:softEdge rad="112500"/>
          </a:effectLst>
        </p:spPr>
      </p:pic>
    </p:spTree>
    <p:extLst>
      <p:ext uri="{BB962C8B-B14F-4D97-AF65-F5344CB8AC3E}">
        <p14:creationId xmlns:p14="http://schemas.microsoft.com/office/powerpoint/2010/main" val="3718527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dirty="0"/>
              <a:t>B-AIGF: Dual Scoring – </a:t>
            </a:r>
            <a:r>
              <a:rPr lang="en-US" dirty="0"/>
              <a:t>how it works</a:t>
            </a:r>
            <a:endParaRPr dirty="0"/>
          </a:p>
        </p:txBody>
      </p:sp>
      <p:sp>
        <p:nvSpPr>
          <p:cNvPr id="3" name="Content Placeholder 2"/>
          <p:cNvSpPr>
            <a:spLocks noGrp="1"/>
          </p:cNvSpPr>
          <p:nvPr>
            <p:ph idx="1"/>
          </p:nvPr>
        </p:nvSpPr>
        <p:spPr>
          <a:xfrm>
            <a:off x="1295401" y="2556932"/>
            <a:ext cx="10182224" cy="3318936"/>
          </a:xfrm>
        </p:spPr>
        <p:txBody>
          <a:bodyPr>
            <a:normAutofit/>
          </a:bodyPr>
          <a:lstStyle/>
          <a:p>
            <a:pPr>
              <a:spcAft>
                <a:spcPts val="800"/>
              </a:spcAft>
            </a:pPr>
            <a:r>
              <a:rPr lang="en-US" sz="2800" dirty="0"/>
              <a:t>Every learner earns individual points based on their performance.</a:t>
            </a:r>
          </a:p>
          <a:p>
            <a:pPr>
              <a:spcAft>
                <a:spcPts val="800"/>
              </a:spcAft>
            </a:pPr>
            <a:r>
              <a:rPr lang="en-US" sz="2800" dirty="0"/>
              <a:t>At the same time, all individual scores contribute to the team total.</a:t>
            </a:r>
          </a:p>
          <a:p>
            <a:pPr>
              <a:spcAft>
                <a:spcPts val="800"/>
              </a:spcAft>
            </a:pPr>
            <a:r>
              <a:rPr lang="en-US" sz="2800" dirty="0"/>
              <a:t>So, if one member stops contributing, the team suffers.</a:t>
            </a:r>
          </a:p>
          <a:p>
            <a:pPr>
              <a:spcAft>
                <a:spcPts val="800"/>
              </a:spcAft>
            </a:pPr>
            <a:r>
              <a:rPr lang="en-US" sz="2800" dirty="0"/>
              <a:t>If the team wins, every member benefits.</a:t>
            </a:r>
          </a:p>
        </p:txBody>
      </p:sp>
    </p:spTree>
    <p:extLst>
      <p:ext uri="{BB962C8B-B14F-4D97-AF65-F5344CB8AC3E}">
        <p14:creationId xmlns:p14="http://schemas.microsoft.com/office/powerpoint/2010/main" val="53794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ay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42" y="628650"/>
            <a:ext cx="10931236" cy="5592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Wayground"/>
          <p:cNvPicPr>
            <a:picLocks noChangeAspect="1" noChangeArrowheads="1"/>
          </p:cNvPicPr>
          <p:nvPr/>
        </p:nvPicPr>
        <p:blipFill rotWithShape="1">
          <a:blip r:embed="rId3">
            <a:extLst>
              <a:ext uri="{28A0092B-C50C-407E-A947-70E740481C1C}">
                <a14:useLocalDpi xmlns:a14="http://schemas.microsoft.com/office/drawing/2010/main" val="0"/>
              </a:ext>
            </a:extLst>
          </a:blip>
          <a:srcRect t="35828" b="33062"/>
          <a:stretch/>
        </p:blipFill>
        <p:spPr bwMode="auto">
          <a:xfrm>
            <a:off x="627791" y="666750"/>
            <a:ext cx="10931236" cy="17399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p:nvPr/>
        </p:nvPicPr>
        <p:blipFill>
          <a:blip r:embed="rId4"/>
          <a:stretch>
            <a:fillRect/>
          </a:stretch>
        </p:blipFill>
        <p:spPr>
          <a:xfrm>
            <a:off x="627792" y="2476500"/>
            <a:ext cx="6598560" cy="3757620"/>
          </a:xfrm>
          <a:prstGeom prst="rect">
            <a:avLst/>
          </a:prstGeom>
          <a:ln>
            <a:noFill/>
          </a:ln>
          <a:effectLst>
            <a:softEdge rad="112500"/>
          </a:effectLst>
        </p:spPr>
      </p:pic>
      <p:pic>
        <p:nvPicPr>
          <p:cNvPr id="7" name="Рисунок 6"/>
          <p:cNvPicPr/>
          <p:nvPr/>
        </p:nvPicPr>
        <p:blipFill>
          <a:blip r:embed="rId5"/>
          <a:stretch>
            <a:fillRect/>
          </a:stretch>
        </p:blipFill>
        <p:spPr>
          <a:xfrm>
            <a:off x="6057900" y="2432051"/>
            <a:ext cx="5359400" cy="3776670"/>
          </a:xfrm>
          <a:prstGeom prst="rect">
            <a:avLst/>
          </a:prstGeom>
          <a:ln>
            <a:noFill/>
          </a:ln>
          <a:effectLst>
            <a:softEdge rad="112500"/>
          </a:effectLst>
        </p:spPr>
      </p:pic>
    </p:spTree>
    <p:extLst>
      <p:ext uri="{BB962C8B-B14F-4D97-AF65-F5344CB8AC3E}">
        <p14:creationId xmlns:p14="http://schemas.microsoft.com/office/powerpoint/2010/main" val="5951088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ACC2A-22B2-41CC-A552-3B883AA42B8D}"/>
              </a:ext>
            </a:extLst>
          </p:cNvPr>
          <p:cNvSpPr>
            <a:spLocks noGrp="1"/>
          </p:cNvSpPr>
          <p:nvPr>
            <p:ph type="title"/>
          </p:nvPr>
        </p:nvSpPr>
        <p:spPr/>
        <p:txBody>
          <a:bodyPr/>
          <a:lstStyle/>
          <a:p>
            <a:r>
              <a:rPr lang="en-US" dirty="0"/>
              <a:t>Let’s see the process live</a:t>
            </a:r>
          </a:p>
        </p:txBody>
      </p:sp>
      <p:pic>
        <p:nvPicPr>
          <p:cNvPr id="4" name="TEAM MODE">
            <a:hlinkClick r:id="" action="ppaction://media"/>
            <a:extLst>
              <a:ext uri="{FF2B5EF4-FFF2-40B4-BE49-F238E27FC236}">
                <a16:creationId xmlns:a16="http://schemas.microsoft.com/office/drawing/2014/main" id="{8B28C41F-437A-4649-990D-0B5284427B6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99593" y="709127"/>
            <a:ext cx="9423918" cy="5449077"/>
          </a:xfrm>
        </p:spPr>
      </p:pic>
    </p:spTree>
    <p:extLst>
      <p:ext uri="{BB962C8B-B14F-4D97-AF65-F5344CB8AC3E}">
        <p14:creationId xmlns:p14="http://schemas.microsoft.com/office/powerpoint/2010/main" val="413213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B-AIGF: Dual Scoring – Benefits</a:t>
            </a:r>
          </a:p>
        </p:txBody>
      </p:sp>
      <p:sp>
        <p:nvSpPr>
          <p:cNvPr id="3" name="Content Placeholder 2"/>
          <p:cNvSpPr>
            <a:spLocks noGrp="1"/>
          </p:cNvSpPr>
          <p:nvPr>
            <p:ph idx="1"/>
          </p:nvPr>
        </p:nvSpPr>
        <p:spPr>
          <a:xfrm>
            <a:off x="1226634" y="2564780"/>
            <a:ext cx="10250991" cy="3311088"/>
          </a:xfrm>
        </p:spPr>
        <p:txBody>
          <a:bodyPr>
            <a:normAutofit/>
          </a:bodyPr>
          <a:lstStyle/>
          <a:p>
            <a:pPr marL="0" indent="0">
              <a:spcAft>
                <a:spcPts val="800"/>
              </a:spcAft>
              <a:buNone/>
            </a:pPr>
            <a:r>
              <a:rPr lang="en-US" sz="3200" dirty="0"/>
              <a:t>This structure promotes:</a:t>
            </a:r>
          </a:p>
          <a:p>
            <a:pPr>
              <a:spcAft>
                <a:spcPts val="800"/>
              </a:spcAft>
            </a:pPr>
            <a:r>
              <a:rPr lang="en-US" sz="2800" dirty="0"/>
              <a:t>Personal accountability</a:t>
            </a:r>
          </a:p>
          <a:p>
            <a:pPr>
              <a:spcAft>
                <a:spcPts val="800"/>
              </a:spcAft>
            </a:pPr>
            <a:r>
              <a:rPr lang="en-US" sz="2800" dirty="0"/>
              <a:t>Group cohesion</a:t>
            </a:r>
          </a:p>
          <a:p>
            <a:pPr>
              <a:spcAft>
                <a:spcPts val="800"/>
              </a:spcAft>
            </a:pPr>
            <a:r>
              <a:rPr lang="en-US" sz="2800" dirty="0"/>
              <a:t>Balanced motivation</a:t>
            </a:r>
          </a:p>
        </p:txBody>
      </p:sp>
    </p:spTree>
    <p:extLst>
      <p:ext uri="{BB962C8B-B14F-4D97-AF65-F5344CB8AC3E}">
        <p14:creationId xmlns:p14="http://schemas.microsoft.com/office/powerpoint/2010/main" val="3463552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95402" y="683193"/>
            <a:ext cx="9601196" cy="1224738"/>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B-AIGF: Adaptive AI Tasks – Personalized Challenge Levels</a:t>
            </a:r>
          </a:p>
        </p:txBody>
      </p:sp>
      <p:sp>
        <p:nvSpPr>
          <p:cNvPr id="3" name="Content Placeholder 2"/>
          <p:cNvSpPr txBox="1">
            <a:spLocks/>
          </p:cNvSpPr>
          <p:nvPr/>
        </p:nvSpPr>
        <p:spPr>
          <a:xfrm>
            <a:off x="905608" y="2295332"/>
            <a:ext cx="10581541" cy="395617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Aft>
                <a:spcPts val="800"/>
              </a:spcAft>
            </a:pPr>
            <a:r>
              <a:rPr lang="en-US" sz="3200" dirty="0"/>
              <a:t>AI adjusts task difficulty to match learner proficiency.</a:t>
            </a:r>
          </a:p>
          <a:p>
            <a:pPr>
              <a:spcAft>
                <a:spcPts val="800"/>
              </a:spcAft>
            </a:pPr>
            <a:endParaRPr lang="en-US" sz="2800" dirty="0"/>
          </a:p>
          <a:p>
            <a:pPr>
              <a:spcAft>
                <a:spcPts val="800"/>
              </a:spcAft>
            </a:pPr>
            <a:endParaRPr lang="en-US" sz="2800" dirty="0"/>
          </a:p>
          <a:p>
            <a:pPr>
              <a:spcAft>
                <a:spcPts val="800"/>
              </a:spcAft>
            </a:pPr>
            <a:endParaRPr lang="en-US" sz="2800" dirty="0"/>
          </a:p>
          <a:p>
            <a:pPr marL="0" indent="0">
              <a:spcAft>
                <a:spcPts val="800"/>
              </a:spcAft>
              <a:buNone/>
            </a:pPr>
            <a:endParaRPr lang="en-US" sz="2800" dirty="0"/>
          </a:p>
        </p:txBody>
      </p:sp>
      <p:pic>
        <p:nvPicPr>
          <p:cNvPr id="4" name="Рисунок 3"/>
          <p:cNvPicPr>
            <a:picLocks noChangeAspect="1"/>
          </p:cNvPicPr>
          <p:nvPr/>
        </p:nvPicPr>
        <p:blipFill>
          <a:blip r:embed="rId3"/>
          <a:stretch>
            <a:fillRect/>
          </a:stretch>
        </p:blipFill>
        <p:spPr>
          <a:xfrm>
            <a:off x="2045353" y="2914126"/>
            <a:ext cx="8124833" cy="3188091"/>
          </a:xfrm>
          <a:prstGeom prst="rect">
            <a:avLst/>
          </a:prstGeom>
        </p:spPr>
      </p:pic>
    </p:spTree>
    <p:extLst>
      <p:ext uri="{BB962C8B-B14F-4D97-AF65-F5344CB8AC3E}">
        <p14:creationId xmlns:p14="http://schemas.microsoft.com/office/powerpoint/2010/main" val="45210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410" y="721963"/>
            <a:ext cx="10627180" cy="1303867"/>
          </a:xfrm>
        </p:spPr>
        <p:txBody>
          <a:bodyPr>
            <a:noAutofit/>
          </a:bodyPr>
          <a:lstStyle/>
          <a:p>
            <a:r>
              <a:rPr lang="en-US" sz="4000" dirty="0"/>
              <a:t>AI-powered platforms -</a:t>
            </a:r>
            <a:br>
              <a:rPr lang="en-US" sz="4000" dirty="0"/>
            </a:br>
            <a:r>
              <a:rPr lang="en-US" sz="4000" dirty="0" err="1"/>
              <a:t>Wayground</a:t>
            </a:r>
            <a:r>
              <a:rPr lang="en-US" sz="4000" dirty="0"/>
              <a:t> Quizizz AI, </a:t>
            </a:r>
            <a:r>
              <a:rPr lang="en-US" sz="4000" dirty="0" err="1"/>
              <a:t>Edcafe</a:t>
            </a:r>
            <a:r>
              <a:rPr lang="en-US" sz="4000" dirty="0"/>
              <a:t> AI</a:t>
            </a:r>
            <a:endParaRPr sz="4000" dirty="0"/>
          </a:p>
        </p:txBody>
      </p:sp>
      <p:sp>
        <p:nvSpPr>
          <p:cNvPr id="3" name="Content Placeholder 2"/>
          <p:cNvSpPr>
            <a:spLocks noGrp="1"/>
          </p:cNvSpPr>
          <p:nvPr>
            <p:ph idx="1"/>
          </p:nvPr>
        </p:nvSpPr>
        <p:spPr>
          <a:xfrm>
            <a:off x="1295400" y="2432957"/>
            <a:ext cx="10191749" cy="3755572"/>
          </a:xfrm>
        </p:spPr>
        <p:txBody>
          <a:bodyPr>
            <a:normAutofit/>
          </a:bodyPr>
          <a:lstStyle/>
          <a:p>
            <a:pPr marL="0" indent="0">
              <a:spcAft>
                <a:spcPts val="800"/>
              </a:spcAft>
              <a:buNone/>
            </a:pPr>
            <a:r>
              <a:rPr lang="en-US" sz="2800" dirty="0"/>
              <a:t>AI can adjust difficulty automatically.</a:t>
            </a:r>
          </a:p>
          <a:p>
            <a:pPr>
              <a:spcAft>
                <a:spcPts val="800"/>
              </a:spcAft>
            </a:pPr>
            <a:r>
              <a:rPr lang="en-US" sz="2800" dirty="0"/>
              <a:t>If a learner answers several questions correctly, the system increases the challenge.</a:t>
            </a:r>
          </a:p>
          <a:p>
            <a:pPr>
              <a:spcAft>
                <a:spcPts val="800"/>
              </a:spcAft>
            </a:pPr>
            <a:r>
              <a:rPr lang="en-US" sz="2800" dirty="0"/>
              <a:t>If a learner struggles, the system lowers the difficulty.</a:t>
            </a:r>
          </a:p>
          <a:p>
            <a:pPr>
              <a:spcAft>
                <a:spcPts val="800"/>
              </a:spcAft>
            </a:pPr>
            <a:r>
              <a:rPr lang="en-US" sz="2800" dirty="0"/>
              <a:t>It can even present different versions of the same concept based on competence.</a:t>
            </a:r>
          </a:p>
        </p:txBody>
      </p:sp>
    </p:spTree>
    <p:extLst>
      <p:ext uri="{BB962C8B-B14F-4D97-AF65-F5344CB8AC3E}">
        <p14:creationId xmlns:p14="http://schemas.microsoft.com/office/powerpoint/2010/main" val="358596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z-Latn-UZ" dirty="0"/>
              <a:t>OUR APPROACH</a:t>
            </a:r>
            <a:br>
              <a:rPr lang="uz-Latn-UZ" dirty="0"/>
            </a:br>
            <a:endParaRPr lang="ru-RU" dirty="0"/>
          </a:p>
        </p:txBody>
      </p:sp>
      <p:sp>
        <p:nvSpPr>
          <p:cNvPr id="3" name="Объект 2"/>
          <p:cNvSpPr>
            <a:spLocks noGrp="1"/>
          </p:cNvSpPr>
          <p:nvPr>
            <p:ph idx="1"/>
          </p:nvPr>
        </p:nvSpPr>
        <p:spPr>
          <a:xfrm>
            <a:off x="1295400" y="2556932"/>
            <a:ext cx="10292861" cy="3318936"/>
          </a:xfrm>
        </p:spPr>
        <p:txBody>
          <a:bodyPr>
            <a:normAutofit/>
          </a:bodyPr>
          <a:lstStyle/>
          <a:p>
            <a:r>
              <a:rPr lang="en-US" sz="3200" dirty="0"/>
              <a:t>Introduce the Balanced AI Gamification Framework </a:t>
            </a:r>
            <a:r>
              <a:rPr lang="en-US" sz="2800" dirty="0"/>
              <a:t>(B-AIGF)</a:t>
            </a:r>
            <a:endParaRPr lang="en-US" sz="3200" dirty="0"/>
          </a:p>
          <a:p>
            <a:r>
              <a:rPr lang="en-US" sz="2800" dirty="0"/>
              <a:t>B-AIGF</a:t>
            </a:r>
            <a:r>
              <a:rPr lang="en-US" sz="3200" dirty="0"/>
              <a:t> combines competition and collaboration through AI tools</a:t>
            </a:r>
          </a:p>
          <a:p>
            <a:r>
              <a:rPr lang="en-US" sz="2800" dirty="0"/>
              <a:t>B-AIGF</a:t>
            </a:r>
            <a:r>
              <a:rPr lang="en-US" sz="3200" dirty="0"/>
              <a:t> creates sustained engagement and fairness</a:t>
            </a:r>
          </a:p>
          <a:p>
            <a:endParaRPr lang="ru-RU" sz="3200" dirty="0"/>
          </a:p>
        </p:txBody>
      </p:sp>
    </p:spTree>
    <p:extLst>
      <p:ext uri="{BB962C8B-B14F-4D97-AF65-F5344CB8AC3E}">
        <p14:creationId xmlns:p14="http://schemas.microsoft.com/office/powerpoint/2010/main" val="2334416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823" y="982132"/>
            <a:ext cx="10627180" cy="1303867"/>
          </a:xfrm>
        </p:spPr>
        <p:txBody>
          <a:bodyPr>
            <a:noAutofit/>
          </a:bodyPr>
          <a:lstStyle/>
          <a:p>
            <a:r>
              <a:rPr lang="en-US" dirty="0"/>
              <a:t>This approach supports Self-Determination Theory</a:t>
            </a:r>
          </a:p>
        </p:txBody>
      </p:sp>
      <p:sp>
        <p:nvSpPr>
          <p:cNvPr id="3" name="Content Placeholder 2"/>
          <p:cNvSpPr>
            <a:spLocks noGrp="1"/>
          </p:cNvSpPr>
          <p:nvPr>
            <p:ph idx="1"/>
          </p:nvPr>
        </p:nvSpPr>
        <p:spPr>
          <a:xfrm>
            <a:off x="1295400" y="2432957"/>
            <a:ext cx="10191749" cy="3755572"/>
          </a:xfrm>
        </p:spPr>
        <p:txBody>
          <a:bodyPr>
            <a:normAutofit/>
          </a:bodyPr>
          <a:lstStyle/>
          <a:p>
            <a:pPr>
              <a:spcAft>
                <a:spcPts val="800"/>
              </a:spcAft>
            </a:pPr>
            <a:r>
              <a:rPr lang="en-US" sz="3200" dirty="0"/>
              <a:t>It maintains competence - not too hard, not too easy.</a:t>
            </a:r>
          </a:p>
          <a:p>
            <a:pPr>
              <a:spcAft>
                <a:spcPts val="800"/>
              </a:spcAft>
            </a:pPr>
            <a:r>
              <a:rPr lang="en-US" sz="3200" dirty="0"/>
              <a:t>It supports autonomy - learners feel tasks match their level.</a:t>
            </a:r>
          </a:p>
          <a:p>
            <a:pPr>
              <a:spcAft>
                <a:spcPts val="800"/>
              </a:spcAft>
            </a:pPr>
            <a:r>
              <a:rPr lang="en-US" sz="3200" dirty="0"/>
              <a:t>It encourages persistence - they stay in the “learning zone,” not the “panic or boredom zone”.</a:t>
            </a:r>
          </a:p>
        </p:txBody>
      </p:sp>
    </p:spTree>
    <p:extLst>
      <p:ext uri="{BB962C8B-B14F-4D97-AF65-F5344CB8AC3E}">
        <p14:creationId xmlns:p14="http://schemas.microsoft.com/office/powerpoint/2010/main" val="2153394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903C9-D44B-4DE5-A860-E3CA65030A7F}"/>
              </a:ext>
            </a:extLst>
          </p:cNvPr>
          <p:cNvSpPr txBox="1">
            <a:spLocks/>
          </p:cNvSpPr>
          <p:nvPr/>
        </p:nvSpPr>
        <p:spPr>
          <a:xfrm>
            <a:off x="677009" y="704541"/>
            <a:ext cx="10735406" cy="1303867"/>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B-AIGF: Fair AI Scoring – Transparency and Reliability</a:t>
            </a:r>
          </a:p>
        </p:txBody>
      </p:sp>
      <p:sp>
        <p:nvSpPr>
          <p:cNvPr id="3" name="Content Placeholder 2">
            <a:extLst>
              <a:ext uri="{FF2B5EF4-FFF2-40B4-BE49-F238E27FC236}">
                <a16:creationId xmlns:a16="http://schemas.microsoft.com/office/drawing/2014/main" id="{C557B590-F03F-4BEB-9DE3-096B5D106058}"/>
              </a:ext>
            </a:extLst>
          </p:cNvPr>
          <p:cNvSpPr txBox="1">
            <a:spLocks/>
          </p:cNvSpPr>
          <p:nvPr/>
        </p:nvSpPr>
        <p:spPr>
          <a:xfrm>
            <a:off x="770794" y="2008408"/>
            <a:ext cx="10641621" cy="414505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Aft>
                <a:spcPts val="800"/>
              </a:spcAft>
              <a:buFont typeface="Arial"/>
              <a:buNone/>
            </a:pPr>
            <a:endParaRPr lang="en-US" sz="2800" dirty="0"/>
          </a:p>
          <a:p>
            <a:pPr marL="0" indent="0">
              <a:spcAft>
                <a:spcPts val="800"/>
              </a:spcAft>
              <a:buFont typeface="Arial"/>
              <a:buNone/>
            </a:pPr>
            <a:r>
              <a:rPr lang="en-US" sz="2800" dirty="0"/>
              <a:t>AI can provide:</a:t>
            </a:r>
          </a:p>
          <a:p>
            <a:pPr>
              <a:spcAft>
                <a:spcPts val="800"/>
              </a:spcAft>
            </a:pPr>
            <a:r>
              <a:rPr lang="en-US" sz="2800" dirty="0"/>
              <a:t>Instant feedback    </a:t>
            </a:r>
          </a:p>
          <a:p>
            <a:pPr>
              <a:spcAft>
                <a:spcPts val="800"/>
              </a:spcAft>
            </a:pPr>
            <a:r>
              <a:rPr lang="en-US" sz="2800" dirty="0"/>
              <a:t>Consistent evaluation</a:t>
            </a:r>
          </a:p>
          <a:p>
            <a:pPr>
              <a:spcAft>
                <a:spcPts val="800"/>
              </a:spcAft>
            </a:pPr>
            <a:r>
              <a:rPr lang="en-US" sz="2800" dirty="0"/>
              <a:t>Objective scoring</a:t>
            </a:r>
          </a:p>
          <a:p>
            <a:pPr>
              <a:spcAft>
                <a:spcPts val="800"/>
              </a:spcAft>
            </a:pPr>
            <a:r>
              <a:rPr lang="en-US" sz="2800" dirty="0"/>
              <a:t>Data transparency</a:t>
            </a:r>
          </a:p>
        </p:txBody>
      </p:sp>
      <p:pic>
        <p:nvPicPr>
          <p:cNvPr id="4" name="Picture 3">
            <a:extLst>
              <a:ext uri="{FF2B5EF4-FFF2-40B4-BE49-F238E27FC236}">
                <a16:creationId xmlns:a16="http://schemas.microsoft.com/office/drawing/2014/main" id="{5985A26E-6C35-4559-8B67-473047540D4B}"/>
              </a:ext>
            </a:extLst>
          </p:cNvPr>
          <p:cNvPicPr>
            <a:picLocks noChangeAspect="1"/>
          </p:cNvPicPr>
          <p:nvPr/>
        </p:nvPicPr>
        <p:blipFill rotWithShape="1">
          <a:blip r:embed="rId2"/>
          <a:srcRect b="22985"/>
          <a:stretch/>
        </p:blipFill>
        <p:spPr>
          <a:xfrm>
            <a:off x="4245431" y="2579916"/>
            <a:ext cx="7102936" cy="3347357"/>
          </a:xfrm>
          <a:prstGeom prst="rect">
            <a:avLst/>
          </a:prstGeom>
        </p:spPr>
      </p:pic>
    </p:spTree>
    <p:extLst>
      <p:ext uri="{BB962C8B-B14F-4D97-AF65-F5344CB8AC3E}">
        <p14:creationId xmlns:p14="http://schemas.microsoft.com/office/powerpoint/2010/main" val="2904851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60180" y="644326"/>
            <a:ext cx="10665069" cy="1303867"/>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B-AIGF: Rotating Team Roles – Team Commander Model</a:t>
            </a:r>
          </a:p>
        </p:txBody>
      </p:sp>
      <p:sp>
        <p:nvSpPr>
          <p:cNvPr id="3" name="Content Placeholder 2"/>
          <p:cNvSpPr txBox="1">
            <a:spLocks/>
          </p:cNvSpPr>
          <p:nvPr/>
        </p:nvSpPr>
        <p:spPr>
          <a:xfrm>
            <a:off x="703386" y="2276669"/>
            <a:ext cx="10821864" cy="4001039"/>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Aft>
                <a:spcPts val="800"/>
              </a:spcAft>
            </a:pPr>
            <a:r>
              <a:rPr lang="en-US" sz="3200" dirty="0"/>
              <a:t>Prevents domination and passivity within teams.</a:t>
            </a:r>
          </a:p>
        </p:txBody>
      </p:sp>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30483" t="22491" r="12802" b="5882"/>
          <a:stretch/>
        </p:blipFill>
        <p:spPr>
          <a:xfrm>
            <a:off x="6438122" y="3038536"/>
            <a:ext cx="4172728" cy="3027831"/>
          </a:xfrm>
          <a:prstGeom prst="rect">
            <a:avLst/>
          </a:prstGeom>
          <a:ln>
            <a:noFill/>
          </a:ln>
          <a:effectLst>
            <a:softEdge rad="112500"/>
          </a:effectLst>
          <a:scene3d>
            <a:camera prst="isometricOffAxis2Left"/>
            <a:lightRig rig="threePt" dir="t"/>
          </a:scene3d>
        </p:spPr>
      </p:pic>
      <p:pic>
        <p:nvPicPr>
          <p:cNvPr id="7" name="Picture 6">
            <a:extLst>
              <a:ext uri="{FF2B5EF4-FFF2-40B4-BE49-F238E27FC236}">
                <a16:creationId xmlns:a16="http://schemas.microsoft.com/office/drawing/2014/main" id="{97327BD8-ADEB-4458-B87C-91CA0F7FCD5A}"/>
              </a:ext>
            </a:extLst>
          </p:cNvPr>
          <p:cNvPicPr>
            <a:picLocks noChangeAspect="1"/>
          </p:cNvPicPr>
          <p:nvPr/>
        </p:nvPicPr>
        <p:blipFill rotWithShape="1">
          <a:blip r:embed="rId4"/>
          <a:srcRect l="12110" t="17788" r="27482" b="29630"/>
          <a:stretch/>
        </p:blipFill>
        <p:spPr>
          <a:xfrm>
            <a:off x="1231643" y="3184097"/>
            <a:ext cx="4441369" cy="2899461"/>
          </a:xfrm>
          <a:prstGeom prst="rect">
            <a:avLst/>
          </a:prstGeom>
          <a:ln>
            <a:noFill/>
          </a:ln>
          <a:effectLst>
            <a:softEdge rad="112500"/>
          </a:effectLst>
          <a:scene3d>
            <a:camera prst="isometricOffAxis1Right"/>
            <a:lightRig rig="threePt" dir="t"/>
          </a:scene3d>
        </p:spPr>
      </p:pic>
    </p:spTree>
    <p:extLst>
      <p:ext uri="{BB962C8B-B14F-4D97-AF65-F5344CB8AC3E}">
        <p14:creationId xmlns:p14="http://schemas.microsoft.com/office/powerpoint/2010/main" val="330376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723" y="982132"/>
            <a:ext cx="10665069" cy="1303867"/>
          </a:xfrm>
        </p:spPr>
        <p:txBody>
          <a:bodyPr>
            <a:noAutofit/>
          </a:bodyPr>
          <a:lstStyle/>
          <a:p>
            <a:r>
              <a:rPr dirty="0"/>
              <a:t>Team Commander Model</a:t>
            </a:r>
          </a:p>
        </p:txBody>
      </p:sp>
      <p:sp>
        <p:nvSpPr>
          <p:cNvPr id="3" name="Content Placeholder 2"/>
          <p:cNvSpPr>
            <a:spLocks noGrp="1"/>
          </p:cNvSpPr>
          <p:nvPr>
            <p:ph idx="1"/>
          </p:nvPr>
        </p:nvSpPr>
        <p:spPr>
          <a:xfrm>
            <a:off x="1295400" y="2556931"/>
            <a:ext cx="10229849" cy="3631598"/>
          </a:xfrm>
        </p:spPr>
        <p:txBody>
          <a:bodyPr>
            <a:normAutofit fontScale="92500"/>
          </a:bodyPr>
          <a:lstStyle/>
          <a:p>
            <a:pPr marL="514350" indent="-514350">
              <a:spcAft>
                <a:spcPts val="800"/>
              </a:spcAft>
              <a:buFont typeface="+mj-lt"/>
              <a:buAutoNum type="arabicPeriod"/>
            </a:pPr>
            <a:r>
              <a:rPr lang="en-US" sz="2800" dirty="0"/>
              <a:t>Teams are formed.</a:t>
            </a:r>
          </a:p>
          <a:p>
            <a:pPr marL="514350" indent="-514350">
              <a:spcAft>
                <a:spcPts val="800"/>
              </a:spcAft>
              <a:buFont typeface="+mj-lt"/>
              <a:buAutoNum type="arabicPeriod"/>
            </a:pPr>
            <a:r>
              <a:rPr lang="en-US" sz="2800" dirty="0"/>
              <a:t>During each activity or round, one learner becomes the “team commander.”</a:t>
            </a:r>
          </a:p>
          <a:p>
            <a:pPr marL="514350" indent="-514350">
              <a:spcAft>
                <a:spcPts val="800"/>
              </a:spcAft>
              <a:buFont typeface="+mj-lt"/>
              <a:buAutoNum type="arabicPeriod"/>
            </a:pPr>
            <a:r>
              <a:rPr lang="en-US" sz="2800" dirty="0"/>
              <a:t>The commander leads discussion, organizes answers, and represents the team.</a:t>
            </a:r>
          </a:p>
          <a:p>
            <a:pPr marL="514350" indent="-514350">
              <a:spcAft>
                <a:spcPts val="800"/>
              </a:spcAft>
              <a:buFont typeface="+mj-lt"/>
              <a:buAutoNum type="arabicPeriod"/>
            </a:pPr>
            <a:r>
              <a:rPr lang="en-US" sz="2800" dirty="0"/>
              <a:t>In the next round, the commander role rotates to another team member.</a:t>
            </a:r>
          </a:p>
          <a:p>
            <a:pPr marL="514350" indent="-514350">
              <a:spcAft>
                <a:spcPts val="800"/>
              </a:spcAft>
              <a:buFont typeface="+mj-lt"/>
              <a:buAutoNum type="arabicPeriod"/>
            </a:pPr>
            <a:r>
              <a:rPr lang="en-US" sz="2800" dirty="0"/>
              <a:t>Over time, every learner experiences leadership.</a:t>
            </a:r>
          </a:p>
        </p:txBody>
      </p:sp>
    </p:spTree>
    <p:extLst>
      <p:ext uri="{BB962C8B-B14F-4D97-AF65-F5344CB8AC3E}">
        <p14:creationId xmlns:p14="http://schemas.microsoft.com/office/powerpoint/2010/main" val="3036764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CCB2B6-099D-4C90-88F1-CEB6395F5F4A}"/>
              </a:ext>
            </a:extLst>
          </p:cNvPr>
          <p:cNvPicPr>
            <a:picLocks noChangeAspect="1"/>
          </p:cNvPicPr>
          <p:nvPr/>
        </p:nvPicPr>
        <p:blipFill rotWithShape="1">
          <a:blip r:embed="rId2"/>
          <a:srcRect b="36398"/>
          <a:stretch/>
        </p:blipFill>
        <p:spPr>
          <a:xfrm>
            <a:off x="2530931" y="2318654"/>
            <a:ext cx="6858005" cy="2400301"/>
          </a:xfrm>
          <a:prstGeom prst="rect">
            <a:avLst/>
          </a:prstGeom>
        </p:spPr>
      </p:pic>
      <p:sp>
        <p:nvSpPr>
          <p:cNvPr id="3" name="Title 1">
            <a:extLst>
              <a:ext uri="{FF2B5EF4-FFF2-40B4-BE49-F238E27FC236}">
                <a16:creationId xmlns:a16="http://schemas.microsoft.com/office/drawing/2014/main" id="{96A95FAD-CC37-4276-B597-9228D4872FB7}"/>
              </a:ext>
            </a:extLst>
          </p:cNvPr>
          <p:cNvSpPr txBox="1">
            <a:spLocks/>
          </p:cNvSpPr>
          <p:nvPr/>
        </p:nvSpPr>
        <p:spPr>
          <a:xfrm>
            <a:off x="773723" y="688210"/>
            <a:ext cx="10665069" cy="846676"/>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How it works</a:t>
            </a:r>
          </a:p>
        </p:txBody>
      </p:sp>
      <p:sp>
        <p:nvSpPr>
          <p:cNvPr id="4" name="Content Placeholder 2">
            <a:extLst>
              <a:ext uri="{FF2B5EF4-FFF2-40B4-BE49-F238E27FC236}">
                <a16:creationId xmlns:a16="http://schemas.microsoft.com/office/drawing/2014/main" id="{70DC5E27-01CB-46E5-ADB1-D416359627F1}"/>
              </a:ext>
            </a:extLst>
          </p:cNvPr>
          <p:cNvSpPr txBox="1">
            <a:spLocks/>
          </p:cNvSpPr>
          <p:nvPr/>
        </p:nvSpPr>
        <p:spPr>
          <a:xfrm>
            <a:off x="1132110" y="1812477"/>
            <a:ext cx="10229849" cy="4196440"/>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spcAft>
                <a:spcPts val="800"/>
              </a:spcAft>
              <a:buFont typeface="Arial"/>
              <a:buNone/>
            </a:pPr>
            <a:r>
              <a:rPr lang="en-US" sz="2800" dirty="0"/>
              <a:t>Quizizz AI and Kahoot Team Mode provide participation analytics:</a:t>
            </a:r>
          </a:p>
          <a:p>
            <a:pPr marL="0" indent="0">
              <a:spcAft>
                <a:spcPts val="800"/>
              </a:spcAft>
              <a:buFont typeface="Arial"/>
              <a:buNone/>
            </a:pPr>
            <a:endParaRPr lang="en-US" sz="2800" dirty="0"/>
          </a:p>
          <a:p>
            <a:pPr marL="0" indent="0">
              <a:spcAft>
                <a:spcPts val="800"/>
              </a:spcAft>
              <a:buFont typeface="Arial"/>
              <a:buNone/>
            </a:pPr>
            <a:endParaRPr lang="en-US" sz="2800" dirty="0"/>
          </a:p>
          <a:p>
            <a:pPr marL="0" indent="0">
              <a:spcAft>
                <a:spcPts val="800"/>
              </a:spcAft>
              <a:buFont typeface="Arial"/>
              <a:buNone/>
            </a:pPr>
            <a:endParaRPr lang="en-US" sz="2800" dirty="0"/>
          </a:p>
          <a:p>
            <a:pPr marL="0" indent="0">
              <a:spcAft>
                <a:spcPts val="800"/>
              </a:spcAft>
              <a:buFont typeface="Arial"/>
              <a:buNone/>
            </a:pPr>
            <a:endParaRPr lang="en-US" sz="2800" dirty="0"/>
          </a:p>
          <a:p>
            <a:pPr marL="0" indent="0">
              <a:spcAft>
                <a:spcPts val="800"/>
              </a:spcAft>
              <a:buFont typeface="Arial"/>
              <a:buNone/>
            </a:pPr>
            <a:r>
              <a:rPr lang="en-US" sz="2800" dirty="0"/>
              <a:t>Using this data, instructors can strategically rotate roles—not just randomly, but purposefully.</a:t>
            </a:r>
          </a:p>
        </p:txBody>
      </p:sp>
    </p:spTree>
    <p:extLst>
      <p:ext uri="{BB962C8B-B14F-4D97-AF65-F5344CB8AC3E}">
        <p14:creationId xmlns:p14="http://schemas.microsoft.com/office/powerpoint/2010/main" val="1743501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Framework Achieves</a:t>
            </a:r>
            <a:endParaRPr dirty="0"/>
          </a:p>
        </p:txBody>
      </p:sp>
      <p:sp>
        <p:nvSpPr>
          <p:cNvPr id="3" name="Content Placeholder 2"/>
          <p:cNvSpPr>
            <a:spLocks noGrp="1"/>
          </p:cNvSpPr>
          <p:nvPr>
            <p:ph idx="1"/>
          </p:nvPr>
        </p:nvSpPr>
        <p:spPr>
          <a:xfrm>
            <a:off x="1295401" y="2556932"/>
            <a:ext cx="10002714" cy="3318936"/>
          </a:xfrm>
        </p:spPr>
        <p:txBody>
          <a:bodyPr>
            <a:normAutofit/>
          </a:bodyPr>
          <a:lstStyle/>
          <a:p>
            <a:pPr marL="0" indent="0">
              <a:spcAft>
                <a:spcPts val="800"/>
              </a:spcAft>
              <a:buNone/>
            </a:pPr>
            <a:r>
              <a:rPr lang="en-US" sz="2800" dirty="0"/>
              <a:t>When these mechanisms work together, they create a powerful balance:</a:t>
            </a:r>
          </a:p>
          <a:p>
            <a:pPr>
              <a:spcAft>
                <a:spcPts val="800"/>
              </a:spcAft>
            </a:pPr>
            <a:r>
              <a:rPr lang="en-US" sz="2800" dirty="0"/>
              <a:t>Dual Scoring motivates both the individual and the team.</a:t>
            </a:r>
          </a:p>
          <a:p>
            <a:pPr>
              <a:spcAft>
                <a:spcPts val="800"/>
              </a:spcAft>
            </a:pPr>
            <a:r>
              <a:rPr lang="en-US" sz="2800" dirty="0"/>
              <a:t>Adaptive AI Tasks keep everyone challenged at the right level.</a:t>
            </a:r>
          </a:p>
          <a:p>
            <a:pPr>
              <a:spcAft>
                <a:spcPts val="800"/>
              </a:spcAft>
            </a:pPr>
            <a:r>
              <a:rPr lang="en-US" sz="2800" dirty="0"/>
              <a:t>Fair AI Scoring builds trust in the process.</a:t>
            </a:r>
          </a:p>
          <a:p>
            <a:pPr>
              <a:spcAft>
                <a:spcPts val="800"/>
              </a:spcAft>
            </a:pPr>
            <a:r>
              <a:rPr lang="en-US" sz="2800" dirty="0"/>
              <a:t>Rotating Commander Roles develop leadership and unity.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POINTS TO CONSIDER</a:t>
            </a:r>
          </a:p>
        </p:txBody>
      </p:sp>
      <p:sp>
        <p:nvSpPr>
          <p:cNvPr id="3" name="Content Placeholder 2"/>
          <p:cNvSpPr>
            <a:spLocks noGrp="1"/>
          </p:cNvSpPr>
          <p:nvPr>
            <p:ph idx="1"/>
          </p:nvPr>
        </p:nvSpPr>
        <p:spPr>
          <a:xfrm>
            <a:off x="1295401" y="2556932"/>
            <a:ext cx="10144124" cy="3318936"/>
          </a:xfrm>
        </p:spPr>
        <p:txBody>
          <a:bodyPr>
            <a:normAutofit/>
          </a:bodyPr>
          <a:lstStyle/>
          <a:p>
            <a:pPr>
              <a:spcAft>
                <a:spcPts val="800"/>
              </a:spcAft>
            </a:pPr>
            <a:r>
              <a:rPr dirty="0"/>
              <a:t>AI offers benefits, but requires thoughtful application.</a:t>
            </a:r>
          </a:p>
          <a:p>
            <a:pPr>
              <a:spcAft>
                <a:spcPts val="800"/>
              </a:spcAft>
            </a:pPr>
            <a:r>
              <a:rPr dirty="0"/>
              <a:t>Access limits: unequal technology or weak connectivity can affect fairness.</a:t>
            </a:r>
          </a:p>
          <a:p>
            <a:pPr>
              <a:spcAft>
                <a:spcPts val="800"/>
              </a:spcAft>
            </a:pPr>
            <a:r>
              <a:rPr dirty="0"/>
              <a:t>Data security: sensitive information must remain protected.</a:t>
            </a:r>
          </a:p>
          <a:p>
            <a:pPr>
              <a:spcAft>
                <a:spcPts val="800"/>
              </a:spcAft>
            </a:pPr>
            <a:r>
              <a:rPr dirty="0"/>
              <a:t>Over-reliance: AI should support, not replace, effective teaching.</a:t>
            </a:r>
          </a:p>
          <a:p>
            <a:pPr>
              <a:spcAft>
                <a:spcPts val="800"/>
              </a:spcAft>
            </a:pPr>
            <a:r>
              <a:rPr dirty="0"/>
              <a:t>Must ensure fairness, inclusivity, and supervision in every context.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2510-2EC1-4F1D-BEC7-D6F7A4D8A348}"/>
              </a:ext>
            </a:extLst>
          </p:cNvPr>
          <p:cNvSpPr txBox="1">
            <a:spLocks/>
          </p:cNvSpPr>
          <p:nvPr/>
        </p:nvSpPr>
        <p:spPr>
          <a:xfrm>
            <a:off x="1295402" y="763795"/>
            <a:ext cx="9601196" cy="816188"/>
          </a:xfrm>
          <a:prstGeom prst="rect">
            <a:avLst/>
          </a:prstGeom>
        </p:spPr>
        <p:txBody>
          <a:bodyP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dirty="0"/>
              <a:t>CONCLUSION</a:t>
            </a:r>
          </a:p>
        </p:txBody>
      </p:sp>
      <p:sp>
        <p:nvSpPr>
          <p:cNvPr id="3" name="Content Placeholder 2">
            <a:extLst>
              <a:ext uri="{FF2B5EF4-FFF2-40B4-BE49-F238E27FC236}">
                <a16:creationId xmlns:a16="http://schemas.microsoft.com/office/drawing/2014/main" id="{D970A29D-AB20-414B-B4F7-4F074202F92E}"/>
              </a:ext>
            </a:extLst>
          </p:cNvPr>
          <p:cNvSpPr txBox="1">
            <a:spLocks/>
          </p:cNvSpPr>
          <p:nvPr/>
        </p:nvSpPr>
        <p:spPr>
          <a:xfrm>
            <a:off x="1037488" y="1902618"/>
            <a:ext cx="10526591" cy="4087632"/>
          </a:xfrm>
          <a:prstGeom prst="rect">
            <a:avLst/>
          </a:prstGeom>
        </p:spPr>
        <p:txBody>
          <a:bodyP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spcAft>
                <a:spcPts val="800"/>
              </a:spcAft>
            </a:pPr>
            <a:r>
              <a:rPr lang="en-US" sz="2800" dirty="0"/>
              <a:t>AI can transform military ESL classrooms when used wisely.</a:t>
            </a:r>
          </a:p>
          <a:p>
            <a:pPr>
              <a:spcAft>
                <a:spcPts val="800"/>
              </a:spcAft>
            </a:pPr>
            <a:r>
              <a:rPr lang="en-US" sz="2800" dirty="0"/>
              <a:t>Enables real-time tracking of learner progress and team performance.</a:t>
            </a:r>
          </a:p>
          <a:p>
            <a:pPr>
              <a:spcAft>
                <a:spcPts val="800"/>
              </a:spcAft>
            </a:pPr>
            <a:r>
              <a:rPr lang="en-US" sz="2800" dirty="0"/>
              <a:t>Adaptive algorithms adjust task difficulty to individual proficiency.</a:t>
            </a:r>
          </a:p>
          <a:p>
            <a:pPr>
              <a:spcAft>
                <a:spcPts val="800"/>
              </a:spcAft>
            </a:pPr>
            <a:r>
              <a:rPr lang="en-US" sz="2800" dirty="0"/>
              <a:t>Provides instant feedback, objective scoring, data transparency.</a:t>
            </a:r>
          </a:p>
          <a:p>
            <a:pPr>
              <a:spcAft>
                <a:spcPts val="800"/>
              </a:spcAft>
            </a:pPr>
            <a:r>
              <a:rPr lang="en-US" sz="2800" dirty="0"/>
              <a:t>AI-empowered tools such as </a:t>
            </a:r>
            <a:r>
              <a:rPr lang="en-US" sz="2800" dirty="0" err="1"/>
              <a:t>Wayground</a:t>
            </a:r>
            <a:r>
              <a:rPr lang="en-US" sz="2800" dirty="0"/>
              <a:t> Quizizz AI, Kahoot Team mode, </a:t>
            </a:r>
            <a:r>
              <a:rPr lang="en-US" sz="2800" dirty="0" err="1"/>
              <a:t>Factile</a:t>
            </a:r>
            <a:r>
              <a:rPr lang="en-US" sz="2800" dirty="0"/>
              <a:t> with Auto-Gen AI not only motivate through competition but also strengthen collaboration. </a:t>
            </a:r>
          </a:p>
        </p:txBody>
      </p:sp>
    </p:spTree>
    <p:extLst>
      <p:ext uri="{BB962C8B-B14F-4D97-AF65-F5344CB8AC3E}">
        <p14:creationId xmlns:p14="http://schemas.microsoft.com/office/powerpoint/2010/main" val="1776594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7ECC-37E6-4980-BCF1-FA7619AB9B21}"/>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8912BF18-C6D4-4363-92AE-9A4B2AA66BD1}"/>
              </a:ext>
            </a:extLst>
          </p:cNvPr>
          <p:cNvSpPr>
            <a:spLocks noGrp="1"/>
          </p:cNvSpPr>
          <p:nvPr>
            <p:ph idx="1"/>
          </p:nvPr>
        </p:nvSpPr>
        <p:spPr/>
        <p:txBody>
          <a:bodyPr>
            <a:normAutofit/>
          </a:bodyPr>
          <a:lstStyle/>
          <a:p>
            <a:r>
              <a:rPr lang="en-US" sz="2800" dirty="0"/>
              <a:t>When we balance competition and collaboration through AI, we don’t just teach language.</a:t>
            </a:r>
          </a:p>
          <a:p>
            <a:r>
              <a:rPr lang="en-US" sz="2800" dirty="0"/>
              <a:t>We build confidence, leadership, resilience, and unity.</a:t>
            </a:r>
          </a:p>
          <a:p>
            <a:r>
              <a:rPr lang="en-US" sz="2800" dirty="0"/>
              <a:t>That is exactly what our learners—military or civilian—need for the future. </a:t>
            </a:r>
          </a:p>
          <a:p>
            <a:endParaRPr lang="en-US" sz="2800" dirty="0"/>
          </a:p>
        </p:txBody>
      </p:sp>
    </p:spTree>
    <p:extLst>
      <p:ext uri="{BB962C8B-B14F-4D97-AF65-F5344CB8AC3E}">
        <p14:creationId xmlns:p14="http://schemas.microsoft.com/office/powerpoint/2010/main" val="2753391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D367E5C1-61F3-4236-8C84-782A95660603}"/>
              </a:ext>
            </a:extLst>
          </p:cNvPr>
          <p:cNvSpPr txBox="1">
            <a:spLocks/>
          </p:cNvSpPr>
          <p:nvPr/>
        </p:nvSpPr>
        <p:spPr>
          <a:xfrm>
            <a:off x="1362076" y="2204507"/>
            <a:ext cx="9601196" cy="3318936"/>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buFont typeface="Arial"/>
              <a:buNone/>
            </a:pPr>
            <a:endParaRPr lang="en-US" sz="4000"/>
          </a:p>
          <a:p>
            <a:pPr marL="0" indent="0" algn="ctr">
              <a:buFont typeface="Arial"/>
              <a:buNone/>
            </a:pPr>
            <a:r>
              <a:rPr lang="en-US" sz="4000"/>
              <a:t>THANK YOU FOR YOUR ATTENTION</a:t>
            </a:r>
            <a:endParaRPr lang="en-US" sz="4000" dirty="0"/>
          </a:p>
        </p:txBody>
      </p:sp>
    </p:spTree>
    <p:extLst>
      <p:ext uri="{BB962C8B-B14F-4D97-AF65-F5344CB8AC3E}">
        <p14:creationId xmlns:p14="http://schemas.microsoft.com/office/powerpoint/2010/main" val="155879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700866" y="801039"/>
            <a:ext cx="6798734" cy="932512"/>
          </a:xfrm>
          <a:prstGeom prst="rect">
            <a:avLst/>
          </a:prstGeom>
        </p:spPr>
        <p:txBody>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AGENDA</a:t>
            </a:r>
            <a:endParaRPr lang="ru-RU" dirty="0"/>
          </a:p>
        </p:txBody>
      </p:sp>
      <p:sp>
        <p:nvSpPr>
          <p:cNvPr id="3" name="Объект 2"/>
          <p:cNvSpPr txBox="1">
            <a:spLocks/>
          </p:cNvSpPr>
          <p:nvPr/>
        </p:nvSpPr>
        <p:spPr>
          <a:xfrm>
            <a:off x="1434040" y="1639766"/>
            <a:ext cx="6798736" cy="4387361"/>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en-US" sz="2000" b="1" dirty="0"/>
              <a:t>Challenges in teaching military learners</a:t>
            </a:r>
          </a:p>
          <a:p>
            <a:r>
              <a:rPr lang="en-US" sz="2000" b="1" dirty="0"/>
              <a:t>Sustaining motivation in military adult classrooms</a:t>
            </a:r>
          </a:p>
          <a:p>
            <a:r>
              <a:rPr lang="en-US" sz="2000" b="1" dirty="0"/>
              <a:t>Classroom competition as a teaching tool</a:t>
            </a:r>
          </a:p>
          <a:p>
            <a:r>
              <a:rPr lang="en-US" sz="2000" b="1" dirty="0"/>
              <a:t>Balancing competition and collaboration</a:t>
            </a:r>
          </a:p>
          <a:p>
            <a:r>
              <a:rPr lang="en-US" sz="2000" b="1" dirty="0"/>
              <a:t>AI support in military language classrooms</a:t>
            </a:r>
          </a:p>
          <a:p>
            <a:r>
              <a:rPr lang="en-US" sz="2000" b="1" dirty="0"/>
              <a:t>The balanced gamification framework (B-AIGF)</a:t>
            </a:r>
          </a:p>
          <a:p>
            <a:r>
              <a:rPr lang="uz-Latn-UZ" sz="2000" b="1" dirty="0"/>
              <a:t>B-AIGF: four mechanisms overview</a:t>
            </a:r>
            <a:endParaRPr lang="en-US" sz="2000" b="1" dirty="0"/>
          </a:p>
          <a:p>
            <a:r>
              <a:rPr lang="en-US" sz="2000" b="1" dirty="0"/>
              <a:t>Points to consider</a:t>
            </a:r>
          </a:p>
          <a:p>
            <a:r>
              <a:rPr lang="en-US" sz="2000" b="1" dirty="0"/>
              <a:t>Conclusion</a:t>
            </a:r>
          </a:p>
          <a:p>
            <a:endParaRPr lang="ru-RU" sz="2000" dirty="0"/>
          </a:p>
        </p:txBody>
      </p:sp>
    </p:spTree>
    <p:extLst>
      <p:ext uri="{BB962C8B-B14F-4D97-AF65-F5344CB8AC3E}">
        <p14:creationId xmlns:p14="http://schemas.microsoft.com/office/powerpoint/2010/main" val="1115950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2" y="885417"/>
            <a:ext cx="9601196" cy="1303867"/>
          </a:xfrm>
        </p:spPr>
        <p:txBody>
          <a:bodyPr>
            <a:noAutofit/>
          </a:bodyPr>
          <a:lstStyle/>
          <a:p>
            <a:r>
              <a:rPr lang="en-US" sz="3600" dirty="0"/>
              <a:t/>
            </a:r>
            <a:br>
              <a:rPr lang="en-US" sz="3600" dirty="0"/>
            </a:br>
            <a:r>
              <a:rPr lang="en-US" sz="3600" dirty="0"/>
              <a:t>CHALLENGES IN TEACHING MILITARY LEARNERS</a:t>
            </a:r>
            <a:br>
              <a:rPr lang="en-US" sz="3600" dirty="0"/>
            </a:br>
            <a:endParaRPr lang="ru-RU" sz="3600" dirty="0"/>
          </a:p>
        </p:txBody>
      </p:sp>
      <p:sp>
        <p:nvSpPr>
          <p:cNvPr id="3" name="Объект 2"/>
          <p:cNvSpPr>
            <a:spLocks noGrp="1"/>
          </p:cNvSpPr>
          <p:nvPr>
            <p:ph idx="1"/>
          </p:nvPr>
        </p:nvSpPr>
        <p:spPr>
          <a:xfrm>
            <a:off x="1295401" y="2556932"/>
            <a:ext cx="10231314" cy="3318936"/>
          </a:xfrm>
        </p:spPr>
        <p:txBody>
          <a:bodyPr>
            <a:normAutofit/>
          </a:bodyPr>
          <a:lstStyle/>
          <a:p>
            <a:pPr>
              <a:spcAft>
                <a:spcPts val="800"/>
              </a:spcAft>
            </a:pPr>
            <a:r>
              <a:rPr lang="en-US" sz="2800" dirty="0"/>
              <a:t>After years of service, military learners face challenges returning to academic learning.</a:t>
            </a:r>
          </a:p>
          <a:p>
            <a:pPr>
              <a:spcAft>
                <a:spcPts val="800"/>
              </a:spcAft>
            </a:pPr>
            <a:r>
              <a:rPr lang="en-US" sz="2800" dirty="0"/>
              <a:t>Their task-oriented mindset values practical results over theory.</a:t>
            </a:r>
          </a:p>
          <a:p>
            <a:pPr>
              <a:spcAft>
                <a:spcPts val="800"/>
              </a:spcAft>
            </a:pPr>
            <a:r>
              <a:rPr lang="en-US" sz="2800" dirty="0"/>
              <a:t>Diverse proficiency levels </a:t>
            </a:r>
          </a:p>
          <a:p>
            <a:pPr>
              <a:spcAft>
                <a:spcPts val="800"/>
              </a:spcAft>
            </a:pPr>
            <a:r>
              <a:rPr lang="en-US" sz="2800" dirty="0"/>
              <a:t>rank hierarchy can silence lower-ranking learners.</a:t>
            </a:r>
          </a:p>
          <a:p>
            <a:endParaRPr lang="ru-RU" dirty="0"/>
          </a:p>
        </p:txBody>
      </p:sp>
    </p:spTree>
    <p:extLst>
      <p:ext uri="{BB962C8B-B14F-4D97-AF65-F5344CB8AC3E}">
        <p14:creationId xmlns:p14="http://schemas.microsoft.com/office/powerpoint/2010/main" val="162562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600" dirty="0"/>
              <a:t>STANDARD INSTRUCTION IS NOT ENOUGH</a:t>
            </a:r>
            <a:br>
              <a:rPr lang="en-US" sz="3600" dirty="0"/>
            </a:br>
            <a:endParaRPr lang="ru-RU" sz="3600" dirty="0"/>
          </a:p>
        </p:txBody>
      </p:sp>
      <p:sp>
        <p:nvSpPr>
          <p:cNvPr id="3" name="Объект 2"/>
          <p:cNvSpPr>
            <a:spLocks noGrp="1"/>
          </p:cNvSpPr>
          <p:nvPr>
            <p:ph idx="1"/>
          </p:nvPr>
        </p:nvSpPr>
        <p:spPr/>
        <p:txBody>
          <a:bodyPr>
            <a:noAutofit/>
          </a:bodyPr>
          <a:lstStyle/>
          <a:p>
            <a:pPr marL="0" indent="0">
              <a:spcAft>
                <a:spcPts val="800"/>
              </a:spcAft>
              <a:buNone/>
            </a:pPr>
            <a:r>
              <a:rPr lang="en-US" sz="3200" dirty="0"/>
              <a:t>Teaching should include</a:t>
            </a:r>
          </a:p>
          <a:p>
            <a:pPr>
              <a:spcAft>
                <a:spcPts val="800"/>
              </a:spcAft>
              <a:buFont typeface="Arial" panose="020B0604020202020204" pitchFamily="34" charset="0"/>
              <a:buChar char="•"/>
            </a:pPr>
            <a:r>
              <a:rPr lang="en-US" sz="2800" dirty="0"/>
              <a:t>motivational strategies</a:t>
            </a:r>
          </a:p>
          <a:p>
            <a:pPr>
              <a:spcAft>
                <a:spcPts val="800"/>
              </a:spcAft>
              <a:buFont typeface="Arial" panose="020B0604020202020204" pitchFamily="34" charset="0"/>
              <a:buChar char="•"/>
            </a:pPr>
            <a:r>
              <a:rPr lang="en-US" sz="2800" dirty="0"/>
              <a:t>relevant content</a:t>
            </a:r>
          </a:p>
          <a:p>
            <a:pPr>
              <a:spcAft>
                <a:spcPts val="800"/>
              </a:spcAft>
              <a:buFont typeface="Arial" panose="020B0604020202020204" pitchFamily="34" charset="0"/>
              <a:buChar char="•"/>
            </a:pPr>
            <a:r>
              <a:rPr lang="en-US" sz="2800" dirty="0"/>
              <a:t>balance between individual and group cohesion</a:t>
            </a:r>
          </a:p>
          <a:p>
            <a:endParaRPr lang="ru-RU" sz="1800" dirty="0"/>
          </a:p>
        </p:txBody>
      </p:sp>
    </p:spTree>
    <p:extLst>
      <p:ext uri="{BB962C8B-B14F-4D97-AF65-F5344CB8AC3E}">
        <p14:creationId xmlns:p14="http://schemas.microsoft.com/office/powerpoint/2010/main" val="3506580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43000" y="2457381"/>
            <a:ext cx="9873762" cy="1815882"/>
          </a:xfrm>
          <a:prstGeom prst="rect">
            <a:avLst/>
          </a:prstGeom>
        </p:spPr>
        <p:txBody>
          <a:bodyPr wrap="square">
            <a:spAutoFit/>
          </a:bodyPr>
          <a:lstStyle/>
          <a:p>
            <a:pPr algn="ctr"/>
            <a:r>
              <a:rPr lang="en-US" sz="2800" dirty="0"/>
              <a:t>How do we design learning environments that motivate individuals without harming unity?</a:t>
            </a:r>
          </a:p>
          <a:p>
            <a:pPr algn="ctr"/>
            <a:endParaRPr lang="en-US" sz="2800" dirty="0"/>
          </a:p>
          <a:p>
            <a:pPr algn="ctr"/>
            <a:r>
              <a:rPr lang="en-US" sz="2800" dirty="0"/>
              <a:t>And how do we sustain this motivation over time?</a:t>
            </a:r>
          </a:p>
        </p:txBody>
      </p:sp>
    </p:spTree>
    <p:extLst>
      <p:ext uri="{BB962C8B-B14F-4D97-AF65-F5344CB8AC3E}">
        <p14:creationId xmlns:p14="http://schemas.microsoft.com/office/powerpoint/2010/main" val="247797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SUSTAINING MOTIVATION IN MILITARY ADULT CLASSROOMS</a:t>
            </a:r>
          </a:p>
        </p:txBody>
      </p:sp>
      <p:sp>
        <p:nvSpPr>
          <p:cNvPr id="3" name="Content Placeholder 2"/>
          <p:cNvSpPr>
            <a:spLocks noGrp="1"/>
          </p:cNvSpPr>
          <p:nvPr>
            <p:ph idx="1"/>
          </p:nvPr>
        </p:nvSpPr>
        <p:spPr>
          <a:xfrm>
            <a:off x="1295401" y="2667000"/>
            <a:ext cx="9601196" cy="3466043"/>
          </a:xfrm>
        </p:spPr>
        <p:txBody>
          <a:bodyPr>
            <a:noAutofit/>
          </a:bodyPr>
          <a:lstStyle/>
          <a:p>
            <a:pPr>
              <a:spcAft>
                <a:spcPts val="800"/>
              </a:spcAft>
            </a:pPr>
            <a:r>
              <a:rPr sz="2800" dirty="0"/>
              <a:t>Motivation is the internal process that initiates, directs, and sustains learning behavior.</a:t>
            </a:r>
          </a:p>
          <a:p>
            <a:pPr>
              <a:spcAft>
                <a:spcPts val="800"/>
              </a:spcAft>
            </a:pPr>
            <a:r>
              <a:rPr sz="2800" dirty="0"/>
              <a:t>One of the strongest predictors of successful language acquisition.</a:t>
            </a:r>
          </a:p>
          <a:p>
            <a:pPr>
              <a:spcAft>
                <a:spcPts val="800"/>
              </a:spcAft>
            </a:pPr>
            <a:r>
              <a:rPr sz="2800" dirty="0"/>
              <a:t>Influences persistence, engagement, and achievement.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SUSTAINING MOTIVATION IN MILITARY ADULT CLASSROOMS</a:t>
            </a:r>
          </a:p>
        </p:txBody>
      </p:sp>
      <p:sp>
        <p:nvSpPr>
          <p:cNvPr id="3" name="Content Placeholder 2"/>
          <p:cNvSpPr>
            <a:spLocks noGrp="1"/>
          </p:cNvSpPr>
          <p:nvPr>
            <p:ph idx="1"/>
          </p:nvPr>
        </p:nvSpPr>
        <p:spPr>
          <a:xfrm>
            <a:off x="1295401" y="2652182"/>
            <a:ext cx="9601196" cy="3318936"/>
          </a:xfrm>
        </p:spPr>
        <p:txBody>
          <a:bodyPr>
            <a:normAutofit/>
          </a:bodyPr>
          <a:lstStyle/>
          <a:p>
            <a:pPr>
              <a:spcAft>
                <a:spcPts val="800"/>
              </a:spcAft>
            </a:pPr>
            <a:r>
              <a:rPr sz="2800" dirty="0"/>
              <a:t>According to Deci &amp; Ryan’s Self-Determination Theory (1985): autonomy, competence, and relatedness.</a:t>
            </a:r>
          </a:p>
          <a:p>
            <a:pPr>
              <a:spcAft>
                <a:spcPts val="800"/>
              </a:spcAft>
            </a:pPr>
            <a:r>
              <a:rPr sz="2800" dirty="0"/>
              <a:t>For military adults balancing service duties and study commitments, sustaining high motivation is essential for progress.</a:t>
            </a:r>
          </a:p>
        </p:txBody>
      </p:sp>
    </p:spTree>
    <p:extLst>
      <p:ext uri="{BB962C8B-B14F-4D97-AF65-F5344CB8AC3E}">
        <p14:creationId xmlns:p14="http://schemas.microsoft.com/office/powerpoint/2010/main" val="56768410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766</TotalTime>
  <Words>1667</Words>
  <Application>Microsoft Office PowerPoint</Application>
  <PresentationFormat>Широкоэкранный</PresentationFormat>
  <Paragraphs>251</Paragraphs>
  <Slides>39</Slides>
  <Notes>23</Notes>
  <HiddenSlides>0</HiddenSlides>
  <MMClips>1</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39</vt:i4>
      </vt:variant>
    </vt:vector>
  </HeadingPairs>
  <TitlesOfParts>
    <vt:vector size="43" baseType="lpstr">
      <vt:lpstr>Arial</vt:lpstr>
      <vt:lpstr>Calibri</vt:lpstr>
      <vt:lpstr>Garamond</vt:lpstr>
      <vt:lpstr>Натуральные материалы</vt:lpstr>
      <vt:lpstr>Презентация PowerPoint</vt:lpstr>
      <vt:lpstr>Презентация PowerPoint</vt:lpstr>
      <vt:lpstr>OUR APPROACH </vt:lpstr>
      <vt:lpstr>Презентация PowerPoint</vt:lpstr>
      <vt:lpstr> CHALLENGES IN TEACHING MILITARY LEARNERS </vt:lpstr>
      <vt:lpstr>STANDARD INSTRUCTION IS NOT ENOUGH </vt:lpstr>
      <vt:lpstr>Презентация PowerPoint</vt:lpstr>
      <vt:lpstr>SUSTAINING MOTIVATION IN MILITARY ADULT CLASSROOMS</vt:lpstr>
      <vt:lpstr>SUSTAINING MOTIVATION IN MILITARY ADULT CLASSROOMS</vt:lpstr>
      <vt:lpstr>Презентация PowerPoint</vt:lpstr>
      <vt:lpstr>CLASSROOM COMPETITION AS A TEACHING TOOL</vt:lpstr>
      <vt:lpstr>Презентация PowerPoint</vt:lpstr>
      <vt:lpstr>COMPETITION ALONE IS NOT ENOUGH</vt:lpstr>
      <vt:lpstr>BALANCING COMPETITION AND COLLABORATION</vt:lpstr>
      <vt:lpstr>BALANCING COMPETITION AND COLLABORATION</vt:lpstr>
      <vt:lpstr>When collaboration enters the classroom</vt:lpstr>
      <vt:lpstr>Презентация PowerPoint</vt:lpstr>
      <vt:lpstr>Презентация PowerPoint</vt:lpstr>
      <vt:lpstr>Презентация PowerPoint</vt:lpstr>
      <vt:lpstr>Презентация PowerPoint</vt:lpstr>
      <vt:lpstr>THE BALANCED AI GAMIFICATION FRAMEWORK (B-AIGF)</vt:lpstr>
      <vt:lpstr>Презентация PowerPoint</vt:lpstr>
      <vt:lpstr>Презентация PowerPoint</vt:lpstr>
      <vt:lpstr>B-AIGF: Dual Scoring – how it works</vt:lpstr>
      <vt:lpstr>Презентация PowerPoint</vt:lpstr>
      <vt:lpstr>Let’s see the process live</vt:lpstr>
      <vt:lpstr>B-AIGF: Dual Scoring – Benefits</vt:lpstr>
      <vt:lpstr>Презентация PowerPoint</vt:lpstr>
      <vt:lpstr>AI-powered platforms - Wayground Quizizz AI, Edcafe AI</vt:lpstr>
      <vt:lpstr>This approach supports Self-Determination Theory</vt:lpstr>
      <vt:lpstr>Презентация PowerPoint</vt:lpstr>
      <vt:lpstr>Презентация PowerPoint</vt:lpstr>
      <vt:lpstr>Team Commander Model</vt:lpstr>
      <vt:lpstr>Презентация PowerPoint</vt:lpstr>
      <vt:lpstr>What the Framework Achieves</vt:lpstr>
      <vt:lpstr>POINTS TO CONSIDER</vt:lpstr>
      <vt:lpstr>Презентация PowerPoint</vt:lpstr>
      <vt:lpstr>REMEMBER</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Balancing Healthy Competition and Collaboration through AI in Teaching Foreign Languages to Military Personnel</dc:title>
  <dc:subject/>
  <dc:creator/>
  <cp:keywords/>
  <dc:description>generated using python-pptx</dc:description>
  <cp:lastModifiedBy>admin</cp:lastModifiedBy>
  <cp:revision>80</cp:revision>
  <dcterms:created xsi:type="dcterms:W3CDTF">2013-01-27T09:14:16Z</dcterms:created>
  <dcterms:modified xsi:type="dcterms:W3CDTF">2025-10-20T07:06:18Z</dcterms:modified>
  <cp:category/>
</cp:coreProperties>
</file>