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57" r:id="rId3"/>
    <p:sldId id="258" r:id="rId4"/>
    <p:sldId id="259" r:id="rId5"/>
    <p:sldId id="261" r:id="rId6"/>
    <p:sldId id="260" r:id="rId7"/>
    <p:sldId id="270" r:id="rId8"/>
    <p:sldId id="262" r:id="rId9"/>
    <p:sldId id="264" r:id="rId10"/>
    <p:sldId id="269" r:id="rId11"/>
    <p:sldId id="263" r:id="rId12"/>
    <p:sldId id="266"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Monday, October 13, 2025</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4469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Monday, October 13,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3712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Monday, October 13,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2566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Monday, October 13,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9676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Monday, October 13,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049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Monday, October 13,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8281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138FA-2E87-4873-8BBA-13E447C9A99A}" type="datetime2">
              <a:rPr lang="en-US" smtClean="0"/>
              <a:t>Monday, October 13, 2025</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2885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Monday, October 13, 2025</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4601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Monday, October 13, 2025</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910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62FC-960E-4740-921F-B36862979F21}" type="datetime2">
              <a:rPr lang="en-US" smtClean="0"/>
              <a:t>Monday, October 13,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0315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Monday, October 13,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693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6CB39B-5F4C-4A7E-9BE3-AAFD45576D16}" type="datetime2">
              <a:rPr lang="en-US" smtClean="0"/>
              <a:t>Monday, October 13,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4401727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CAFCF-7B90-4BC2-A492-0A2D8F171E53}"/>
              </a:ext>
            </a:extLst>
          </p:cNvPr>
          <p:cNvSpPr txBox="1"/>
          <p:nvPr/>
        </p:nvSpPr>
        <p:spPr>
          <a:xfrm>
            <a:off x="2528954" y="549275"/>
            <a:ext cx="7412036" cy="984885"/>
          </a:xfrm>
          <a:prstGeom prst="rect">
            <a:avLst/>
          </a:prstGeom>
        </p:spPr>
        <p:txBody>
          <a:bodyPr vert="horz" wrap="square" lIns="0" tIns="0" rIns="0" bIns="0" rtlCol="0" anchor="ctr" anchorCtr="0">
            <a:noAutofit/>
          </a:bodyPr>
          <a:lstStyle/>
          <a:p>
            <a:pPr algn="ctr" defTabSz="914400">
              <a:lnSpc>
                <a:spcPct val="90000"/>
              </a:lnSpc>
              <a:spcBef>
                <a:spcPct val="0"/>
              </a:spcBef>
              <a:spcAft>
                <a:spcPts val="600"/>
              </a:spcAft>
            </a:pPr>
            <a:r>
              <a:rPr lang="en-US" sz="4000" b="1" kern="1200" dirty="0">
                <a:solidFill>
                  <a:schemeClr val="tx1"/>
                </a:solidFill>
                <a:latin typeface="+mj-lt"/>
                <a:ea typeface="+mj-ea"/>
                <a:cs typeface="+mj-cs"/>
              </a:rPr>
              <a:t>Speaking activities for Level 2</a:t>
            </a:r>
          </a:p>
          <a:p>
            <a:pPr algn="ctr" defTabSz="914400">
              <a:lnSpc>
                <a:spcPct val="90000"/>
              </a:lnSpc>
              <a:spcBef>
                <a:spcPct val="0"/>
              </a:spcBef>
              <a:spcAft>
                <a:spcPts val="600"/>
              </a:spcAft>
            </a:pPr>
            <a:r>
              <a:rPr lang="en-US" sz="4000" kern="1200" dirty="0">
                <a:solidFill>
                  <a:schemeClr val="tx1"/>
                </a:solidFill>
                <a:latin typeface="+mj-lt"/>
                <a:ea typeface="+mj-ea"/>
                <a:cs typeface="+mj-cs"/>
              </a:rPr>
              <a:t>Daniela </a:t>
            </a:r>
            <a:r>
              <a:rPr lang="en-US" sz="4000" kern="1200" dirty="0" err="1">
                <a:solidFill>
                  <a:schemeClr val="tx1"/>
                </a:solidFill>
                <a:latin typeface="+mj-lt"/>
                <a:ea typeface="+mj-ea"/>
                <a:cs typeface="+mj-cs"/>
              </a:rPr>
              <a:t>Vucheva</a:t>
            </a:r>
            <a:endParaRPr lang="en-US" sz="4000" kern="12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FAA7FF04-35D1-405A-9973-2EA08A8127AC}"/>
              </a:ext>
            </a:extLst>
          </p:cNvPr>
          <p:cNvPicPr>
            <a:picLocks noChangeAspect="1"/>
          </p:cNvPicPr>
          <p:nvPr/>
        </p:nvPicPr>
        <p:blipFill rotWithShape="1">
          <a:blip r:embed="rId2"/>
          <a:srcRect t="42796" b="8252"/>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Tree>
    <p:extLst>
      <p:ext uri="{BB962C8B-B14F-4D97-AF65-F5344CB8AC3E}">
        <p14:creationId xmlns:p14="http://schemas.microsoft.com/office/powerpoint/2010/main" val="83637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6D41-2C10-4675-843B-F87876145D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75FED4-C0A0-90DC-7CC4-03372E7E7056}"/>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3" name="Picture 2">
            <a:extLst>
              <a:ext uri="{FF2B5EF4-FFF2-40B4-BE49-F238E27FC236}">
                <a16:creationId xmlns:a16="http://schemas.microsoft.com/office/drawing/2014/main" id="{CD8A9E60-70AE-2F7E-D5C0-F66545316B37}"/>
              </a:ext>
            </a:extLst>
          </p:cNvPr>
          <p:cNvPicPr>
            <a:picLocks noChangeAspect="1"/>
          </p:cNvPicPr>
          <p:nvPr/>
        </p:nvPicPr>
        <p:blipFill>
          <a:blip r:embed="rId3"/>
          <a:stretch>
            <a:fillRect/>
          </a:stretch>
        </p:blipFill>
        <p:spPr>
          <a:xfrm>
            <a:off x="223157" y="191941"/>
            <a:ext cx="11911926" cy="6325394"/>
          </a:xfrm>
          <a:prstGeom prst="rect">
            <a:avLst/>
          </a:prstGeom>
        </p:spPr>
      </p:pic>
      <p:pic>
        <p:nvPicPr>
          <p:cNvPr id="9" name="Picture 8">
            <a:extLst>
              <a:ext uri="{FF2B5EF4-FFF2-40B4-BE49-F238E27FC236}">
                <a16:creationId xmlns:a16="http://schemas.microsoft.com/office/drawing/2014/main" id="{543B952E-3AC2-8453-5804-518AD1D2F5FD}"/>
              </a:ext>
            </a:extLst>
          </p:cNvPr>
          <p:cNvPicPr>
            <a:picLocks noChangeAspect="1"/>
          </p:cNvPicPr>
          <p:nvPr/>
        </p:nvPicPr>
        <p:blipFill>
          <a:blip r:embed="rId4"/>
          <a:stretch>
            <a:fillRect/>
          </a:stretch>
        </p:blipFill>
        <p:spPr>
          <a:xfrm>
            <a:off x="8180930" y="2656936"/>
            <a:ext cx="2552683" cy="4009123"/>
          </a:xfrm>
          <a:prstGeom prst="rect">
            <a:avLst/>
          </a:prstGeom>
        </p:spPr>
      </p:pic>
    </p:spTree>
    <p:extLst>
      <p:ext uri="{BB962C8B-B14F-4D97-AF65-F5344CB8AC3E}">
        <p14:creationId xmlns:p14="http://schemas.microsoft.com/office/powerpoint/2010/main" val="330640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sp>
        <p:nvSpPr>
          <p:cNvPr id="6" name="TextBox 5">
            <a:extLst>
              <a:ext uri="{FF2B5EF4-FFF2-40B4-BE49-F238E27FC236}">
                <a16:creationId xmlns:a16="http://schemas.microsoft.com/office/drawing/2014/main" id="{14E314B7-794B-4F4A-B755-5E636E5A667F}"/>
              </a:ext>
            </a:extLst>
          </p:cNvPr>
          <p:cNvSpPr txBox="1"/>
          <p:nvPr/>
        </p:nvSpPr>
        <p:spPr>
          <a:xfrm>
            <a:off x="305578" y="1059433"/>
            <a:ext cx="6097554" cy="391069"/>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000000"/>
                </a:solidFill>
                <a:effectLst/>
                <a:latin typeface="Algerian" panose="04020705040A02060702" pitchFamily="82" charset="0"/>
                <a:ea typeface="Times New Roman" panose="02020603050405020304" pitchFamily="18" charset="0"/>
                <a:cs typeface="Times New Roman" panose="02020603050405020304" pitchFamily="18" charset="0"/>
              </a:rPr>
              <a:t>ACTIVITY </a:t>
            </a:r>
            <a:r>
              <a:rPr lang="en-US" dirty="0">
                <a:solidFill>
                  <a:srgbClr val="FF0000"/>
                </a:solidFill>
                <a:latin typeface="Algerian" panose="04020705040A02060702" pitchFamily="82" charset="0"/>
                <a:ea typeface="Times New Roman" panose="02020603050405020304" pitchFamily="18" charset="0"/>
                <a:cs typeface="Times New Roman" panose="02020603050405020304" pitchFamily="18" charset="0"/>
              </a:rPr>
              <a:t>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051F4D4-DC96-42EF-8990-C16280012438}"/>
              </a:ext>
            </a:extLst>
          </p:cNvPr>
          <p:cNvSpPr txBox="1"/>
          <p:nvPr/>
        </p:nvSpPr>
        <p:spPr>
          <a:xfrm>
            <a:off x="305578" y="1538292"/>
            <a:ext cx="6097554" cy="646331"/>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Times New Roman" panose="02020603050405020304" pitchFamily="18" charset="0"/>
              </a:rPr>
              <a:t>Ask two of the students to choose one of the pictures and describe what they see:</a:t>
            </a:r>
            <a:endParaRPr lang="en-US" dirty="0"/>
          </a:p>
        </p:txBody>
      </p:sp>
      <p:pic>
        <p:nvPicPr>
          <p:cNvPr id="9" name="Picture 8">
            <a:extLst>
              <a:ext uri="{FF2B5EF4-FFF2-40B4-BE49-F238E27FC236}">
                <a16:creationId xmlns:a16="http://schemas.microsoft.com/office/drawing/2014/main" id="{8ED87189-5679-44E1-A7EB-852B0726292B}"/>
              </a:ext>
            </a:extLst>
          </p:cNvPr>
          <p:cNvPicPr>
            <a:picLocks noChangeAspect="1"/>
          </p:cNvPicPr>
          <p:nvPr/>
        </p:nvPicPr>
        <p:blipFill>
          <a:blip r:embed="rId3"/>
          <a:stretch>
            <a:fillRect/>
          </a:stretch>
        </p:blipFill>
        <p:spPr>
          <a:xfrm>
            <a:off x="104775" y="2995608"/>
            <a:ext cx="5991225" cy="2324100"/>
          </a:xfrm>
          <a:prstGeom prst="rect">
            <a:avLst/>
          </a:prstGeom>
        </p:spPr>
      </p:pic>
      <p:pic>
        <p:nvPicPr>
          <p:cNvPr id="10" name="Picture 9">
            <a:extLst>
              <a:ext uri="{FF2B5EF4-FFF2-40B4-BE49-F238E27FC236}">
                <a16:creationId xmlns:a16="http://schemas.microsoft.com/office/drawing/2014/main" id="{6C4568BE-2F0B-447A-A588-02A81F730E5E}"/>
              </a:ext>
            </a:extLst>
          </p:cNvPr>
          <p:cNvPicPr>
            <a:picLocks noChangeAspect="1"/>
          </p:cNvPicPr>
          <p:nvPr/>
        </p:nvPicPr>
        <p:blipFill>
          <a:blip r:embed="rId4"/>
          <a:stretch>
            <a:fillRect/>
          </a:stretch>
        </p:blipFill>
        <p:spPr>
          <a:xfrm>
            <a:off x="7196956" y="548591"/>
            <a:ext cx="4045446" cy="2698463"/>
          </a:xfrm>
          <a:prstGeom prst="rect">
            <a:avLst/>
          </a:prstGeom>
          <a:effectLst>
            <a:softEdge rad="63500"/>
          </a:effectLst>
        </p:spPr>
      </p:pic>
      <p:pic>
        <p:nvPicPr>
          <p:cNvPr id="4098" name="Picture 2" descr="Best Flu Treatments: 7 Reliable Remedies for Relieving Flu Symptoms |  University Health News">
            <a:extLst>
              <a:ext uri="{FF2B5EF4-FFF2-40B4-BE49-F238E27FC236}">
                <a16:creationId xmlns:a16="http://schemas.microsoft.com/office/drawing/2014/main" id="{F9045CFC-B539-4256-BF0F-A6AD248CB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774" y="3654780"/>
            <a:ext cx="2788099" cy="28113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3" name="Picture 2">
            <a:extLst>
              <a:ext uri="{FF2B5EF4-FFF2-40B4-BE49-F238E27FC236}">
                <a16:creationId xmlns:a16="http://schemas.microsoft.com/office/drawing/2014/main" id="{D9AB8A31-92EE-4F87-BFA5-55266F1C4852}"/>
              </a:ext>
            </a:extLst>
          </p:cNvPr>
          <p:cNvPicPr>
            <a:picLocks noChangeAspect="1"/>
          </p:cNvPicPr>
          <p:nvPr/>
        </p:nvPicPr>
        <p:blipFill>
          <a:blip r:embed="rId3"/>
          <a:stretch>
            <a:fillRect/>
          </a:stretch>
        </p:blipFill>
        <p:spPr>
          <a:xfrm>
            <a:off x="73867" y="498786"/>
            <a:ext cx="5829681" cy="3136278"/>
          </a:xfrm>
          <a:prstGeom prst="rect">
            <a:avLst/>
          </a:prstGeom>
        </p:spPr>
      </p:pic>
      <p:sp>
        <p:nvSpPr>
          <p:cNvPr id="7" name="TextBox 6">
            <a:extLst>
              <a:ext uri="{FF2B5EF4-FFF2-40B4-BE49-F238E27FC236}">
                <a16:creationId xmlns:a16="http://schemas.microsoft.com/office/drawing/2014/main" id="{177217CB-7CF8-4430-8286-97523DD3D21E}"/>
              </a:ext>
            </a:extLst>
          </p:cNvPr>
          <p:cNvSpPr txBox="1"/>
          <p:nvPr/>
        </p:nvSpPr>
        <p:spPr>
          <a:xfrm>
            <a:off x="73867" y="4001663"/>
            <a:ext cx="5650177" cy="923330"/>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Times New Roman" panose="02020603050405020304" pitchFamily="18" charset="0"/>
              </a:rPr>
              <a:t>Look at the picture on the right. Choose students and give each a different route. They should go from a starting point to a specific place, using the words from the box above.</a:t>
            </a:r>
            <a:endParaRPr lang="en-US" dirty="0">
              <a:solidFill>
                <a:schemeClr val="bg1"/>
              </a:solidFill>
            </a:endParaRPr>
          </a:p>
        </p:txBody>
      </p:sp>
      <p:pic>
        <p:nvPicPr>
          <p:cNvPr id="6146" name="Picture 2" descr="Giving directions | LearnEnglish Teens - British Council">
            <a:extLst>
              <a:ext uri="{FF2B5EF4-FFF2-40B4-BE49-F238E27FC236}">
                <a16:creationId xmlns:a16="http://schemas.microsoft.com/office/drawing/2014/main" id="{152F4A25-266F-427B-83EA-B2269E25CD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914" y="841910"/>
            <a:ext cx="6313219" cy="517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7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3" name="Picture 2">
            <a:extLst>
              <a:ext uri="{FF2B5EF4-FFF2-40B4-BE49-F238E27FC236}">
                <a16:creationId xmlns:a16="http://schemas.microsoft.com/office/drawing/2014/main" id="{86A5EADC-522F-49EB-A81C-F19587C05C33}"/>
              </a:ext>
            </a:extLst>
          </p:cNvPr>
          <p:cNvPicPr>
            <a:picLocks noChangeAspect="1"/>
          </p:cNvPicPr>
          <p:nvPr/>
        </p:nvPicPr>
        <p:blipFill>
          <a:blip r:embed="rId3"/>
          <a:stretch>
            <a:fillRect/>
          </a:stretch>
        </p:blipFill>
        <p:spPr>
          <a:xfrm>
            <a:off x="113910" y="340665"/>
            <a:ext cx="6596835" cy="3277475"/>
          </a:xfrm>
          <a:prstGeom prst="rect">
            <a:avLst/>
          </a:prstGeom>
        </p:spPr>
      </p:pic>
      <p:pic>
        <p:nvPicPr>
          <p:cNvPr id="5122" name="Picture 2" descr="Harry Potter and the Prisoner of Azkaban Posters and Prints |  Posterlounge.co.uk">
            <a:extLst>
              <a:ext uri="{FF2B5EF4-FFF2-40B4-BE49-F238E27FC236}">
                <a16:creationId xmlns:a16="http://schemas.microsoft.com/office/drawing/2014/main" id="{F7758889-8C43-4BB3-A005-273C864784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4014" y="3618140"/>
            <a:ext cx="2029262" cy="304178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5126" name="Picture 6" descr="Prime Video: Return to the Blue Lagoon">
            <a:extLst>
              <a:ext uri="{FF2B5EF4-FFF2-40B4-BE49-F238E27FC236}">
                <a16:creationId xmlns:a16="http://schemas.microsoft.com/office/drawing/2014/main" id="{CFB7A9E0-405C-47CD-8C71-CE27905027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4537" y="3618140"/>
            <a:ext cx="2014189" cy="302555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4B79F94-6E94-44AA-9D8C-24CDC12A8DCF}"/>
              </a:ext>
            </a:extLst>
          </p:cNvPr>
          <p:cNvPicPr>
            <a:picLocks noChangeAspect="1"/>
          </p:cNvPicPr>
          <p:nvPr/>
        </p:nvPicPr>
        <p:blipFill>
          <a:blip r:embed="rId6"/>
          <a:stretch>
            <a:fillRect/>
          </a:stretch>
        </p:blipFill>
        <p:spPr>
          <a:xfrm>
            <a:off x="7599987" y="3610025"/>
            <a:ext cx="2029262" cy="3041779"/>
          </a:xfrm>
          <a:prstGeom prst="rect">
            <a:avLst/>
          </a:prstGeom>
          <a:effectLst>
            <a:softEdge rad="31750"/>
          </a:effectLst>
        </p:spPr>
      </p:pic>
      <p:pic>
        <p:nvPicPr>
          <p:cNvPr id="5130" name="Picture 10" descr="The Martian | 20th Century Studios">
            <a:extLst>
              <a:ext uri="{FF2B5EF4-FFF2-40B4-BE49-F238E27FC236}">
                <a16:creationId xmlns:a16="http://schemas.microsoft.com/office/drawing/2014/main" id="{E4F0A725-C6E3-40CF-A130-D70C20D58F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63982" y="3633313"/>
            <a:ext cx="2029262" cy="304389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41743" y="423745"/>
            <a:ext cx="4969257" cy="2040055"/>
          </a:xfrm>
          <a:prstGeom prst="rect">
            <a:avLst/>
          </a:prstGeom>
          <a:noFill/>
        </p:spPr>
        <p:txBody>
          <a:bodyPr wrap="square" rtlCol="0">
            <a:spAutoFit/>
          </a:bodyPr>
          <a:lstStyle/>
          <a:p>
            <a:endParaRPr lang="bg-BG" dirty="0"/>
          </a:p>
        </p:txBody>
      </p:sp>
      <p:sp>
        <p:nvSpPr>
          <p:cNvPr id="4" name="TextBox 3"/>
          <p:cNvSpPr txBox="1"/>
          <p:nvPr/>
        </p:nvSpPr>
        <p:spPr>
          <a:xfrm>
            <a:off x="7683190" y="423744"/>
            <a:ext cx="4341052" cy="181588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Steps for students:</a:t>
            </a:r>
          </a:p>
          <a:p>
            <a:endParaRPr lang="en-US" sz="1600" dirty="0">
              <a:latin typeface="Times New Roman" panose="02020603050405020304" pitchFamily="18" charset="0"/>
              <a:cs typeface="Times New Roman" panose="02020603050405020304" pitchFamily="18" charset="0"/>
            </a:endParaRPr>
          </a:p>
          <a:p>
            <a:pPr marL="342900" indent="-342900">
              <a:buAutoNum type="arabicPeriod"/>
            </a:pPr>
            <a:r>
              <a:rPr lang="en-US" sz="1600" dirty="0">
                <a:latin typeface="Times New Roman" panose="02020603050405020304" pitchFamily="18" charset="0"/>
                <a:cs typeface="Times New Roman" panose="02020603050405020304" pitchFamily="18" charset="0"/>
              </a:rPr>
              <a:t>Identify the subject( person, place…)</a:t>
            </a:r>
          </a:p>
          <a:p>
            <a:pPr marL="342900" indent="-342900">
              <a:buAutoNum type="arabicPeriod"/>
            </a:pPr>
            <a:r>
              <a:rPr lang="en-US" sz="1600" dirty="0">
                <a:latin typeface="Times New Roman" panose="02020603050405020304" pitchFamily="18" charset="0"/>
                <a:cs typeface="Times New Roman" panose="02020603050405020304" pitchFamily="18" charset="0"/>
              </a:rPr>
              <a:t>Refer to the adjective bank for relevant words</a:t>
            </a:r>
          </a:p>
          <a:p>
            <a:pPr marL="342900" indent="-342900">
              <a:buAutoNum type="arabicPeriod"/>
            </a:pPr>
            <a:r>
              <a:rPr lang="en-US" sz="1600" dirty="0">
                <a:latin typeface="Times New Roman" panose="02020603050405020304" pitchFamily="18" charset="0"/>
                <a:cs typeface="Times New Roman" panose="02020603050405020304" pitchFamily="18" charset="0"/>
              </a:rPr>
              <a:t>Select synonyms and advanced vocabulary.</a:t>
            </a:r>
          </a:p>
          <a:p>
            <a:pPr marL="342900" indent="-342900">
              <a:buAutoNum type="arabicPeriod"/>
            </a:pPr>
            <a:r>
              <a:rPr lang="en-US" sz="1600" dirty="0">
                <a:latin typeface="Times New Roman" panose="02020603050405020304" pitchFamily="18" charset="0"/>
                <a:cs typeface="Times New Roman" panose="02020603050405020304" pitchFamily="18" charset="0"/>
              </a:rPr>
              <a:t>Write a paragraph in class using these words.</a:t>
            </a:r>
          </a:p>
          <a:p>
            <a:pPr marL="342900" indent="-342900">
              <a:buAutoNum type="arabicPeriod"/>
            </a:pPr>
            <a:r>
              <a:rPr lang="en-US" sz="1600" dirty="0">
                <a:latin typeface="Times New Roman" panose="02020603050405020304" pitchFamily="18" charset="0"/>
                <a:cs typeface="Times New Roman" panose="02020603050405020304" pitchFamily="18" charset="0"/>
              </a:rPr>
              <a:t>Speak</a:t>
            </a:r>
          </a:p>
        </p:txBody>
      </p:sp>
      <p:sp>
        <p:nvSpPr>
          <p:cNvPr id="7" name="TextBox 6"/>
          <p:cNvSpPr txBox="1"/>
          <p:nvPr/>
        </p:nvSpPr>
        <p:spPr>
          <a:xfrm>
            <a:off x="507986" y="4020415"/>
            <a:ext cx="1899813" cy="230832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Teachers monitor work and encourage students select words, use synonyms and write independently. </a:t>
            </a:r>
            <a:r>
              <a:rPr lang="en-US" sz="1600" dirty="0">
                <a:solidFill>
                  <a:srgbClr val="FF0000"/>
                </a:solidFill>
                <a:latin typeface="Times New Roman" panose="02020603050405020304" pitchFamily="18" charset="0"/>
                <a:cs typeface="Times New Roman" panose="02020603050405020304" pitchFamily="18" charset="0"/>
              </a:rPr>
              <a:t>AI</a:t>
            </a:r>
            <a:r>
              <a:rPr lang="en-US" sz="1600" dirty="0">
                <a:latin typeface="Times New Roman" panose="02020603050405020304" pitchFamily="18" charset="0"/>
                <a:cs typeface="Times New Roman" panose="02020603050405020304" pitchFamily="18" charset="0"/>
              </a:rPr>
              <a:t> facilitates, assists and saves time, not replace thinking.</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CAFCF-7B90-4BC2-A492-0A2D8F171E53}"/>
              </a:ext>
            </a:extLst>
          </p:cNvPr>
          <p:cNvSpPr txBox="1"/>
          <p:nvPr/>
        </p:nvSpPr>
        <p:spPr>
          <a:xfrm>
            <a:off x="2528954" y="549275"/>
            <a:ext cx="7412036" cy="984885"/>
          </a:xfrm>
          <a:prstGeom prst="rect">
            <a:avLst/>
          </a:prstGeom>
        </p:spPr>
        <p:txBody>
          <a:bodyPr vert="horz" wrap="square" lIns="0" tIns="0" rIns="0" bIns="0" rtlCol="0" anchor="ctr" anchorCtr="0">
            <a:noAutofit/>
          </a:bodyPr>
          <a:lstStyle/>
          <a:p>
            <a:pPr algn="ctr" defTabSz="914400">
              <a:lnSpc>
                <a:spcPct val="90000"/>
              </a:lnSpc>
              <a:spcBef>
                <a:spcPct val="0"/>
              </a:spcBef>
              <a:spcAft>
                <a:spcPts val="600"/>
              </a:spcAft>
            </a:pPr>
            <a:r>
              <a:rPr lang="en-US" sz="4000" b="1" kern="1200" dirty="0">
                <a:solidFill>
                  <a:schemeClr val="tx1"/>
                </a:solidFill>
                <a:latin typeface="+mj-lt"/>
                <a:ea typeface="+mj-ea"/>
                <a:cs typeface="+mj-cs"/>
              </a:rPr>
              <a:t>THANK YOU FOR YOUR ATTENTION</a:t>
            </a:r>
            <a:endParaRPr lang="en-US" sz="4000" kern="12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FAA7FF04-35D1-405A-9973-2EA08A8127AC}"/>
              </a:ext>
            </a:extLst>
          </p:cNvPr>
          <p:cNvPicPr>
            <a:picLocks noChangeAspect="1"/>
          </p:cNvPicPr>
          <p:nvPr/>
        </p:nvPicPr>
        <p:blipFill rotWithShape="1">
          <a:blip r:embed="rId2"/>
          <a:srcRect t="42796" b="8252"/>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Tree>
    <p:extLst>
      <p:ext uri="{BB962C8B-B14F-4D97-AF65-F5344CB8AC3E}">
        <p14:creationId xmlns:p14="http://schemas.microsoft.com/office/powerpoint/2010/main" val="219134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13" name="Picture 12">
            <a:extLst>
              <a:ext uri="{FF2B5EF4-FFF2-40B4-BE49-F238E27FC236}">
                <a16:creationId xmlns:a16="http://schemas.microsoft.com/office/drawing/2014/main" id="{5AD1D562-9DB3-4DB0-A850-3C99BAB09A70}"/>
              </a:ext>
            </a:extLst>
          </p:cNvPr>
          <p:cNvPicPr>
            <a:picLocks noChangeAspect="1"/>
          </p:cNvPicPr>
          <p:nvPr/>
        </p:nvPicPr>
        <p:blipFill>
          <a:blip r:embed="rId3"/>
          <a:stretch>
            <a:fillRect/>
          </a:stretch>
        </p:blipFill>
        <p:spPr>
          <a:xfrm>
            <a:off x="339012" y="836717"/>
            <a:ext cx="7707804" cy="5184565"/>
          </a:xfrm>
          <a:prstGeom prst="rect">
            <a:avLst/>
          </a:prstGeom>
        </p:spPr>
      </p:pic>
      <p:pic>
        <p:nvPicPr>
          <p:cNvPr id="18" name="Picture 17">
            <a:extLst>
              <a:ext uri="{FF2B5EF4-FFF2-40B4-BE49-F238E27FC236}">
                <a16:creationId xmlns:a16="http://schemas.microsoft.com/office/drawing/2014/main" id="{4F286DB9-B595-4E4F-BD90-70A6A6EA195F}"/>
              </a:ext>
            </a:extLst>
          </p:cNvPr>
          <p:cNvPicPr>
            <a:picLocks noChangeAspect="1"/>
          </p:cNvPicPr>
          <p:nvPr/>
        </p:nvPicPr>
        <p:blipFill>
          <a:blip r:embed="rId4"/>
          <a:stretch>
            <a:fillRect/>
          </a:stretch>
        </p:blipFill>
        <p:spPr>
          <a:xfrm>
            <a:off x="7695908" y="3335208"/>
            <a:ext cx="3686175" cy="2333625"/>
          </a:xfrm>
          <a:prstGeom prst="rect">
            <a:avLst/>
          </a:prstGeom>
        </p:spPr>
      </p:pic>
    </p:spTree>
    <p:extLst>
      <p:ext uri="{BB962C8B-B14F-4D97-AF65-F5344CB8AC3E}">
        <p14:creationId xmlns:p14="http://schemas.microsoft.com/office/powerpoint/2010/main" val="27229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F5D2F-250F-4555-A64F-DB9703A1E6FB}"/>
              </a:ext>
            </a:extLst>
          </p:cNvPr>
          <p:cNvPicPr>
            <a:picLocks noChangeAspect="1"/>
          </p:cNvPicPr>
          <p:nvPr/>
        </p:nvPicPr>
        <p:blipFill>
          <a:blip r:embed="rId2"/>
          <a:stretch>
            <a:fillRect/>
          </a:stretch>
        </p:blipFill>
        <p:spPr>
          <a:xfrm>
            <a:off x="-2366751" y="6125759"/>
            <a:ext cx="357418" cy="375815"/>
          </a:xfrm>
          <a:prstGeom prst="rect">
            <a:avLst/>
          </a:prstGeom>
        </p:spPr>
      </p:pic>
      <p:pic>
        <p:nvPicPr>
          <p:cNvPr id="12" name="Picture 11">
            <a:extLst>
              <a:ext uri="{FF2B5EF4-FFF2-40B4-BE49-F238E27FC236}">
                <a16:creationId xmlns:a16="http://schemas.microsoft.com/office/drawing/2014/main" id="{77CE9690-E598-4C7F-A8F3-8CA97F1723B4}"/>
              </a:ext>
            </a:extLst>
          </p:cNvPr>
          <p:cNvPicPr>
            <a:picLocks noChangeAspect="1"/>
          </p:cNvPicPr>
          <p:nvPr/>
        </p:nvPicPr>
        <p:blipFill>
          <a:blip r:embed="rId3"/>
          <a:stretch>
            <a:fillRect/>
          </a:stretch>
        </p:blipFill>
        <p:spPr>
          <a:xfrm>
            <a:off x="5627233" y="400050"/>
            <a:ext cx="6162675" cy="6057900"/>
          </a:xfrm>
          <a:prstGeom prst="rect">
            <a:avLst/>
          </a:prstGeom>
        </p:spPr>
      </p:pic>
      <p:pic>
        <p:nvPicPr>
          <p:cNvPr id="15" name="Picture 14">
            <a:extLst>
              <a:ext uri="{FF2B5EF4-FFF2-40B4-BE49-F238E27FC236}">
                <a16:creationId xmlns:a16="http://schemas.microsoft.com/office/drawing/2014/main" id="{07088FFB-5AD3-41FE-AF4C-90FECFAD7A3E}"/>
              </a:ext>
            </a:extLst>
          </p:cNvPr>
          <p:cNvPicPr>
            <a:picLocks noChangeAspect="1"/>
          </p:cNvPicPr>
          <p:nvPr/>
        </p:nvPicPr>
        <p:blipFill>
          <a:blip r:embed="rId4"/>
          <a:stretch>
            <a:fillRect/>
          </a:stretch>
        </p:blipFill>
        <p:spPr>
          <a:xfrm>
            <a:off x="223157" y="240849"/>
            <a:ext cx="1586858" cy="690465"/>
          </a:xfrm>
          <a:prstGeom prst="rect">
            <a:avLst/>
          </a:prstGeom>
        </p:spPr>
      </p:pic>
      <p:pic>
        <p:nvPicPr>
          <p:cNvPr id="7172" name="Picture 4" descr="23 Best Long Hairstyles For Men: The Most Attractive Long Haircuts">
            <a:extLst>
              <a:ext uri="{FF2B5EF4-FFF2-40B4-BE49-F238E27FC236}">
                <a16:creationId xmlns:a16="http://schemas.microsoft.com/office/drawing/2014/main" id="{FC082F0E-2519-4CD3-8481-1D37C959E4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4666" y="2446410"/>
            <a:ext cx="1823958" cy="227994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572A3A4-F0EE-4A93-AB7E-988ACB5AF65E}"/>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7176" name="Picture 8" descr="Mini Anden | Beautiful freckles, Blonde with freckles, Blonde hair blue eyes">
            <a:extLst>
              <a:ext uri="{FF2B5EF4-FFF2-40B4-BE49-F238E27FC236}">
                <a16:creationId xmlns:a16="http://schemas.microsoft.com/office/drawing/2014/main" id="{4BED0594-FC96-4208-A598-7BA516E551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993" y="4832306"/>
            <a:ext cx="1639696" cy="1963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EF35860-2E4B-4503-AA77-D1C699B6DC3A}"/>
              </a:ext>
            </a:extLst>
          </p:cNvPr>
          <p:cNvPicPr>
            <a:picLocks noChangeAspect="1"/>
          </p:cNvPicPr>
          <p:nvPr/>
        </p:nvPicPr>
        <p:blipFill>
          <a:blip r:embed="rId7"/>
          <a:stretch>
            <a:fillRect/>
          </a:stretch>
        </p:blipFill>
        <p:spPr>
          <a:xfrm>
            <a:off x="309092" y="2546647"/>
            <a:ext cx="1414988" cy="3197328"/>
          </a:xfrm>
          <a:prstGeom prst="rect">
            <a:avLst/>
          </a:prstGeom>
        </p:spPr>
      </p:pic>
      <p:pic>
        <p:nvPicPr>
          <p:cNvPr id="24" name="Picture 23">
            <a:extLst>
              <a:ext uri="{FF2B5EF4-FFF2-40B4-BE49-F238E27FC236}">
                <a16:creationId xmlns:a16="http://schemas.microsoft.com/office/drawing/2014/main" id="{28C33F27-39F4-4485-BC16-BA7A32EE769C}"/>
              </a:ext>
            </a:extLst>
          </p:cNvPr>
          <p:cNvPicPr>
            <a:picLocks noChangeAspect="1"/>
          </p:cNvPicPr>
          <p:nvPr/>
        </p:nvPicPr>
        <p:blipFill>
          <a:blip r:embed="rId8"/>
          <a:stretch>
            <a:fillRect/>
          </a:stretch>
        </p:blipFill>
        <p:spPr>
          <a:xfrm>
            <a:off x="3812024" y="2446410"/>
            <a:ext cx="1807743" cy="4311353"/>
          </a:xfrm>
          <a:prstGeom prst="rect">
            <a:avLst/>
          </a:prstGeom>
        </p:spPr>
      </p:pic>
      <p:sp>
        <p:nvSpPr>
          <p:cNvPr id="2" name="TextBox 1"/>
          <p:cNvSpPr txBox="1"/>
          <p:nvPr/>
        </p:nvSpPr>
        <p:spPr>
          <a:xfrm>
            <a:off x="502920" y="919840"/>
            <a:ext cx="4635445" cy="1323439"/>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Equip students with the ability to describe. For description apply the </a:t>
            </a:r>
            <a:r>
              <a:rPr lang="en-US" sz="1600" dirty="0">
                <a:solidFill>
                  <a:srgbClr val="FF0000"/>
                </a:solidFill>
                <a:latin typeface="Times New Roman" panose="02020603050405020304" pitchFamily="18" charset="0"/>
                <a:cs typeface="Times New Roman" panose="02020603050405020304" pitchFamily="18" charset="0"/>
              </a:rPr>
              <a:t>Bank of Words </a:t>
            </a:r>
            <a:r>
              <a:rPr lang="en-US" sz="1600" dirty="0">
                <a:latin typeface="Times New Roman" panose="02020603050405020304" pitchFamily="18" charset="0"/>
                <a:cs typeface="Times New Roman" panose="02020603050405020304" pitchFamily="18" charset="0"/>
              </a:rPr>
              <a:t>approach. It is useful for exams, creative speaking and writing, more precise, richer and easier to construct. Promotes creativity in tasks.</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1082213" y="6058532"/>
            <a:ext cx="436344" cy="458803"/>
          </a:xfrm>
          <a:prstGeom prst="rect">
            <a:avLst/>
          </a:prstGeom>
        </p:spPr>
      </p:pic>
      <p:pic>
        <p:nvPicPr>
          <p:cNvPr id="6" name="Picture 5">
            <a:extLst>
              <a:ext uri="{FF2B5EF4-FFF2-40B4-BE49-F238E27FC236}">
                <a16:creationId xmlns:a16="http://schemas.microsoft.com/office/drawing/2014/main" id="{3E6A4A6E-5D04-465E-836C-6A265F8DB565}"/>
              </a:ext>
            </a:extLst>
          </p:cNvPr>
          <p:cNvPicPr>
            <a:picLocks noChangeAspect="1"/>
          </p:cNvPicPr>
          <p:nvPr/>
        </p:nvPicPr>
        <p:blipFill>
          <a:blip r:embed="rId3"/>
          <a:stretch>
            <a:fillRect/>
          </a:stretch>
        </p:blipFill>
        <p:spPr>
          <a:xfrm>
            <a:off x="297802" y="799468"/>
            <a:ext cx="7882687" cy="5259064"/>
          </a:xfrm>
          <a:prstGeom prst="rect">
            <a:avLst/>
          </a:prstGeom>
        </p:spPr>
      </p:pic>
      <p:pic>
        <p:nvPicPr>
          <p:cNvPr id="1026" name="Picture 2" descr="When Aimlessly Angry People Get “The Internet” – Staying sane in a world  gone mad">
            <a:extLst>
              <a:ext uri="{FF2B5EF4-FFF2-40B4-BE49-F238E27FC236}">
                <a16:creationId xmlns:a16="http://schemas.microsoft.com/office/drawing/2014/main" id="{E5A5017F-786A-415C-99D3-CCE18D7896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513" y="799468"/>
            <a:ext cx="2843887" cy="16748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34046B-7442-4729-9A5C-0E0D12488691}"/>
              </a:ext>
            </a:extLst>
          </p:cNvPr>
          <p:cNvPicPr>
            <a:picLocks noChangeAspect="1"/>
          </p:cNvPicPr>
          <p:nvPr/>
        </p:nvPicPr>
        <p:blipFill>
          <a:blip r:embed="rId5"/>
          <a:stretch>
            <a:fillRect/>
          </a:stretch>
        </p:blipFill>
        <p:spPr>
          <a:xfrm>
            <a:off x="9941959" y="2855167"/>
            <a:ext cx="1996882" cy="2038642"/>
          </a:xfrm>
          <a:prstGeom prst="rect">
            <a:avLst/>
          </a:prstGeom>
          <a:effectLst>
            <a:softEdge rad="317500"/>
          </a:effectLst>
        </p:spPr>
      </p:pic>
      <p:pic>
        <p:nvPicPr>
          <p:cNvPr id="1028" name="Picture 4" descr="Create meme &amp;quot;pictures of human emotions surprise, girl surprise, surprised  people clipart&amp;quot; - Pictures - Meme-arsenal.com">
            <a:extLst>
              <a:ext uri="{FF2B5EF4-FFF2-40B4-BE49-F238E27FC236}">
                <a16:creationId xmlns:a16="http://schemas.microsoft.com/office/drawing/2014/main" id="{F04EA141-61F1-40B9-A6F3-3D5436319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4102" y="4621617"/>
            <a:ext cx="1867857" cy="16748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0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sp>
        <p:nvSpPr>
          <p:cNvPr id="6" name="TextBox 5">
            <a:extLst>
              <a:ext uri="{FF2B5EF4-FFF2-40B4-BE49-F238E27FC236}">
                <a16:creationId xmlns:a16="http://schemas.microsoft.com/office/drawing/2014/main" id="{21858746-7E11-4F0D-838C-7A282BD84FB3}"/>
              </a:ext>
            </a:extLst>
          </p:cNvPr>
          <p:cNvSpPr txBox="1"/>
          <p:nvPr/>
        </p:nvSpPr>
        <p:spPr>
          <a:xfrm>
            <a:off x="223157" y="751523"/>
            <a:ext cx="6097554" cy="391069"/>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000000"/>
                </a:solidFill>
                <a:effectLst/>
                <a:latin typeface="Algerian" panose="04020705040A02060702" pitchFamily="82" charset="0"/>
                <a:ea typeface="Times New Roman" panose="02020603050405020304" pitchFamily="18" charset="0"/>
                <a:cs typeface="Times New Roman" panose="02020603050405020304" pitchFamily="18" charset="0"/>
              </a:rPr>
              <a:t>ACTIVITY </a:t>
            </a:r>
            <a:r>
              <a:rPr lang="en-US" dirty="0">
                <a:solidFill>
                  <a:srgbClr val="FF0000"/>
                </a:solidFill>
                <a:latin typeface="Algerian" panose="04020705040A02060702" pitchFamily="82" charset="0"/>
                <a:ea typeface="Times New Roman" panose="02020603050405020304" pitchFamily="18" charset="0"/>
                <a:cs typeface="Times New Roman" panose="02020603050405020304" pitchFamily="18" charset="0"/>
              </a:rPr>
              <a:t>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7DC290-E0D2-457C-8F41-230764234DD9}"/>
              </a:ext>
            </a:extLst>
          </p:cNvPr>
          <p:cNvSpPr txBox="1"/>
          <p:nvPr/>
        </p:nvSpPr>
        <p:spPr>
          <a:xfrm>
            <a:off x="223157" y="1456836"/>
            <a:ext cx="4731398" cy="1200329"/>
          </a:xfrm>
          <a:prstGeom prst="rect">
            <a:avLst/>
          </a:prstGeom>
          <a:noFill/>
        </p:spPr>
        <p:txBody>
          <a:bodyPr wrap="square" rtlCol="0">
            <a:spAutoFit/>
          </a:bodyPr>
          <a:lstStyle/>
          <a:p>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Choose one of the pictures below and describe it, using appropriate adjectives from the box on the right</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47EC0B90-6F20-4648-A90F-9A75D06C186B}"/>
              </a:ext>
            </a:extLst>
          </p:cNvPr>
          <p:cNvPicPr>
            <a:picLocks noChangeAspect="1"/>
          </p:cNvPicPr>
          <p:nvPr/>
        </p:nvPicPr>
        <p:blipFill>
          <a:blip r:embed="rId3"/>
          <a:stretch>
            <a:fillRect/>
          </a:stretch>
        </p:blipFill>
        <p:spPr>
          <a:xfrm>
            <a:off x="5408158" y="751523"/>
            <a:ext cx="5845850" cy="5218263"/>
          </a:xfrm>
          <a:prstGeom prst="rect">
            <a:avLst/>
          </a:prstGeom>
        </p:spPr>
      </p:pic>
      <p:sp>
        <p:nvSpPr>
          <p:cNvPr id="8" name="TextBox 7">
            <a:extLst>
              <a:ext uri="{FF2B5EF4-FFF2-40B4-BE49-F238E27FC236}">
                <a16:creationId xmlns:a16="http://schemas.microsoft.com/office/drawing/2014/main" id="{AD58F172-019A-48DA-80B5-85643898A47E}"/>
              </a:ext>
            </a:extLst>
          </p:cNvPr>
          <p:cNvSpPr txBox="1"/>
          <p:nvPr/>
        </p:nvSpPr>
        <p:spPr>
          <a:xfrm>
            <a:off x="223157" y="3232336"/>
            <a:ext cx="4962525" cy="3139321"/>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coastal, cosmopolitan, historic, industrial, mountainous, agricultural, touristy, tranquil, tropical, magical, fairy tale-like, mystical, harmonious, unique, picturesque, unusual, magnificent, noisy, modern, enchanted, exotic, deserted, colorful, bright, amazing, dry, hot, romantic, rimy, snow-covered, stormy, wild, hilly, urban, rural, flat, fertile, harmonious, calming, unspoiled, panoramic, picture-postcard, misty, quiet, ghostly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9" name="Rectangle 8">
            <a:extLst>
              <a:ext uri="{FF2B5EF4-FFF2-40B4-BE49-F238E27FC236}">
                <a16:creationId xmlns:a16="http://schemas.microsoft.com/office/drawing/2014/main" id="{711D552C-B11B-4DF9-8B93-B6C80BB30913}"/>
              </a:ext>
            </a:extLst>
          </p:cNvPr>
          <p:cNvSpPr/>
          <p:nvPr/>
        </p:nvSpPr>
        <p:spPr>
          <a:xfrm>
            <a:off x="223157" y="2877711"/>
            <a:ext cx="4833257" cy="3461657"/>
          </a:xfrm>
          <a:prstGeom prst="rect">
            <a:avLst/>
          </a:prstGeom>
          <a:solidFill>
            <a:schemeClr val="accent4">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3157" y="1348432"/>
            <a:ext cx="4962525"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role of the teacher is to guide students build their bank of words. It helps students quickly recall descriptive terms, reduces hesitation during timed speaking and writing tasks.  For places, it makes the description vivid,  with adjectives for atmosphere, serenity and mood.</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0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sp>
        <p:nvSpPr>
          <p:cNvPr id="6" name="TextBox 5">
            <a:extLst>
              <a:ext uri="{FF2B5EF4-FFF2-40B4-BE49-F238E27FC236}">
                <a16:creationId xmlns:a16="http://schemas.microsoft.com/office/drawing/2014/main" id="{7755C5D6-2675-46CA-AAD1-9FDA2F341E6B}"/>
              </a:ext>
            </a:extLst>
          </p:cNvPr>
          <p:cNvSpPr txBox="1"/>
          <p:nvPr/>
        </p:nvSpPr>
        <p:spPr>
          <a:xfrm>
            <a:off x="342901" y="340665"/>
            <a:ext cx="6097554" cy="391069"/>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000000"/>
                </a:solidFill>
                <a:effectLst/>
                <a:latin typeface="Algerian" panose="04020705040A02060702" pitchFamily="82" charset="0"/>
                <a:ea typeface="Times New Roman" panose="02020603050405020304" pitchFamily="18" charset="0"/>
                <a:cs typeface="Times New Roman" panose="02020603050405020304" pitchFamily="18" charset="0"/>
              </a:rPr>
              <a:t>ACTIVITY </a:t>
            </a:r>
            <a:r>
              <a:rPr lang="en-US" dirty="0">
                <a:solidFill>
                  <a:srgbClr val="FF0000"/>
                </a:solidFill>
                <a:latin typeface="Algerian" panose="04020705040A02060702" pitchFamily="82"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C10BB6-74AD-4A3F-89A8-91F6BF82258F}"/>
              </a:ext>
            </a:extLst>
          </p:cNvPr>
          <p:cNvSpPr txBox="1"/>
          <p:nvPr/>
        </p:nvSpPr>
        <p:spPr>
          <a:xfrm>
            <a:off x="342901" y="857158"/>
            <a:ext cx="6097554" cy="646331"/>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Times New Roman" panose="02020603050405020304" pitchFamily="18" charset="0"/>
              </a:rPr>
              <a:t>In pairs, find information and say what you know about one of the world-famous places of interest:</a:t>
            </a:r>
            <a:endParaRPr lang="en-US" dirty="0"/>
          </a:p>
        </p:txBody>
      </p:sp>
      <p:pic>
        <p:nvPicPr>
          <p:cNvPr id="2050" name="Picture 2" descr="11 facts about the Colosseum: Top travel tips for Rome | escape.com.au">
            <a:extLst>
              <a:ext uri="{FF2B5EF4-FFF2-40B4-BE49-F238E27FC236}">
                <a16:creationId xmlns:a16="http://schemas.microsoft.com/office/drawing/2014/main" id="{0145014E-4AD9-4F68-827A-56C86A4B5A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364" y="1801001"/>
            <a:ext cx="3116036" cy="233702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2" name="Picture 4" descr="10 Things You May Not Know About the Eiffel Tower - HISTORY">
            <a:extLst>
              <a:ext uri="{FF2B5EF4-FFF2-40B4-BE49-F238E27FC236}">
                <a16:creationId xmlns:a16="http://schemas.microsoft.com/office/drawing/2014/main" id="{37C8DA53-DEE9-48CD-96C8-B18848BA98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4264" y="1807318"/>
            <a:ext cx="3116036" cy="233093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4" name="Picture 6" descr="Little Mermaid Copenhagen Statue Facts and Real Story - Visit Boat Tour">
            <a:extLst>
              <a:ext uri="{FF2B5EF4-FFF2-40B4-BE49-F238E27FC236}">
                <a16:creationId xmlns:a16="http://schemas.microsoft.com/office/drawing/2014/main" id="{83908E2D-8C6F-4FF0-9CB9-E11D2D06E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364" y="4380042"/>
            <a:ext cx="3116036" cy="233702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6" name="Picture 8" descr="Statue of Liberty - Height, Location &amp;amp; Timeline - HISTORY">
            <a:extLst>
              <a:ext uri="{FF2B5EF4-FFF2-40B4-BE49-F238E27FC236}">
                <a16:creationId xmlns:a16="http://schemas.microsoft.com/office/drawing/2014/main" id="{2ABD5148-8920-43EB-B657-C396A46BB1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4264" y="4380042"/>
            <a:ext cx="3116036" cy="233702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2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8F4D0-5BBD-5345-B373-DEFB3C50563B}"/>
              </a:ext>
            </a:extLst>
          </p:cNvPr>
          <p:cNvPicPr>
            <a:picLocks noChangeAspect="1"/>
          </p:cNvPicPr>
          <p:nvPr/>
        </p:nvPicPr>
        <p:blipFill>
          <a:blip r:embed="rId2"/>
          <a:stretch>
            <a:fillRect/>
          </a:stretch>
        </p:blipFill>
        <p:spPr>
          <a:xfrm>
            <a:off x="2794610" y="0"/>
            <a:ext cx="6602780" cy="6858000"/>
          </a:xfrm>
          <a:prstGeom prst="rect">
            <a:avLst/>
          </a:prstGeom>
        </p:spPr>
      </p:pic>
    </p:spTree>
    <p:extLst>
      <p:ext uri="{BB962C8B-B14F-4D97-AF65-F5344CB8AC3E}">
        <p14:creationId xmlns:p14="http://schemas.microsoft.com/office/powerpoint/2010/main" val="193583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pic>
        <p:nvPicPr>
          <p:cNvPr id="3" name="Picture 2">
            <a:extLst>
              <a:ext uri="{FF2B5EF4-FFF2-40B4-BE49-F238E27FC236}">
                <a16:creationId xmlns:a16="http://schemas.microsoft.com/office/drawing/2014/main" id="{C05D6886-D1F0-45B9-85C6-98588DE79449}"/>
              </a:ext>
            </a:extLst>
          </p:cNvPr>
          <p:cNvPicPr>
            <a:picLocks noChangeAspect="1"/>
          </p:cNvPicPr>
          <p:nvPr/>
        </p:nvPicPr>
        <p:blipFill>
          <a:blip r:embed="rId3"/>
          <a:stretch>
            <a:fillRect/>
          </a:stretch>
        </p:blipFill>
        <p:spPr>
          <a:xfrm>
            <a:off x="288662" y="628989"/>
            <a:ext cx="7571859" cy="5600021"/>
          </a:xfrm>
          <a:prstGeom prst="rect">
            <a:avLst/>
          </a:prstGeom>
        </p:spPr>
      </p:pic>
      <p:pic>
        <p:nvPicPr>
          <p:cNvPr id="3074" name="Picture 2" descr="Commercial Coffee Maker Coffee Vending Machine With Coin And Note Operate  System - Buy Coffee Maker,Commercial Note Operated Coffee,Small Vending  Machine Cold Drink Product on Alibaba.com">
            <a:extLst>
              <a:ext uri="{FF2B5EF4-FFF2-40B4-BE49-F238E27FC236}">
                <a16:creationId xmlns:a16="http://schemas.microsoft.com/office/drawing/2014/main" id="{DD890932-143A-439A-8194-4860DBB460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8331" y="2332652"/>
            <a:ext cx="4282751" cy="42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7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62025-13C4-4EA4-A0DE-8F9CAA7A67F1}"/>
              </a:ext>
            </a:extLst>
          </p:cNvPr>
          <p:cNvPicPr>
            <a:picLocks noChangeAspect="1"/>
          </p:cNvPicPr>
          <p:nvPr/>
        </p:nvPicPr>
        <p:blipFill>
          <a:blip r:embed="rId2"/>
          <a:stretch>
            <a:fillRect/>
          </a:stretch>
        </p:blipFill>
        <p:spPr>
          <a:xfrm>
            <a:off x="223157" y="5155260"/>
            <a:ext cx="1295400" cy="1362075"/>
          </a:xfrm>
          <a:prstGeom prst="rect">
            <a:avLst/>
          </a:prstGeom>
        </p:spPr>
      </p:pic>
      <p:sp>
        <p:nvSpPr>
          <p:cNvPr id="4" name="TextBox 3">
            <a:extLst>
              <a:ext uri="{FF2B5EF4-FFF2-40B4-BE49-F238E27FC236}">
                <a16:creationId xmlns:a16="http://schemas.microsoft.com/office/drawing/2014/main" id="{06DD36C7-5099-4409-8CD3-E0716BCBC4A5}"/>
              </a:ext>
            </a:extLst>
          </p:cNvPr>
          <p:cNvSpPr txBox="1"/>
          <p:nvPr/>
        </p:nvSpPr>
        <p:spPr>
          <a:xfrm>
            <a:off x="223157" y="1549377"/>
            <a:ext cx="6094602" cy="709233"/>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rPr>
              <a:t>Choose your favorite dish and describe it to the class. Use two paragraphs: Ingredients and preparation.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BA2AFA-02A8-4BEB-A11C-39E17CE0BADA}"/>
              </a:ext>
            </a:extLst>
          </p:cNvPr>
          <p:cNvSpPr txBox="1"/>
          <p:nvPr/>
        </p:nvSpPr>
        <p:spPr>
          <a:xfrm>
            <a:off x="223157" y="844701"/>
            <a:ext cx="6094602" cy="391069"/>
          </a:xfrm>
          <a:prstGeom prst="rect">
            <a:avLst/>
          </a:prstGeom>
          <a:noFill/>
        </p:spPr>
        <p:txBody>
          <a:bodyPr wrap="square">
            <a:spAutoFit/>
          </a:bodyPr>
          <a:lstStyle/>
          <a:p>
            <a:pPr marL="0" marR="0">
              <a:lnSpc>
                <a:spcPct val="115000"/>
              </a:lnSpc>
              <a:spcBef>
                <a:spcPts val="0"/>
              </a:spcBef>
              <a:spcAft>
                <a:spcPts val="1000"/>
              </a:spcAft>
            </a:pPr>
            <a:r>
              <a:rPr lang="en-US" sz="1800" dirty="0">
                <a:solidFill>
                  <a:srgbClr val="000000"/>
                </a:solidFill>
                <a:effectLst/>
                <a:latin typeface="Algerian" panose="04020705040A02060702" pitchFamily="82" charset="0"/>
                <a:ea typeface="Times New Roman" panose="02020603050405020304" pitchFamily="18" charset="0"/>
                <a:cs typeface="Times New Roman" panose="02020603050405020304" pitchFamily="18" charset="0"/>
              </a:rPr>
              <a:t>ACTIVITY </a:t>
            </a:r>
            <a:r>
              <a:rPr lang="en-US" sz="1800" dirty="0">
                <a:solidFill>
                  <a:srgbClr val="FF0000"/>
                </a:solidFill>
                <a:effectLst/>
                <a:latin typeface="Algerian" panose="04020705040A02060702" pitchFamily="82" charset="0"/>
                <a:ea typeface="Times New Roman" panose="02020603050405020304" pitchFamily="18" charset="0"/>
                <a:cs typeface="Times New Roman" panose="02020603050405020304" pitchFamily="18" charset="0"/>
              </a:rPr>
              <a:t>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AE1038E-E840-4FA6-8D51-C1101679EB4A}"/>
              </a:ext>
            </a:extLst>
          </p:cNvPr>
          <p:cNvPicPr>
            <a:picLocks noChangeAspect="1"/>
          </p:cNvPicPr>
          <p:nvPr/>
        </p:nvPicPr>
        <p:blipFill>
          <a:blip r:embed="rId3"/>
          <a:stretch>
            <a:fillRect/>
          </a:stretch>
        </p:blipFill>
        <p:spPr>
          <a:xfrm>
            <a:off x="4322233" y="1982542"/>
            <a:ext cx="7331702" cy="4768949"/>
          </a:xfrm>
          <a:prstGeom prst="rect">
            <a:avLst/>
          </a:prstGeom>
        </p:spPr>
      </p:pic>
    </p:spTree>
    <p:extLst>
      <p:ext uri="{BB962C8B-B14F-4D97-AF65-F5344CB8AC3E}">
        <p14:creationId xmlns:p14="http://schemas.microsoft.com/office/powerpoint/2010/main" val="1547278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377</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V</dc:creator>
  <cp:lastModifiedBy>daniela d. vacheva</cp:lastModifiedBy>
  <cp:revision>23</cp:revision>
  <dcterms:created xsi:type="dcterms:W3CDTF">2021-09-09T16:54:44Z</dcterms:created>
  <dcterms:modified xsi:type="dcterms:W3CDTF">2025-10-13T11:13:42Z</dcterms:modified>
</cp:coreProperties>
</file>