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30"/>
  </p:notesMasterIdLst>
  <p:sldIdLst>
    <p:sldId id="478" r:id="rId5"/>
    <p:sldId id="476" r:id="rId6"/>
    <p:sldId id="361" r:id="rId7"/>
    <p:sldId id="433" r:id="rId8"/>
    <p:sldId id="483" r:id="rId9"/>
    <p:sldId id="494" r:id="rId10"/>
    <p:sldId id="481" r:id="rId11"/>
    <p:sldId id="495" r:id="rId12"/>
    <p:sldId id="466" r:id="rId13"/>
    <p:sldId id="506" r:id="rId14"/>
    <p:sldId id="490" r:id="rId15"/>
    <p:sldId id="493" r:id="rId16"/>
    <p:sldId id="491" r:id="rId17"/>
    <p:sldId id="482" r:id="rId18"/>
    <p:sldId id="480" r:id="rId19"/>
    <p:sldId id="431" r:id="rId20"/>
    <p:sldId id="430" r:id="rId21"/>
    <p:sldId id="497" r:id="rId22"/>
    <p:sldId id="498" r:id="rId23"/>
    <p:sldId id="499" r:id="rId24"/>
    <p:sldId id="500" r:id="rId25"/>
    <p:sldId id="501" r:id="rId26"/>
    <p:sldId id="502" r:id="rId27"/>
    <p:sldId id="503" r:id="rId28"/>
    <p:sldId id="504" r:id="rId29"/>
  </p:sldIdLst>
  <p:sldSz cx="12601575" cy="6858000"/>
  <p:notesSz cx="6797675" cy="99250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urto" initials="LM" lastIdx="1" clrIdx="0">
    <p:extLst>
      <p:ext uri="{19B8F6BF-5375-455C-9EA6-DF929625EA0E}">
        <p15:presenceInfo xmlns:p15="http://schemas.microsoft.com/office/powerpoint/2012/main" userId="S-1-5-21-3037045778-1649055513-3065013200-20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3285" autoAdjust="0"/>
  </p:normalViewPr>
  <p:slideViewPr>
    <p:cSldViewPr>
      <p:cViewPr varScale="1">
        <p:scale>
          <a:sx n="66" d="100"/>
          <a:sy n="66" d="100"/>
        </p:scale>
        <p:origin x="888" y="32"/>
      </p:cViewPr>
      <p:guideLst>
        <p:guide orient="horz" pos="2160"/>
        <p:guide pos="3969"/>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304" y="-136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9DCE3-1196-4738-A5BA-AB050D236AF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53655D7D-A57E-49BE-B4A6-DE5925D53229}">
      <dgm:prSet phldrT="[Teksti]"/>
      <dgm:spPr/>
      <dgm:t>
        <a:bodyPr/>
        <a:lstStyle/>
        <a:p>
          <a:r>
            <a:rPr lang="en-US" b="1" dirty="0"/>
            <a:t>Headquarters Supreme Commander Allied Command for Transformation (HQ SACT)</a:t>
          </a:r>
          <a:endParaRPr lang="en-AU" b="1" dirty="0"/>
        </a:p>
      </dgm:t>
    </dgm:pt>
    <dgm:pt modelId="{0948BA69-F6A0-4FB4-AAD6-59DABDB55D4A}" type="parTrans" cxnId="{C2D8DA25-4CC2-4469-9B3B-4DBB8E409AAC}">
      <dgm:prSet/>
      <dgm:spPr/>
      <dgm:t>
        <a:bodyPr/>
        <a:lstStyle/>
        <a:p>
          <a:endParaRPr lang="en-AU"/>
        </a:p>
      </dgm:t>
    </dgm:pt>
    <dgm:pt modelId="{5F3E2417-5A5C-4844-B3CB-182526874182}" type="sibTrans" cxnId="{C2D8DA25-4CC2-4469-9B3B-4DBB8E409AAC}">
      <dgm:prSet/>
      <dgm:spPr/>
      <dgm:t>
        <a:bodyPr/>
        <a:lstStyle/>
        <a:p>
          <a:endParaRPr lang="en-AU"/>
        </a:p>
      </dgm:t>
    </dgm:pt>
    <dgm:pt modelId="{4DC40D0C-E18F-46E2-8FEE-D24863F121AC}">
      <dgm:prSet phldrT="[Teksti]"/>
      <dgm:spPr/>
      <dgm:t>
        <a:bodyPr/>
        <a:lstStyle/>
        <a:p>
          <a:r>
            <a:rPr lang="en-US" b="1" dirty="0"/>
            <a:t>Deputy Chief of Staff (DCOS)</a:t>
          </a:r>
          <a:endParaRPr lang="en-AU" b="1" dirty="0"/>
        </a:p>
      </dgm:t>
    </dgm:pt>
    <dgm:pt modelId="{4923C0AE-A301-4F3E-817F-CB4E1B274FC1}" type="parTrans" cxnId="{1D3F8A2B-26CE-4690-8EA2-75C6BA49D264}">
      <dgm:prSet/>
      <dgm:spPr/>
      <dgm:t>
        <a:bodyPr/>
        <a:lstStyle/>
        <a:p>
          <a:endParaRPr lang="en-AU"/>
        </a:p>
      </dgm:t>
    </dgm:pt>
    <dgm:pt modelId="{02989122-5E2A-4178-A7F9-0E0E8E02E30E}" type="sibTrans" cxnId="{1D3F8A2B-26CE-4690-8EA2-75C6BA49D264}">
      <dgm:prSet/>
      <dgm:spPr/>
      <dgm:t>
        <a:bodyPr/>
        <a:lstStyle/>
        <a:p>
          <a:endParaRPr lang="en-AU"/>
        </a:p>
      </dgm:t>
    </dgm:pt>
    <dgm:pt modelId="{87B617B0-BBEE-46ED-A433-0AAA5F546C81}">
      <dgm:prSet phldrT="[Teksti]"/>
      <dgm:spPr/>
      <dgm:t>
        <a:bodyPr/>
        <a:lstStyle/>
        <a:p>
          <a:r>
            <a:rPr lang="en-US" b="1" dirty="0"/>
            <a:t>Multidomain Force Development Directorate (MDFD)</a:t>
          </a:r>
          <a:endParaRPr lang="en-AU" b="1" dirty="0"/>
        </a:p>
      </dgm:t>
    </dgm:pt>
    <dgm:pt modelId="{4AEE2CD2-1A3C-494A-B1BF-F78C6FDC01F1}" type="parTrans" cxnId="{D50AD3B7-4FF8-4E14-8EC7-03B6730EBE8D}">
      <dgm:prSet/>
      <dgm:spPr/>
      <dgm:t>
        <a:bodyPr/>
        <a:lstStyle/>
        <a:p>
          <a:endParaRPr lang="en-AU"/>
        </a:p>
      </dgm:t>
    </dgm:pt>
    <dgm:pt modelId="{165AA644-3104-48B0-BA3E-490FA7BCE4A4}" type="sibTrans" cxnId="{D50AD3B7-4FF8-4E14-8EC7-03B6730EBE8D}">
      <dgm:prSet/>
      <dgm:spPr/>
      <dgm:t>
        <a:bodyPr/>
        <a:lstStyle/>
        <a:p>
          <a:endParaRPr lang="en-AU"/>
        </a:p>
      </dgm:t>
    </dgm:pt>
    <dgm:pt modelId="{B8C4FE44-DE9B-4B9E-93DD-4DDFEDE8326C}" type="pres">
      <dgm:prSet presAssocID="{C619DCE3-1196-4738-A5BA-AB050D236AF0}" presName="outerComposite" presStyleCnt="0">
        <dgm:presLayoutVars>
          <dgm:chMax val="5"/>
          <dgm:dir/>
          <dgm:resizeHandles val="exact"/>
        </dgm:presLayoutVars>
      </dgm:prSet>
      <dgm:spPr/>
    </dgm:pt>
    <dgm:pt modelId="{F059D46D-0E9A-49DF-A54D-03F6C1CBA4E2}" type="pres">
      <dgm:prSet presAssocID="{C619DCE3-1196-4738-A5BA-AB050D236AF0}" presName="dummyMaxCanvas" presStyleCnt="0">
        <dgm:presLayoutVars/>
      </dgm:prSet>
      <dgm:spPr/>
    </dgm:pt>
    <dgm:pt modelId="{875B3FCE-00AC-4F89-BC8E-69CDF36765E9}" type="pres">
      <dgm:prSet presAssocID="{C619DCE3-1196-4738-A5BA-AB050D236AF0}" presName="ThreeNodes_1" presStyleLbl="node1" presStyleIdx="0" presStyleCnt="3">
        <dgm:presLayoutVars>
          <dgm:bulletEnabled val="1"/>
        </dgm:presLayoutVars>
      </dgm:prSet>
      <dgm:spPr/>
    </dgm:pt>
    <dgm:pt modelId="{BEE284F0-5108-4A65-8986-4E59472BA94A}" type="pres">
      <dgm:prSet presAssocID="{C619DCE3-1196-4738-A5BA-AB050D236AF0}" presName="ThreeNodes_2" presStyleLbl="node1" presStyleIdx="1" presStyleCnt="3">
        <dgm:presLayoutVars>
          <dgm:bulletEnabled val="1"/>
        </dgm:presLayoutVars>
      </dgm:prSet>
      <dgm:spPr/>
    </dgm:pt>
    <dgm:pt modelId="{6C911E03-E6B6-4A79-9875-D0CFE7E9A5CC}" type="pres">
      <dgm:prSet presAssocID="{C619DCE3-1196-4738-A5BA-AB050D236AF0}" presName="ThreeNodes_3" presStyleLbl="node1" presStyleIdx="2" presStyleCnt="3">
        <dgm:presLayoutVars>
          <dgm:bulletEnabled val="1"/>
        </dgm:presLayoutVars>
      </dgm:prSet>
      <dgm:spPr/>
    </dgm:pt>
    <dgm:pt modelId="{FBDB1F59-2354-4E26-B05B-23C583FBE873}" type="pres">
      <dgm:prSet presAssocID="{C619DCE3-1196-4738-A5BA-AB050D236AF0}" presName="ThreeConn_1-2" presStyleLbl="fgAccFollowNode1" presStyleIdx="0" presStyleCnt="2">
        <dgm:presLayoutVars>
          <dgm:bulletEnabled val="1"/>
        </dgm:presLayoutVars>
      </dgm:prSet>
      <dgm:spPr/>
    </dgm:pt>
    <dgm:pt modelId="{3D407A31-9349-4078-B269-9AF23E4A469D}" type="pres">
      <dgm:prSet presAssocID="{C619DCE3-1196-4738-A5BA-AB050D236AF0}" presName="ThreeConn_2-3" presStyleLbl="fgAccFollowNode1" presStyleIdx="1" presStyleCnt="2">
        <dgm:presLayoutVars>
          <dgm:bulletEnabled val="1"/>
        </dgm:presLayoutVars>
      </dgm:prSet>
      <dgm:spPr/>
    </dgm:pt>
    <dgm:pt modelId="{7F0456F1-FB45-4994-9A72-57B51BF45589}" type="pres">
      <dgm:prSet presAssocID="{C619DCE3-1196-4738-A5BA-AB050D236AF0}" presName="ThreeNodes_1_text" presStyleLbl="node1" presStyleIdx="2" presStyleCnt="3">
        <dgm:presLayoutVars>
          <dgm:bulletEnabled val="1"/>
        </dgm:presLayoutVars>
      </dgm:prSet>
      <dgm:spPr/>
    </dgm:pt>
    <dgm:pt modelId="{BE74E742-9DEA-437C-A821-C7B1F776A9D8}" type="pres">
      <dgm:prSet presAssocID="{C619DCE3-1196-4738-A5BA-AB050D236AF0}" presName="ThreeNodes_2_text" presStyleLbl="node1" presStyleIdx="2" presStyleCnt="3">
        <dgm:presLayoutVars>
          <dgm:bulletEnabled val="1"/>
        </dgm:presLayoutVars>
      </dgm:prSet>
      <dgm:spPr/>
    </dgm:pt>
    <dgm:pt modelId="{AD4FE2C7-0B20-4800-9973-7594F6E988B3}" type="pres">
      <dgm:prSet presAssocID="{C619DCE3-1196-4738-A5BA-AB050D236AF0}" presName="ThreeNodes_3_text" presStyleLbl="node1" presStyleIdx="2" presStyleCnt="3">
        <dgm:presLayoutVars>
          <dgm:bulletEnabled val="1"/>
        </dgm:presLayoutVars>
      </dgm:prSet>
      <dgm:spPr/>
    </dgm:pt>
  </dgm:ptLst>
  <dgm:cxnLst>
    <dgm:cxn modelId="{FDBB1904-0461-4BF8-90B6-D510197D988F}" type="presOf" srcId="{87B617B0-BBEE-46ED-A433-0AAA5F546C81}" destId="{6C911E03-E6B6-4A79-9875-D0CFE7E9A5CC}" srcOrd="0" destOrd="0" presId="urn:microsoft.com/office/officeart/2005/8/layout/vProcess5"/>
    <dgm:cxn modelId="{C2D8DA25-4CC2-4469-9B3B-4DBB8E409AAC}" srcId="{C619DCE3-1196-4738-A5BA-AB050D236AF0}" destId="{53655D7D-A57E-49BE-B4A6-DE5925D53229}" srcOrd="0" destOrd="0" parTransId="{0948BA69-F6A0-4FB4-AAD6-59DABDB55D4A}" sibTransId="{5F3E2417-5A5C-4844-B3CB-182526874182}"/>
    <dgm:cxn modelId="{3483E127-B3A7-4048-8C66-09B27098973A}" type="presOf" srcId="{02989122-5E2A-4178-A7F9-0E0E8E02E30E}" destId="{3D407A31-9349-4078-B269-9AF23E4A469D}" srcOrd="0" destOrd="0" presId="urn:microsoft.com/office/officeart/2005/8/layout/vProcess5"/>
    <dgm:cxn modelId="{1D3F8A2B-26CE-4690-8EA2-75C6BA49D264}" srcId="{C619DCE3-1196-4738-A5BA-AB050D236AF0}" destId="{4DC40D0C-E18F-46E2-8FEE-D24863F121AC}" srcOrd="1" destOrd="0" parTransId="{4923C0AE-A301-4F3E-817F-CB4E1B274FC1}" sibTransId="{02989122-5E2A-4178-A7F9-0E0E8E02E30E}"/>
    <dgm:cxn modelId="{8B700131-D6E4-4C14-8577-FB5E4B39D1C2}" type="presOf" srcId="{4DC40D0C-E18F-46E2-8FEE-D24863F121AC}" destId="{BEE284F0-5108-4A65-8986-4E59472BA94A}" srcOrd="0" destOrd="0" presId="urn:microsoft.com/office/officeart/2005/8/layout/vProcess5"/>
    <dgm:cxn modelId="{4236865E-9A92-48A7-8E3C-B8B58DEA3E46}" type="presOf" srcId="{53655D7D-A57E-49BE-B4A6-DE5925D53229}" destId="{875B3FCE-00AC-4F89-BC8E-69CDF36765E9}" srcOrd="0" destOrd="0" presId="urn:microsoft.com/office/officeart/2005/8/layout/vProcess5"/>
    <dgm:cxn modelId="{DAD70F4C-71CB-40B4-928D-E6114B4CA1D8}" type="presOf" srcId="{C619DCE3-1196-4738-A5BA-AB050D236AF0}" destId="{B8C4FE44-DE9B-4B9E-93DD-4DDFEDE8326C}" srcOrd="0" destOrd="0" presId="urn:microsoft.com/office/officeart/2005/8/layout/vProcess5"/>
    <dgm:cxn modelId="{6CB9976D-0657-412F-958C-77ACB3C98B02}" type="presOf" srcId="{5F3E2417-5A5C-4844-B3CB-182526874182}" destId="{FBDB1F59-2354-4E26-B05B-23C583FBE873}" srcOrd="0" destOrd="0" presId="urn:microsoft.com/office/officeart/2005/8/layout/vProcess5"/>
    <dgm:cxn modelId="{E7D9987D-C068-4642-81D4-867820A0C481}" type="presOf" srcId="{53655D7D-A57E-49BE-B4A6-DE5925D53229}" destId="{7F0456F1-FB45-4994-9A72-57B51BF45589}" srcOrd="1" destOrd="0" presId="urn:microsoft.com/office/officeart/2005/8/layout/vProcess5"/>
    <dgm:cxn modelId="{C408CC84-C07C-4D5C-B4D1-ADBC022ADFAB}" type="presOf" srcId="{4DC40D0C-E18F-46E2-8FEE-D24863F121AC}" destId="{BE74E742-9DEA-437C-A821-C7B1F776A9D8}" srcOrd="1" destOrd="0" presId="urn:microsoft.com/office/officeart/2005/8/layout/vProcess5"/>
    <dgm:cxn modelId="{D50AD3B7-4FF8-4E14-8EC7-03B6730EBE8D}" srcId="{C619DCE3-1196-4738-A5BA-AB050D236AF0}" destId="{87B617B0-BBEE-46ED-A433-0AAA5F546C81}" srcOrd="2" destOrd="0" parTransId="{4AEE2CD2-1A3C-494A-B1BF-F78C6FDC01F1}" sibTransId="{165AA644-3104-48B0-BA3E-490FA7BCE4A4}"/>
    <dgm:cxn modelId="{DA9D27E0-F11B-4588-8BCD-F1C08C028619}" type="presOf" srcId="{87B617B0-BBEE-46ED-A433-0AAA5F546C81}" destId="{AD4FE2C7-0B20-4800-9973-7594F6E988B3}" srcOrd="1" destOrd="0" presId="urn:microsoft.com/office/officeart/2005/8/layout/vProcess5"/>
    <dgm:cxn modelId="{1FA5E7BE-D734-4857-8131-4FA8F4452054}" type="presParOf" srcId="{B8C4FE44-DE9B-4B9E-93DD-4DDFEDE8326C}" destId="{F059D46D-0E9A-49DF-A54D-03F6C1CBA4E2}" srcOrd="0" destOrd="0" presId="urn:microsoft.com/office/officeart/2005/8/layout/vProcess5"/>
    <dgm:cxn modelId="{C219A620-89DF-454E-B7AB-FC648DAD8906}" type="presParOf" srcId="{B8C4FE44-DE9B-4B9E-93DD-4DDFEDE8326C}" destId="{875B3FCE-00AC-4F89-BC8E-69CDF36765E9}" srcOrd="1" destOrd="0" presId="urn:microsoft.com/office/officeart/2005/8/layout/vProcess5"/>
    <dgm:cxn modelId="{4DBC0C54-4A03-403A-BE35-391CF8BDC919}" type="presParOf" srcId="{B8C4FE44-DE9B-4B9E-93DD-4DDFEDE8326C}" destId="{BEE284F0-5108-4A65-8986-4E59472BA94A}" srcOrd="2" destOrd="0" presId="urn:microsoft.com/office/officeart/2005/8/layout/vProcess5"/>
    <dgm:cxn modelId="{60076FF9-7579-46F1-9476-802B189974DD}" type="presParOf" srcId="{B8C4FE44-DE9B-4B9E-93DD-4DDFEDE8326C}" destId="{6C911E03-E6B6-4A79-9875-D0CFE7E9A5CC}" srcOrd="3" destOrd="0" presId="urn:microsoft.com/office/officeart/2005/8/layout/vProcess5"/>
    <dgm:cxn modelId="{C1250245-CDA7-4D0F-9948-62BE4D7B0A00}" type="presParOf" srcId="{B8C4FE44-DE9B-4B9E-93DD-4DDFEDE8326C}" destId="{FBDB1F59-2354-4E26-B05B-23C583FBE873}" srcOrd="4" destOrd="0" presId="urn:microsoft.com/office/officeart/2005/8/layout/vProcess5"/>
    <dgm:cxn modelId="{6D0A6663-5B51-4591-A999-F1C812BB1A65}" type="presParOf" srcId="{B8C4FE44-DE9B-4B9E-93DD-4DDFEDE8326C}" destId="{3D407A31-9349-4078-B269-9AF23E4A469D}" srcOrd="5" destOrd="0" presId="urn:microsoft.com/office/officeart/2005/8/layout/vProcess5"/>
    <dgm:cxn modelId="{3E57AB9F-8DE3-40E0-B801-69D6C5F54216}" type="presParOf" srcId="{B8C4FE44-DE9B-4B9E-93DD-4DDFEDE8326C}" destId="{7F0456F1-FB45-4994-9A72-57B51BF45589}" srcOrd="6" destOrd="0" presId="urn:microsoft.com/office/officeart/2005/8/layout/vProcess5"/>
    <dgm:cxn modelId="{83313190-1D28-4D3C-8F6F-6A7D107464B2}" type="presParOf" srcId="{B8C4FE44-DE9B-4B9E-93DD-4DDFEDE8326C}" destId="{BE74E742-9DEA-437C-A821-C7B1F776A9D8}" srcOrd="7" destOrd="0" presId="urn:microsoft.com/office/officeart/2005/8/layout/vProcess5"/>
    <dgm:cxn modelId="{EB433E33-00C5-4FCD-BE7A-49B4360ABC8F}" type="presParOf" srcId="{B8C4FE44-DE9B-4B9E-93DD-4DDFEDE8326C}" destId="{AD4FE2C7-0B20-4800-9973-7594F6E988B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904ED-F660-43E8-89D9-EB98F32426BC}" type="doc">
      <dgm:prSet loTypeId="urn:microsoft.com/office/officeart/2005/8/layout/venn1" loCatId="relationship" qsTypeId="urn:microsoft.com/office/officeart/2005/8/quickstyle/simple1" qsCatId="simple" csTypeId="urn:microsoft.com/office/officeart/2005/8/colors/accent1_2" csCatId="accent1" phldr="1"/>
      <dgm:spPr/>
    </dgm:pt>
    <dgm:pt modelId="{A8597FBE-0410-4123-842B-C96A85AD08F6}">
      <dgm:prSet phldrT="[Teksti]" custT="1"/>
      <dgm:spPr/>
      <dgm:t>
        <a:bodyPr/>
        <a:lstStyle/>
        <a:p>
          <a:r>
            <a:rPr lang="en-AU" sz="3000" b="1" dirty="0">
              <a:solidFill>
                <a:schemeClr val="bg1"/>
              </a:solidFill>
            </a:rPr>
            <a:t>Language Training</a:t>
          </a:r>
        </a:p>
      </dgm:t>
    </dgm:pt>
    <dgm:pt modelId="{9A4E41DE-6EC3-455C-AEBF-AF7FD8B37E3E}" type="parTrans" cxnId="{91D0F597-41EE-4054-9FFC-41FC08D1D7E5}">
      <dgm:prSet/>
      <dgm:spPr/>
      <dgm:t>
        <a:bodyPr/>
        <a:lstStyle/>
        <a:p>
          <a:endParaRPr lang="en-AU"/>
        </a:p>
      </dgm:t>
    </dgm:pt>
    <dgm:pt modelId="{57629D67-8FF0-4A7D-8516-BAEE41423E9E}" type="sibTrans" cxnId="{91D0F597-41EE-4054-9FFC-41FC08D1D7E5}">
      <dgm:prSet/>
      <dgm:spPr/>
      <dgm:t>
        <a:bodyPr/>
        <a:lstStyle/>
        <a:p>
          <a:endParaRPr lang="en-AU"/>
        </a:p>
      </dgm:t>
    </dgm:pt>
    <dgm:pt modelId="{66C1F8CE-C138-4477-ABEA-42944D7846DC}">
      <dgm:prSet phldrT="[Teksti]" custT="1"/>
      <dgm:spPr/>
      <dgm:t>
        <a:bodyPr/>
        <a:lstStyle/>
        <a:p>
          <a:r>
            <a:rPr lang="en-AU" sz="3000" b="1" dirty="0">
              <a:solidFill>
                <a:schemeClr val="bg1"/>
              </a:solidFill>
            </a:rPr>
            <a:t>STANAG 6001 Testing</a:t>
          </a:r>
        </a:p>
      </dgm:t>
    </dgm:pt>
    <dgm:pt modelId="{841D18BD-4EFA-477D-A647-4EAE8644D923}" type="parTrans" cxnId="{0615457E-41F2-4C75-B102-4A13D2AA450A}">
      <dgm:prSet/>
      <dgm:spPr/>
      <dgm:t>
        <a:bodyPr/>
        <a:lstStyle/>
        <a:p>
          <a:endParaRPr lang="en-AU"/>
        </a:p>
      </dgm:t>
    </dgm:pt>
    <dgm:pt modelId="{5C4A7396-F334-46EB-AE03-5E91ADA02B05}" type="sibTrans" cxnId="{0615457E-41F2-4C75-B102-4A13D2AA450A}">
      <dgm:prSet/>
      <dgm:spPr/>
      <dgm:t>
        <a:bodyPr/>
        <a:lstStyle/>
        <a:p>
          <a:endParaRPr lang="en-AU"/>
        </a:p>
      </dgm:t>
    </dgm:pt>
    <dgm:pt modelId="{A6CB088E-F730-4AA0-A725-BB29F0776BE1}" type="pres">
      <dgm:prSet presAssocID="{87C904ED-F660-43E8-89D9-EB98F32426BC}" presName="compositeShape" presStyleCnt="0">
        <dgm:presLayoutVars>
          <dgm:chMax val="7"/>
          <dgm:dir/>
          <dgm:resizeHandles val="exact"/>
        </dgm:presLayoutVars>
      </dgm:prSet>
      <dgm:spPr/>
    </dgm:pt>
    <dgm:pt modelId="{D797EE5C-E88E-44B9-A688-88C7884DD3C0}" type="pres">
      <dgm:prSet presAssocID="{A8597FBE-0410-4123-842B-C96A85AD08F6}" presName="circ1" presStyleLbl="vennNode1" presStyleIdx="0" presStyleCnt="2" custLinFactNeighborX="-22432" custLinFactNeighborY="12241"/>
      <dgm:spPr/>
    </dgm:pt>
    <dgm:pt modelId="{A26D947A-1020-4596-8702-56E1BCF3EDDF}" type="pres">
      <dgm:prSet presAssocID="{A8597FBE-0410-4123-842B-C96A85AD08F6}" presName="circ1Tx" presStyleLbl="revTx" presStyleIdx="0" presStyleCnt="0">
        <dgm:presLayoutVars>
          <dgm:chMax val="0"/>
          <dgm:chPref val="0"/>
          <dgm:bulletEnabled val="1"/>
        </dgm:presLayoutVars>
      </dgm:prSet>
      <dgm:spPr/>
    </dgm:pt>
    <dgm:pt modelId="{2D647E12-7A27-4FB3-B533-6D739FE0927F}" type="pres">
      <dgm:prSet presAssocID="{66C1F8CE-C138-4477-ABEA-42944D7846DC}" presName="circ2" presStyleLbl="vennNode1" presStyleIdx="1" presStyleCnt="2" custLinFactNeighborX="6614" custLinFactNeighborY="9823"/>
      <dgm:spPr/>
    </dgm:pt>
    <dgm:pt modelId="{8398D8DF-E71C-43A4-B975-AE1BE310DD53}" type="pres">
      <dgm:prSet presAssocID="{66C1F8CE-C138-4477-ABEA-42944D7846DC}" presName="circ2Tx" presStyleLbl="revTx" presStyleIdx="0" presStyleCnt="0">
        <dgm:presLayoutVars>
          <dgm:chMax val="0"/>
          <dgm:chPref val="0"/>
          <dgm:bulletEnabled val="1"/>
        </dgm:presLayoutVars>
      </dgm:prSet>
      <dgm:spPr/>
    </dgm:pt>
  </dgm:ptLst>
  <dgm:cxnLst>
    <dgm:cxn modelId="{6204B136-23F2-471A-A536-35953B6EC1F2}" type="presOf" srcId="{A8597FBE-0410-4123-842B-C96A85AD08F6}" destId="{A26D947A-1020-4596-8702-56E1BCF3EDDF}" srcOrd="1" destOrd="0" presId="urn:microsoft.com/office/officeart/2005/8/layout/venn1"/>
    <dgm:cxn modelId="{39A15752-A7CC-455A-BF7A-2097B3959201}" type="presOf" srcId="{87C904ED-F660-43E8-89D9-EB98F32426BC}" destId="{A6CB088E-F730-4AA0-A725-BB29F0776BE1}" srcOrd="0" destOrd="0" presId="urn:microsoft.com/office/officeart/2005/8/layout/venn1"/>
    <dgm:cxn modelId="{0615457E-41F2-4C75-B102-4A13D2AA450A}" srcId="{87C904ED-F660-43E8-89D9-EB98F32426BC}" destId="{66C1F8CE-C138-4477-ABEA-42944D7846DC}" srcOrd="1" destOrd="0" parTransId="{841D18BD-4EFA-477D-A647-4EAE8644D923}" sibTransId="{5C4A7396-F334-46EB-AE03-5E91ADA02B05}"/>
    <dgm:cxn modelId="{91D0F597-41EE-4054-9FFC-41FC08D1D7E5}" srcId="{87C904ED-F660-43E8-89D9-EB98F32426BC}" destId="{A8597FBE-0410-4123-842B-C96A85AD08F6}" srcOrd="0" destOrd="0" parTransId="{9A4E41DE-6EC3-455C-AEBF-AF7FD8B37E3E}" sibTransId="{57629D67-8FF0-4A7D-8516-BAEE41423E9E}"/>
    <dgm:cxn modelId="{F1E6D0A7-A66B-4525-BB70-56EA8AC3F915}" type="presOf" srcId="{66C1F8CE-C138-4477-ABEA-42944D7846DC}" destId="{8398D8DF-E71C-43A4-B975-AE1BE310DD53}" srcOrd="1" destOrd="0" presId="urn:microsoft.com/office/officeart/2005/8/layout/venn1"/>
    <dgm:cxn modelId="{AD419DBD-CC46-48DC-A96D-10C6A803A69A}" type="presOf" srcId="{A8597FBE-0410-4123-842B-C96A85AD08F6}" destId="{D797EE5C-E88E-44B9-A688-88C7884DD3C0}" srcOrd="0" destOrd="0" presId="urn:microsoft.com/office/officeart/2005/8/layout/venn1"/>
    <dgm:cxn modelId="{8DDD4ACF-765A-414C-B0E9-8DBF38CB7387}" type="presOf" srcId="{66C1F8CE-C138-4477-ABEA-42944D7846DC}" destId="{2D647E12-7A27-4FB3-B533-6D739FE0927F}" srcOrd="0" destOrd="0" presId="urn:microsoft.com/office/officeart/2005/8/layout/venn1"/>
    <dgm:cxn modelId="{4CF6F8D1-F4CC-4DE1-92E2-97DE615E394A}" type="presParOf" srcId="{A6CB088E-F730-4AA0-A725-BB29F0776BE1}" destId="{D797EE5C-E88E-44B9-A688-88C7884DD3C0}" srcOrd="0" destOrd="0" presId="urn:microsoft.com/office/officeart/2005/8/layout/venn1"/>
    <dgm:cxn modelId="{653F6CC4-2938-4B20-B1BD-B353DEC142E6}" type="presParOf" srcId="{A6CB088E-F730-4AA0-A725-BB29F0776BE1}" destId="{A26D947A-1020-4596-8702-56E1BCF3EDDF}" srcOrd="1" destOrd="0" presId="urn:microsoft.com/office/officeart/2005/8/layout/venn1"/>
    <dgm:cxn modelId="{161FEEA0-6EA1-4E19-A894-FFE39F3BED22}" type="presParOf" srcId="{A6CB088E-F730-4AA0-A725-BB29F0776BE1}" destId="{2D647E12-7A27-4FB3-B533-6D739FE0927F}" srcOrd="2" destOrd="0" presId="urn:microsoft.com/office/officeart/2005/8/layout/venn1"/>
    <dgm:cxn modelId="{9992DE67-5192-4404-A332-B438250C43D4}" type="presParOf" srcId="{A6CB088E-F730-4AA0-A725-BB29F0776BE1}" destId="{8398D8DF-E71C-43A4-B975-AE1BE310DD5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B3FCE-00AC-4F89-BC8E-69CDF36765E9}">
      <dsp:nvSpPr>
        <dsp:cNvPr id="0" name=""/>
        <dsp:cNvSpPr/>
      </dsp:nvSpPr>
      <dsp:spPr>
        <a:xfrm>
          <a:off x="0" y="0"/>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Headquarters Supreme Commander Allied Command for Transformation (HQ SACT)</a:t>
          </a:r>
          <a:endParaRPr lang="en-AU" sz="2400" b="1" kern="1200" dirty="0"/>
        </a:p>
      </dsp:txBody>
      <dsp:txXfrm>
        <a:off x="37260" y="37260"/>
        <a:ext cx="4339932" cy="1197633"/>
      </dsp:txXfrm>
    </dsp:sp>
    <dsp:sp modelId="{BEE284F0-5108-4A65-8986-4E59472BA94A}">
      <dsp:nvSpPr>
        <dsp:cNvPr id="0" name=""/>
        <dsp:cNvSpPr/>
      </dsp:nvSpPr>
      <dsp:spPr>
        <a:xfrm>
          <a:off x="504060" y="1484178"/>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Deputy Chief of Staff (DCOS)</a:t>
          </a:r>
          <a:endParaRPr lang="en-AU" sz="2400" b="1" kern="1200" dirty="0"/>
        </a:p>
      </dsp:txBody>
      <dsp:txXfrm>
        <a:off x="541320" y="1521438"/>
        <a:ext cx="4307204" cy="1197633"/>
      </dsp:txXfrm>
    </dsp:sp>
    <dsp:sp modelId="{6C911E03-E6B6-4A79-9875-D0CFE7E9A5CC}">
      <dsp:nvSpPr>
        <dsp:cNvPr id="0" name=""/>
        <dsp:cNvSpPr/>
      </dsp:nvSpPr>
      <dsp:spPr>
        <a:xfrm>
          <a:off x="1008120" y="2968356"/>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Multidomain Force Development Directorate (MDFD)</a:t>
          </a:r>
          <a:endParaRPr lang="en-AU" sz="2400" b="1" kern="1200" dirty="0"/>
        </a:p>
      </dsp:txBody>
      <dsp:txXfrm>
        <a:off x="1045380" y="3005616"/>
        <a:ext cx="4307204" cy="1197633"/>
      </dsp:txXfrm>
    </dsp:sp>
    <dsp:sp modelId="{FBDB1F59-2354-4E26-B05B-23C583FBE873}">
      <dsp:nvSpPr>
        <dsp:cNvPr id="0" name=""/>
        <dsp:cNvSpPr/>
      </dsp:nvSpPr>
      <dsp:spPr>
        <a:xfrm>
          <a:off x="4885784" y="964716"/>
          <a:ext cx="826899" cy="8268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5071836" y="964716"/>
        <a:ext cx="454795" cy="622241"/>
      </dsp:txXfrm>
    </dsp:sp>
    <dsp:sp modelId="{3D407A31-9349-4078-B269-9AF23E4A469D}">
      <dsp:nvSpPr>
        <dsp:cNvPr id="0" name=""/>
        <dsp:cNvSpPr/>
      </dsp:nvSpPr>
      <dsp:spPr>
        <a:xfrm>
          <a:off x="5389845" y="2440413"/>
          <a:ext cx="826899" cy="8268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5575897" y="2440413"/>
        <a:ext cx="454795" cy="62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7EE5C-E88E-44B9-A688-88C7884DD3C0}">
      <dsp:nvSpPr>
        <dsp:cNvPr id="0" name=""/>
        <dsp:cNvSpPr/>
      </dsp:nvSpPr>
      <dsp:spPr>
        <a:xfrm>
          <a:off x="0" y="938117"/>
          <a:ext cx="4662582" cy="46625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AU" sz="3000" b="1" kern="1200" dirty="0">
              <a:solidFill>
                <a:schemeClr val="bg1"/>
              </a:solidFill>
            </a:rPr>
            <a:t>Language Training</a:t>
          </a:r>
        </a:p>
      </dsp:txBody>
      <dsp:txXfrm>
        <a:off x="651081" y="1487935"/>
        <a:ext cx="2688336" cy="3562945"/>
      </dsp:txXfrm>
    </dsp:sp>
    <dsp:sp modelId="{2D647E12-7A27-4FB3-B533-6D739FE0927F}">
      <dsp:nvSpPr>
        <dsp:cNvPr id="0" name=""/>
        <dsp:cNvSpPr/>
      </dsp:nvSpPr>
      <dsp:spPr>
        <a:xfrm>
          <a:off x="3738467" y="927064"/>
          <a:ext cx="4662582" cy="46625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AU" sz="3000" b="1" kern="1200" dirty="0">
              <a:solidFill>
                <a:schemeClr val="bg1"/>
              </a:solidFill>
            </a:rPr>
            <a:t>STANAG 6001 Testing</a:t>
          </a:r>
        </a:p>
      </dsp:txBody>
      <dsp:txXfrm>
        <a:off x="5061632" y="1476882"/>
        <a:ext cx="2688336" cy="35629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666" cy="49823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849420" y="0"/>
            <a:ext cx="2946666" cy="49823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29.10.2025 г.</a:t>
            </a:fld>
            <a:endParaRPr lang="bg-BG"/>
          </a:p>
        </p:txBody>
      </p:sp>
      <p:sp>
        <p:nvSpPr>
          <p:cNvPr id="4" name="Slide Image Placeholder 3"/>
          <p:cNvSpPr>
            <a:spLocks noGrp="1" noRot="1" noChangeAspect="1"/>
          </p:cNvSpPr>
          <p:nvPr>
            <p:ph type="sldImg" idx="2"/>
          </p:nvPr>
        </p:nvSpPr>
        <p:spPr>
          <a:xfrm>
            <a:off x="320675" y="1241425"/>
            <a:ext cx="61563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0245" y="4776084"/>
            <a:ext cx="5437186" cy="39081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426815"/>
            <a:ext cx="2946666" cy="498236"/>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849420" y="9426815"/>
            <a:ext cx="2946666" cy="49823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to.int/cps/en/natohq/topics_139182.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i.m.wikipedia.org/wiki/Tiedosto:Tsunami_by_hokusai_19th_century.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AU" dirty="0"/>
              <a:t>Welcome address</a:t>
            </a:r>
            <a:r>
              <a:rPr lang="en-AU" b="1" dirty="0"/>
              <a:t>: Col PETER TEEUW,</a:t>
            </a:r>
            <a:r>
              <a:rPr lang="en-AU" dirty="0"/>
              <a:t> Commandant Defence Language Centre</a:t>
            </a:r>
          </a:p>
          <a:p>
            <a:endParaRPr lang="en-AU" dirty="0"/>
          </a:p>
          <a:p>
            <a:r>
              <a:rPr lang="en-AU" dirty="0"/>
              <a:t>Host nation presentation: </a:t>
            </a:r>
            <a:r>
              <a:rPr lang="en-AU" b="1" dirty="0"/>
              <a:t>COL Henk KIFFEN</a:t>
            </a:r>
            <a:r>
              <a:rPr lang="en-AU" dirty="0"/>
              <a:t>, OPERATIONAL VIEW ON WRITING SKILLS</a:t>
            </a:r>
          </a:p>
          <a:p>
            <a:r>
              <a:rPr lang="en-US" b="1" dirty="0"/>
              <a:t>NATO Airborne Early Warning &amp; Control Force</a:t>
            </a:r>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a:t>
            </a:fld>
            <a:endParaRPr lang="bg-BG" altLang="bg-BG"/>
          </a:p>
        </p:txBody>
      </p:sp>
    </p:spTree>
    <p:extLst>
      <p:ext uri="{BB962C8B-B14F-4D97-AF65-F5344CB8AC3E}">
        <p14:creationId xmlns:p14="http://schemas.microsoft.com/office/powerpoint/2010/main" val="227921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11</a:t>
            </a:fld>
            <a:endParaRPr lang="bg-BG" altLang="bg-BG"/>
          </a:p>
        </p:txBody>
      </p:sp>
    </p:spTree>
    <p:extLst>
      <p:ext uri="{BB962C8B-B14F-4D97-AF65-F5344CB8AC3E}">
        <p14:creationId xmlns:p14="http://schemas.microsoft.com/office/powerpoint/2010/main" val="24184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12</a:t>
            </a:fld>
            <a:endParaRPr lang="bg-BG" altLang="bg-BG"/>
          </a:p>
        </p:txBody>
      </p:sp>
    </p:spTree>
    <p:extLst>
      <p:ext uri="{BB962C8B-B14F-4D97-AF65-F5344CB8AC3E}">
        <p14:creationId xmlns:p14="http://schemas.microsoft.com/office/powerpoint/2010/main" val="273512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13</a:t>
            </a:fld>
            <a:endParaRPr lang="bg-BG" altLang="bg-BG"/>
          </a:p>
        </p:txBody>
      </p:sp>
    </p:spTree>
    <p:extLst>
      <p:ext uri="{BB962C8B-B14F-4D97-AF65-F5344CB8AC3E}">
        <p14:creationId xmlns:p14="http://schemas.microsoft.com/office/powerpoint/2010/main" val="159003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AU"/>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14</a:t>
            </a:fld>
            <a:endParaRPr lang="bg-BG" altLang="bg-BG"/>
          </a:p>
        </p:txBody>
      </p:sp>
    </p:spTree>
    <p:extLst>
      <p:ext uri="{BB962C8B-B14F-4D97-AF65-F5344CB8AC3E}">
        <p14:creationId xmlns:p14="http://schemas.microsoft.com/office/powerpoint/2010/main" val="366017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ltLang="sr-Latn-RS" dirty="0">
                <a:cs typeface="Arial" pitchFamily="34" charset="0"/>
                <a:hlinkClick r:id="rId3"/>
              </a:rPr>
              <a:t>https://www.nato.int/cps/en/natohq/topics_139182.htm</a:t>
            </a:r>
            <a:endParaRPr lang="en-US" altLang="sr-Latn-RS" dirty="0">
              <a:cs typeface="Arial" pitchFamily="34" charset="0"/>
            </a:endParaRPr>
          </a:p>
          <a:p>
            <a:endParaRPr lang="en-US" dirty="0">
              <a:cs typeface="Arial" pitchFamily="34" charset="0"/>
            </a:endParaRPr>
          </a:p>
          <a:p>
            <a:r>
              <a:rPr lang="en-US" dirty="0">
                <a:cs typeface="Arial" pitchFamily="34" charset="0"/>
              </a:rPr>
              <a:t>Mauritania 		Morocco		Serbia</a:t>
            </a:r>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15</a:t>
            </a:fld>
            <a:endParaRPr lang="bg-BG" altLang="bg-BG"/>
          </a:p>
        </p:txBody>
      </p:sp>
    </p:spTree>
    <p:extLst>
      <p:ext uri="{BB962C8B-B14F-4D97-AF65-F5344CB8AC3E}">
        <p14:creationId xmlns:p14="http://schemas.microsoft.com/office/powerpoint/2010/main" val="116339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r-Latn-RS" dirty="0"/>
              <a:t>LSAS – Armenia – early October 2025</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16</a:t>
            </a:fld>
            <a:endParaRPr lang="bg-BG" alt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20675" y="1325563"/>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GB" dirty="0">
                <a:cs typeface="Arial" panose="020B0604020202020204" pitchFamily="34" charset="0"/>
              </a:rPr>
              <a:t>Images:</a:t>
            </a:r>
          </a:p>
          <a:p>
            <a:pPr marL="0" indent="0">
              <a:buFont typeface="Arial" charset="0"/>
              <a:buNone/>
              <a:defRPr/>
            </a:pPr>
            <a:r>
              <a:rPr lang="en-GB" dirty="0">
                <a:cs typeface="Arial" panose="020B0604020202020204" pitchFamily="34" charset="0"/>
              </a:rPr>
              <a:t>Slide 6: KUMEPA – reproducing forbidden</a:t>
            </a:r>
          </a:p>
          <a:p>
            <a:pPr marL="0" indent="0">
              <a:buFont typeface="Arial" charset="0"/>
              <a:buNone/>
              <a:defRPr/>
            </a:pPr>
            <a:r>
              <a:rPr lang="en-GB" dirty="0">
                <a:cs typeface="Arial" panose="020B0604020202020204" pitchFamily="34" charset="0"/>
              </a:rPr>
              <a:t>BILC family photos from previous BILC update ppts</a:t>
            </a:r>
          </a:p>
          <a:p>
            <a:pPr marL="0" indent="0">
              <a:buFont typeface="Arial" charset="0"/>
              <a:buNone/>
              <a:defRPr/>
            </a:pPr>
            <a:r>
              <a:rPr lang="en-GB" dirty="0">
                <a:cs typeface="Arial" panose="020B0604020202020204" pitchFamily="34" charset="0"/>
              </a:rPr>
              <a:t>Delft: free image online</a:t>
            </a:r>
          </a:p>
          <a:p>
            <a:pPr marL="0" indent="0">
              <a:buFont typeface="Arial" charset="0"/>
              <a:buNone/>
              <a:defRPr/>
            </a:pPr>
            <a:r>
              <a:rPr lang="en-GB" dirty="0">
                <a:cs typeface="Arial" panose="020B0604020202020204" pitchFamily="34" charset="0"/>
              </a:rPr>
              <a:t>Prague : </a:t>
            </a:r>
            <a:r>
              <a:rPr lang="en-AU" dirty="0">
                <a:cs typeface="Arial" panose="020B0604020202020204" pitchFamily="34" charset="0"/>
              </a:rPr>
              <a:t>Martin </a:t>
            </a:r>
            <a:r>
              <a:rPr lang="en-AU" dirty="0" err="1">
                <a:cs typeface="Arial" panose="020B0604020202020204" pitchFamily="34" charset="0"/>
              </a:rPr>
              <a:t>Krchnacek</a:t>
            </a:r>
            <a:r>
              <a:rPr lang="en-AU" dirty="0">
                <a:cs typeface="Arial" panose="020B0604020202020204" pitchFamily="34" charset="0"/>
              </a:rPr>
              <a:t> /</a:t>
            </a:r>
            <a:r>
              <a:rPr lang="en-AU" dirty="0" err="1">
                <a:cs typeface="Arial" panose="020B0604020202020204" pitchFamily="34" charset="0"/>
              </a:rPr>
              <a:t>Unsplash</a:t>
            </a:r>
            <a:r>
              <a:rPr lang="en-AU" dirty="0">
                <a:cs typeface="Arial" panose="020B0604020202020204" pitchFamily="34" charset="0"/>
              </a:rPr>
              <a:t> (online)</a:t>
            </a:r>
          </a:p>
          <a:p>
            <a:pPr marL="0" indent="0">
              <a:buFont typeface="Arial" charset="0"/>
              <a:buNone/>
              <a:defRPr/>
            </a:pPr>
            <a:r>
              <a:rPr lang="en-AU" dirty="0">
                <a:cs typeface="Arial" panose="020B0604020202020204" pitchFamily="34" charset="0"/>
              </a:rPr>
              <a:t>“Tsunami” (</a:t>
            </a:r>
            <a:r>
              <a:rPr lang="en-AU" dirty="0" err="1">
                <a:cs typeface="Arial" panose="020B0604020202020204" pitchFamily="34" charset="0"/>
              </a:rPr>
              <a:t>Okinami</a:t>
            </a:r>
            <a:r>
              <a:rPr lang="en-AU" dirty="0">
                <a:cs typeface="Arial" panose="020B0604020202020204" pitchFamily="34" charset="0"/>
              </a:rPr>
              <a:t>): </a:t>
            </a:r>
            <a:r>
              <a:rPr lang="en-AU" dirty="0">
                <a:hlinkClick r:id="rId3"/>
              </a:rPr>
              <a:t> </a:t>
            </a:r>
            <a:r>
              <a:rPr lang="en-AU" dirty="0" err="1">
                <a:hlinkClick r:id="rId3"/>
              </a:rPr>
              <a:t>Tiedosto:Tsunami</a:t>
            </a:r>
            <a:r>
              <a:rPr lang="en-AU" dirty="0">
                <a:hlinkClick r:id="rId3"/>
              </a:rPr>
              <a:t> by </a:t>
            </a:r>
            <a:r>
              <a:rPr lang="en-AU" dirty="0" err="1">
                <a:hlinkClick r:id="rId3"/>
              </a:rPr>
              <a:t>hokusai</a:t>
            </a:r>
            <a:r>
              <a:rPr lang="en-AU" dirty="0">
                <a:hlinkClick r:id="rId3"/>
              </a:rPr>
              <a:t> 19th century.jpg – Wikipedia</a:t>
            </a:r>
            <a:endParaRPr lang="en-AU" dirty="0">
              <a:cs typeface="Arial" panose="020B0604020202020204" pitchFamily="34" charset="0"/>
            </a:endParaRPr>
          </a:p>
          <a:p>
            <a:pPr marL="0" indent="0">
              <a:buFont typeface="Arial" charset="0"/>
              <a:buNone/>
              <a:defRPr/>
            </a:pPr>
            <a:r>
              <a:rPr lang="en-AU" dirty="0">
                <a:cs typeface="Arial" panose="020B0604020202020204" pitchFamily="34" charset="0"/>
              </a:rPr>
              <a:t> </a:t>
            </a:r>
            <a:endParaRPr lang="en-GB" dirty="0">
              <a:cs typeface="Arial" panose="020B0604020202020204" pitchFamily="34" charset="0"/>
            </a:endParaRPr>
          </a:p>
          <a:p>
            <a:endParaRPr lang="en-US" altLang="bg-BG"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F0A5172-F015-4AD7-BD06-83CC81F09AB9}" type="slidenum">
              <a:rPr lang="bg-BG" altLang="bg-BG" smtClean="0"/>
              <a:pPr/>
              <a:t>17</a:t>
            </a:fld>
            <a:endParaRPr lang="bg-BG" alt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1010" y="9426814"/>
            <a:ext cx="2945076"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BD0EA33-43DE-41E6-83CD-68BEBA0CF3E8}" type="slidenum">
              <a:rPr lang="en-CA" altLang="pl-PL" sz="1200"/>
              <a:pPr algn="r" eaLnBrk="1" hangingPunct="1"/>
              <a:t>2</a:t>
            </a:fld>
            <a:endParaRPr lang="en-CA" altLang="pl-PL"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pl-PL"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74650" y="1292225"/>
            <a:ext cx="6154738"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374501" y="4674493"/>
            <a:ext cx="5860202" cy="4790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Since 1966 </a:t>
            </a:r>
            <a:r>
              <a:rPr lang="hr-HR" sz="1400" dirty="0" err="1"/>
              <a:t>when</a:t>
            </a:r>
            <a:r>
              <a:rPr lang="hr-HR" sz="1400" dirty="0"/>
              <a:t> </a:t>
            </a:r>
            <a:r>
              <a:rPr lang="hr-HR" sz="1400" dirty="0" err="1"/>
              <a:t>it</a:t>
            </a:r>
            <a:r>
              <a:rPr lang="hr-HR" sz="1400" dirty="0"/>
              <a:t> </a:t>
            </a:r>
            <a:r>
              <a:rPr lang="hr-HR" sz="1400" dirty="0" err="1"/>
              <a:t>was</a:t>
            </a:r>
            <a:r>
              <a:rPr lang="hr-HR" sz="1400" dirty="0"/>
              <a:t> </a:t>
            </a:r>
            <a:r>
              <a:rPr lang="hr-HR" sz="1400" dirty="0" err="1"/>
              <a:t>established</a:t>
            </a:r>
            <a:r>
              <a:rPr lang="en-US" sz="1400" dirty="0"/>
              <a:t>, BILC has</a:t>
            </a:r>
            <a:r>
              <a:rPr lang="en-US" sz="1400" b="1" dirty="0"/>
              <a:t> consistently</a:t>
            </a:r>
            <a:r>
              <a:rPr lang="en-US" sz="1400" dirty="0"/>
              <a:t> held a unique position as NATO's advisory body, playing an integral role in the implementation of strategic planning within the organization.</a:t>
            </a:r>
          </a:p>
          <a:p>
            <a:pPr algn="just"/>
            <a:r>
              <a:rPr lang="en-US" sz="1400" dirty="0"/>
              <a:t>BILC is </a:t>
            </a:r>
            <a:r>
              <a:rPr lang="en-US" sz="1400" b="1" u="sng" dirty="0"/>
              <a:t> the custodian of STANAG 6001(Edition5, vr.2)</a:t>
            </a:r>
            <a:endParaRPr lang="en-US" sz="1400" dirty="0"/>
          </a:p>
          <a:p>
            <a:pPr algn="just"/>
            <a:r>
              <a:rPr lang="en-US" sz="1400" dirty="0"/>
              <a:t>As the statement captures, </a:t>
            </a:r>
            <a:r>
              <a:rPr lang="en-US" sz="1400" b="1" u="sng" dirty="0"/>
              <a:t>our primary mission </a:t>
            </a:r>
            <a:r>
              <a:rPr lang="en-US" sz="1400" dirty="0"/>
              <a:t>is to promote interoperability among NATO and partner nations. We achieve this by standardizing training and testing practices, ensuring that all participating nations have a common understanding of language proficiency levels and can effectively communicate in multilingual environments. </a:t>
            </a:r>
          </a:p>
          <a:p>
            <a:pPr algn="just"/>
            <a:r>
              <a:rPr lang="en-US" sz="1400" dirty="0"/>
              <a:t>The BILC vision is to share progress made with member nations, partner nations, and any nation that wishes to advance in language training for military purposes. </a:t>
            </a:r>
          </a:p>
          <a:p>
            <a:pPr algn="just"/>
            <a:r>
              <a:rPr lang="en-US" sz="1400" dirty="0"/>
              <a:t>How is this done? Through the secretariat, there are various initiatives that aim to foster these exchanges and promote standardization, which I will discuss later. </a:t>
            </a:r>
          </a:p>
          <a:p>
            <a:pPr marL="0" indent="0" algn="just">
              <a:lnSpc>
                <a:spcPct val="90000"/>
              </a:lnSpc>
              <a:buNone/>
              <a:defRPr/>
            </a:pPr>
            <a:r>
              <a:rPr lang="en-CA" altLang="en-US" sz="1400" b="1" dirty="0">
                <a:solidFill>
                  <a:schemeClr val="accent1"/>
                </a:solidFill>
                <a:cs typeface="Arial" charset="0"/>
              </a:rPr>
              <a:t>MISSION</a:t>
            </a:r>
            <a:endParaRPr lang="fi-FI" altLang="en-US" sz="1400" b="1" dirty="0">
              <a:solidFill>
                <a:schemeClr val="accent1"/>
              </a:solidFill>
              <a:cs typeface="Arial" charset="0"/>
            </a:endParaRPr>
          </a:p>
          <a:p>
            <a:pPr marL="457200" indent="-457200" algn="just">
              <a:lnSpc>
                <a:spcPct val="90000"/>
              </a:lnSpc>
              <a:buFont typeface="+mj-lt"/>
              <a:buAutoNum type="arabicPeriod"/>
              <a:defRPr/>
            </a:pPr>
            <a:r>
              <a:rPr lang="en-CA" altLang="en-US" sz="1400" i="1" dirty="0">
                <a:cs typeface="Arial" charset="0"/>
              </a:rPr>
              <a:t>To promote and foster interoperability among NATO and Partner nations by furthering standardization of language training and testing. </a:t>
            </a:r>
            <a:endParaRPr lang="hr-HR" altLang="en-US" sz="1400" i="1" dirty="0">
              <a:cs typeface="Arial" charset="0"/>
            </a:endParaRPr>
          </a:p>
          <a:p>
            <a:pPr marL="457200" indent="-457200" algn="just">
              <a:lnSpc>
                <a:spcPct val="90000"/>
              </a:lnSpc>
              <a:buFont typeface="+mj-lt"/>
              <a:buAutoNum type="arabicPeriod"/>
              <a:defRPr/>
            </a:pPr>
            <a:endParaRPr lang="en-CA" altLang="en-US" sz="1400" dirty="0">
              <a:cs typeface="Arial" charset="0"/>
            </a:endParaRPr>
          </a:p>
          <a:p>
            <a:pPr marL="457200" indent="-457200" algn="just">
              <a:lnSpc>
                <a:spcPct val="90000"/>
              </a:lnSpc>
              <a:buFont typeface="+mj-lt"/>
              <a:buAutoNum type="arabicPeriod"/>
              <a:defRPr/>
            </a:pPr>
            <a:r>
              <a:rPr lang="en-CA" altLang="en-US" sz="1400" i="1" dirty="0">
                <a:cs typeface="Arial" charset="0"/>
              </a:rPr>
              <a:t>To support the Alliance's operations through the exchange of knowledge and best practices, IAW established procedures and agreements.</a:t>
            </a:r>
            <a:endParaRPr lang="fi-FI" altLang="en-US" sz="1400" i="1" dirty="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hr-HR" sz="1400" dirty="0"/>
          </a:p>
          <a:p>
            <a:pPr eaLnBrk="1" hangingPunct="1"/>
            <a:endParaRPr lang="en-US" altLang="bg-BG" sz="1400" u="sng" dirty="0">
              <a:cs typeface="Times New Roman" pitchFamily="18" charset="0"/>
            </a:endParaRPr>
          </a:p>
        </p:txBody>
      </p:sp>
      <p:sp>
        <p:nvSpPr>
          <p:cNvPr id="6554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5541"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85210C2A-E983-4B21-B25B-19A212DB987C}" type="slidenum">
              <a:rPr lang="en-US" altLang="en-US" smtClean="0">
                <a:solidFill>
                  <a:srgbClr val="000000"/>
                </a:solidFill>
                <a:latin typeface="Times New Roman" pitchFamily="18" charset="0"/>
              </a:rPr>
              <a:pPr/>
              <a:t>3</a:t>
            </a:fld>
            <a:endParaRPr lang="en-US" altLang="en-US">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22263" y="1241425"/>
            <a:ext cx="61531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46509" y="4776084"/>
            <a:ext cx="6048672"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BILC has three constitutional components: a. Members, b. The Secretariat, and c. The Steering Committee.</a:t>
            </a:r>
            <a:endParaRPr lang="hr-HR" sz="1400" dirty="0"/>
          </a:p>
          <a:p>
            <a:pPr algn="just"/>
            <a:r>
              <a:rPr lang="en-US" sz="1400" dirty="0"/>
              <a:t>Participating nations are represented at BILC through a steering committee consisting of their national representatives.</a:t>
            </a:r>
            <a:endParaRPr lang="hr-HR" sz="1400" dirty="0"/>
          </a:p>
          <a:p>
            <a:pPr algn="just"/>
            <a:r>
              <a:rPr lang="en-US" sz="1400" dirty="0"/>
              <a:t>The Secretariat and Steering Committee run the BILC.</a:t>
            </a:r>
            <a:endParaRPr lang="hr-HR" sz="1400" dirty="0"/>
          </a:p>
          <a:p>
            <a:pPr algn="just"/>
            <a:r>
              <a:rPr lang="en-US" sz="1400" dirty="0"/>
              <a:t>This is our formal structure. </a:t>
            </a:r>
            <a:endParaRPr lang="hr-HR" sz="1400" dirty="0"/>
          </a:p>
          <a:p>
            <a:pPr algn="just"/>
            <a:r>
              <a:rPr lang="en-US" sz="1400" dirty="0"/>
              <a:t>To the left, you can see the countries that have provided the Secretariat over the years. Currently, the Secretariat consists of 8 members.</a:t>
            </a:r>
            <a:endParaRPr lang="hr-HR" sz="1400" dirty="0"/>
          </a:p>
          <a:p>
            <a:pPr algn="just"/>
            <a:r>
              <a:rPr lang="en-US" sz="1400" dirty="0"/>
              <a:t>Associate secretaries and </a:t>
            </a:r>
            <a:r>
              <a:rPr lang="hr-HR" sz="1400" dirty="0" err="1"/>
              <a:t>the</a:t>
            </a:r>
            <a:r>
              <a:rPr lang="hr-HR" sz="1400" dirty="0"/>
              <a:t> </a:t>
            </a:r>
            <a:r>
              <a:rPr lang="en-US" sz="1400" dirty="0"/>
              <a:t>senior adviser are long-standing members of the BILC who support and assist a presiding nation in various ways.</a:t>
            </a:r>
            <a:endParaRPr lang="hr-HR" sz="1400" dirty="0"/>
          </a:p>
          <a:p>
            <a:pPr algn="just"/>
            <a:r>
              <a:rPr lang="en-US" sz="1400" dirty="0"/>
              <a:t>The BILC Chair presides over the Steering Committee, which holds its annual meeting at the conference. Voting rights are held by NATO national representatives. Partner nations are invited to attend and observe at Steering Committee meetings, but they do not have the right to vote.</a:t>
            </a:r>
            <a:endParaRPr lang="hr-HR" sz="1400" dirty="0"/>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4</a:t>
            </a:fld>
            <a:endParaRPr lang="en-US" altLang="en-US">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5</a:t>
            </a:fld>
            <a:endParaRPr lang="bg-BG" altLang="bg-BG"/>
          </a:p>
        </p:txBody>
      </p:sp>
    </p:spTree>
    <p:extLst>
      <p:ext uri="{BB962C8B-B14F-4D97-AF65-F5344CB8AC3E}">
        <p14:creationId xmlns:p14="http://schemas.microsoft.com/office/powerpoint/2010/main" val="372701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6</a:t>
            </a:fld>
            <a:endParaRPr lang="bg-BG" altLang="bg-BG"/>
          </a:p>
        </p:txBody>
      </p:sp>
    </p:spTree>
    <p:extLst>
      <p:ext uri="{BB962C8B-B14F-4D97-AF65-F5344CB8AC3E}">
        <p14:creationId xmlns:p14="http://schemas.microsoft.com/office/powerpoint/2010/main" val="280417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just"/>
            <a:r>
              <a:rPr lang="en-US" sz="1200" dirty="0"/>
              <a:t>From 1978 to 2011, BILC was associated with the NATO Training Group </a:t>
            </a:r>
            <a:r>
              <a:rPr lang="hr-HR" sz="1200" dirty="0"/>
              <a:t>(NTG) </a:t>
            </a:r>
            <a:r>
              <a:rPr lang="en-US" sz="1200" dirty="0"/>
              <a:t>through the Joint Services Sub-Group. With the reorganization of NTG, from 2011 until 2023, BILC</a:t>
            </a:r>
            <a:r>
              <a:rPr lang="hr-HR" sz="1200" dirty="0"/>
              <a:t>’s </a:t>
            </a:r>
            <a:r>
              <a:rPr lang="hr-HR" sz="1200" dirty="0" err="1"/>
              <a:t>relations</a:t>
            </a:r>
            <a:r>
              <a:rPr lang="hr-HR" sz="1200" dirty="0"/>
              <a:t> </a:t>
            </a:r>
            <a:r>
              <a:rPr lang="hr-HR" sz="1200" dirty="0" err="1"/>
              <a:t>with</a:t>
            </a:r>
            <a:r>
              <a:rPr lang="hr-HR" sz="1200" dirty="0"/>
              <a:t> NATO </a:t>
            </a:r>
            <a:r>
              <a:rPr lang="en-US" sz="1200" dirty="0"/>
              <a:t> were placed under the auspices of the Supreme Allied Commander Transformation (HQ SACT) and regulated by the </a:t>
            </a:r>
            <a:r>
              <a:rPr lang="en-US" sz="1200" i="1" dirty="0"/>
              <a:t>Memorandum of Cooperation between Headquarters, Supreme Allied Commander Transformation and the Bureau for International Language Co-ordination</a:t>
            </a:r>
            <a:r>
              <a:rPr lang="en-US" sz="1200" dirty="0"/>
              <a:t>. Thus, BILC became better aligned as a strategic rather than tactical element while retaining its status as an independent advisory body. </a:t>
            </a:r>
          </a:p>
          <a:p>
            <a:pPr algn="just"/>
            <a:r>
              <a:rPr lang="en-US" sz="1200" dirty="0"/>
              <a:t>BILC’s involvement is integral to the implementation of strategic planning in NATO.</a:t>
            </a:r>
          </a:p>
          <a:p>
            <a:pPr algn="just"/>
            <a:r>
              <a:rPr lang="en-US" sz="1200" dirty="0"/>
              <a:t>In 2024, as you know, the NTG was dissolved, and five organizations/entities were left out without any organizational connection. We were informed that the NATO Military Committee Joint </a:t>
            </a:r>
            <a:r>
              <a:rPr lang="en-US" sz="1200" dirty="0" err="1"/>
              <a:t>Standardisation</a:t>
            </a:r>
            <a:r>
              <a:rPr lang="en-US" sz="1200" dirty="0"/>
              <a:t> Board would meet to decide where we should be aligned. Since then, the members of the Secretariat have been trying to reestablish the contacts with ACT HQ and renew the MOC. The efforts have paid off. We have been informed that the majority of our activities are still in the domain of the Deputy Chief of Staff (DCOS) of the Multidomain Force Development Directorate (MDFD) at the Headquarters of the Supreme Commander Allied Command for Transformation (HQ SACT). The POC for this process has been appointed on behalf of SACT</a:t>
            </a:r>
            <a:r>
              <a:rPr lang="hr-HR" sz="1200" dirty="0"/>
              <a:t>. At </a:t>
            </a:r>
            <a:r>
              <a:rPr lang="hr-HR" sz="1200" dirty="0" err="1"/>
              <a:t>the</a:t>
            </a:r>
            <a:r>
              <a:rPr lang="hr-HR" sz="1200" dirty="0"/>
              <a:t> moment </a:t>
            </a:r>
            <a:r>
              <a:rPr lang="en-US" sz="1200" dirty="0"/>
              <a:t>we </a:t>
            </a:r>
            <a:r>
              <a:rPr lang="hr-HR" sz="1200" dirty="0"/>
              <a:t>are </a:t>
            </a:r>
            <a:r>
              <a:rPr lang="hr-HR" sz="1200" dirty="0" err="1"/>
              <a:t>finalizing</a:t>
            </a:r>
            <a:r>
              <a:rPr lang="hr-HR" sz="1200" dirty="0"/>
              <a:t> </a:t>
            </a:r>
            <a:r>
              <a:rPr lang="hr-HR" sz="1200" dirty="0" err="1"/>
              <a:t>the</a:t>
            </a:r>
            <a:r>
              <a:rPr lang="hr-HR" sz="1200" dirty="0"/>
              <a:t> </a:t>
            </a:r>
            <a:r>
              <a:rPr lang="hr-HR" sz="1200" dirty="0" err="1"/>
              <a:t>new</a:t>
            </a:r>
            <a:r>
              <a:rPr lang="hr-HR" sz="1200" dirty="0"/>
              <a:t> </a:t>
            </a:r>
            <a:r>
              <a:rPr lang="hr-HR" sz="1200" dirty="0" err="1"/>
              <a:t>MoC</a:t>
            </a:r>
            <a:r>
              <a:rPr lang="en-US" sz="1200" dirty="0"/>
              <a:t>.</a:t>
            </a:r>
          </a:p>
          <a:p>
            <a:pPr algn="just"/>
            <a:r>
              <a:rPr lang="en-US" i="1" dirty="0"/>
              <a:t>Update from Irena </a:t>
            </a:r>
            <a:r>
              <a:rPr lang="en-US" i="1" dirty="0" err="1"/>
              <a:t>Prpic</a:t>
            </a:r>
            <a:r>
              <a:rPr lang="en-US" i="1" dirty="0"/>
              <a:t>-Djuric 19 AUG 2025</a:t>
            </a:r>
            <a:endParaRPr lang="en-US" sz="1200" i="1" dirty="0"/>
          </a:p>
          <a:p>
            <a:endParaRPr lang="en-AU" dirty="0"/>
          </a:p>
          <a:p>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7</a:t>
            </a:fld>
            <a:endParaRPr lang="bg-BG" altLang="bg-BG"/>
          </a:p>
        </p:txBody>
      </p:sp>
    </p:spTree>
    <p:extLst>
      <p:ext uri="{BB962C8B-B14F-4D97-AF65-F5344CB8AC3E}">
        <p14:creationId xmlns:p14="http://schemas.microsoft.com/office/powerpoint/2010/main" val="240438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8</a:t>
            </a:fld>
            <a:endParaRPr lang="bg-BG" altLang="bg-BG"/>
          </a:p>
        </p:txBody>
      </p:sp>
    </p:spTree>
    <p:extLst>
      <p:ext uri="{BB962C8B-B14F-4D97-AF65-F5344CB8AC3E}">
        <p14:creationId xmlns:p14="http://schemas.microsoft.com/office/powerpoint/2010/main" val="249516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0CBED0-33EA-482A-A671-2868BB0DDE1D}" type="slidenum">
              <a:rPr lang="en-CA" b="0" smtClean="0"/>
              <a:pPr eaLnBrk="1" hangingPunct="1"/>
              <a:t>9</a:t>
            </a:fld>
            <a:endParaRPr lang="en-CA" b="0"/>
          </a:p>
        </p:txBody>
      </p:sp>
      <p:sp>
        <p:nvSpPr>
          <p:cNvPr id="44036" name="Rectangle 3"/>
          <p:cNvSpPr>
            <a:spLocks noGrp="1" noChangeArrowheads="1"/>
          </p:cNvSpPr>
          <p:nvPr>
            <p:ph type="body" idx="1"/>
          </p:nvPr>
        </p:nvSpPr>
        <p:spPr>
          <a:xfrm>
            <a:off x="230485" y="3954413"/>
            <a:ext cx="6336704" cy="443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400" dirty="0"/>
              <a:t>Tashkent Uzbekistan 20-24 October 2025</a:t>
            </a:r>
          </a:p>
          <a:p>
            <a:pPr algn="just"/>
            <a:r>
              <a:rPr lang="en-US" sz="1400" dirty="0"/>
              <a:t>Terminology: Military University of Technology in Warsaw 13-17 April 2026</a:t>
            </a:r>
          </a:p>
        </p:txBody>
      </p:sp>
      <p:sp>
        <p:nvSpPr>
          <p:cNvPr id="44035" name="Rectangle 2"/>
          <p:cNvSpPr>
            <a:spLocks noGrp="1" noRot="1" noChangeAspect="1" noChangeArrowheads="1" noTextEdit="1"/>
          </p:cNvSpPr>
          <p:nvPr>
            <p:ph type="sldImg"/>
          </p:nvPr>
        </p:nvSpPr>
        <p:spPr>
          <a:xfrm>
            <a:off x="801688" y="1074738"/>
            <a:ext cx="5159375" cy="2808287"/>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29.10.2025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29.10.2025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29.10.2025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29.10.2025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29.10.2025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29.10.2025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29.10.2025 г.</a:t>
            </a:fld>
            <a:endParaRPr lang="en-GB" dirty="0"/>
          </a:p>
        </p:txBody>
      </p:sp>
    </p:spTree>
    <p:extLst>
      <p:ext uri="{BB962C8B-B14F-4D97-AF65-F5344CB8AC3E}">
        <p14:creationId xmlns:p14="http://schemas.microsoft.com/office/powerpoint/2010/main" val="386554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29.10.2025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29.10.2025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29.10.2025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29.10.2025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29.10.2025 г.</a:t>
            </a:fld>
            <a:endParaRPr lang="en-GB" dirty="0"/>
          </a:p>
        </p:txBody>
      </p:sp>
    </p:spTree>
    <p:extLst>
      <p:ext uri="{BB962C8B-B14F-4D97-AF65-F5344CB8AC3E}">
        <p14:creationId xmlns:p14="http://schemas.microsoft.com/office/powerpoint/2010/main" val="341227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29.10.2025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10/29/2025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10/29/2025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10/29/2025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10/29/2025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10/29/2025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10/29/2025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10/29/2025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10/29/2025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10/29/2025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10/29/2025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29.10.2025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10/29/2025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10/29/2025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79" y="274638"/>
            <a:ext cx="11341418" cy="1143000"/>
          </a:xfrm>
        </p:spPr>
        <p:txBody>
          <a:bodyPr/>
          <a:lstStyle/>
          <a:p>
            <a:r>
              <a:rPr lang="en-US"/>
              <a:t>Click to edit Master title style</a:t>
            </a:r>
          </a:p>
        </p:txBody>
      </p:sp>
      <p:sp>
        <p:nvSpPr>
          <p:cNvPr id="3" name="Text Placeholder 2"/>
          <p:cNvSpPr>
            <a:spLocks noGrp="1"/>
          </p:cNvSpPr>
          <p:nvPr>
            <p:ph type="body" sz="half" idx="1"/>
          </p:nvPr>
        </p:nvSpPr>
        <p:spPr>
          <a:xfrm>
            <a:off x="630079"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525ACB1-5914-4FDB-9B7D-656088B91E99}" type="slidenum">
              <a:rPr lang="en-CA"/>
              <a:pPr>
                <a:defRPr/>
              </a:pPr>
              <a:t>‹#›</a:t>
            </a:fld>
            <a:endParaRPr lang="en-CA"/>
          </a:p>
        </p:txBody>
      </p:sp>
    </p:spTree>
    <p:extLst>
      <p:ext uri="{BB962C8B-B14F-4D97-AF65-F5344CB8AC3E}">
        <p14:creationId xmlns:p14="http://schemas.microsoft.com/office/powerpoint/2010/main" val="69027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29.10.2025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29.10.2025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29.10.2025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29.10.2025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29.10.2025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29.10.2025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29.10.2025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29.10.2025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10/29/2025</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 id="214749247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8" Type="http://schemas.openxmlformats.org/officeDocument/2006/relationships/image" Target="../media/image25.jfif"/><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diagramColors" Target="../diagrams/colors2.xml"/><Relationship Id="rId11" Type="http://schemas.openxmlformats.org/officeDocument/2006/relationships/image" Target="../media/image30.png"/><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hyperlink" Target="mailto:BILCteam.fin@mil.f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uheenvuoro.uusisuomi.fi/jarmonieminen/232183-kysymys-santahaminan-tulevaisuudesta/" TargetMode="External"/><Relationship Id="rId2" Type="http://schemas.openxmlformats.org/officeDocument/2006/relationships/hyperlink" Target="https://fi.m.wikipedia.org/wiki/Tiedosto:Tsunami_by_hokusai_19th_century.jpg" TargetMode="Externa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4.png"/><Relationship Id="rId7"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36.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hyperlink" Target="https://natobilc.org/policy-documen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BF726-AA23-4641-BBAA-80D0BAD91225}"/>
              </a:ext>
            </a:extLst>
          </p:cNvPr>
          <p:cNvSpPr>
            <a:spLocks noGrp="1"/>
          </p:cNvSpPr>
          <p:nvPr>
            <p:ph type="title"/>
          </p:nvPr>
        </p:nvSpPr>
        <p:spPr>
          <a:xfrm>
            <a:off x="828179" y="115639"/>
            <a:ext cx="11341418" cy="1143000"/>
          </a:xfrm>
        </p:spPr>
        <p:txBody>
          <a:bodyPr/>
          <a:lstStyle/>
          <a:p>
            <a:br>
              <a:rPr lang="en-GB" sz="4200" dirty="0">
                <a:solidFill>
                  <a:srgbClr val="0070C0"/>
                </a:solidFill>
                <a:effectLst>
                  <a:outerShdw blurRad="38100" dist="38100" dir="2700000" algn="tl">
                    <a:srgbClr val="000000">
                      <a:alpha val="43137"/>
                    </a:srgbClr>
                  </a:outerShdw>
                </a:effectLst>
              </a:rPr>
            </a:br>
            <a:r>
              <a:rPr lang="en-GB" sz="4200" dirty="0">
                <a:solidFill>
                  <a:srgbClr val="0070C0"/>
                </a:solidFill>
                <a:effectLst>
                  <a:outerShdw blurRad="38100" dist="38100" dir="2700000" algn="tl">
                    <a:srgbClr val="000000">
                      <a:alpha val="43137"/>
                    </a:srgbClr>
                  </a:outerShdw>
                </a:effectLst>
              </a:rPr>
              <a:t>TASHKENT 20-24 OCT 2025</a:t>
            </a:r>
            <a:br>
              <a:rPr lang="en-GB" sz="4200" dirty="0">
                <a:solidFill>
                  <a:srgbClr val="0070C0"/>
                </a:solidFill>
                <a:effectLst>
                  <a:outerShdw blurRad="38100" dist="38100" dir="2700000" algn="tl">
                    <a:srgbClr val="000000">
                      <a:alpha val="43137"/>
                    </a:srgbClr>
                  </a:outerShdw>
                </a:effectLst>
              </a:rPr>
            </a:br>
            <a:r>
              <a:rPr lang="en-GB" sz="4200" dirty="0">
                <a:solidFill>
                  <a:srgbClr val="0070C0"/>
                </a:solidFill>
                <a:effectLst>
                  <a:outerShdw blurRad="38100" dist="38100" dir="2700000" algn="tl">
                    <a:srgbClr val="000000">
                      <a:alpha val="43137"/>
                    </a:srgbClr>
                  </a:outerShdw>
                </a:effectLst>
              </a:rPr>
              <a:t>BILC PROFESSIONAL SEMINAR </a:t>
            </a:r>
            <a:br>
              <a:rPr lang="en-GB" sz="4200" dirty="0">
                <a:solidFill>
                  <a:srgbClr val="0070C0"/>
                </a:solidFill>
                <a:effectLst>
                  <a:outerShdw blurRad="38100" dist="38100" dir="2700000" algn="tl">
                    <a:srgbClr val="000000">
                      <a:alpha val="43137"/>
                    </a:srgbClr>
                  </a:outerShdw>
                </a:effectLst>
              </a:rPr>
            </a:br>
            <a:endParaRPr lang="en-GB" sz="4200" dirty="0">
              <a:solidFill>
                <a:srgbClr val="0070C0"/>
              </a:solidFill>
              <a:effectLst>
                <a:outerShdw blurRad="38100" dist="38100" dir="2700000" algn="tl">
                  <a:srgbClr val="000000">
                    <a:alpha val="43137"/>
                  </a:srgbClr>
                </a:outerShdw>
              </a:effectLst>
            </a:endParaRPr>
          </a:p>
        </p:txBody>
      </p:sp>
      <p:sp>
        <p:nvSpPr>
          <p:cNvPr id="3" name="Tekstin paikkamerkki 2">
            <a:extLst>
              <a:ext uri="{FF2B5EF4-FFF2-40B4-BE49-F238E27FC236}">
                <a16:creationId xmlns:a16="http://schemas.microsoft.com/office/drawing/2014/main" id="{DFF838C5-254E-4A48-B4A8-187CD24B8068}"/>
              </a:ext>
            </a:extLst>
          </p:cNvPr>
          <p:cNvSpPr>
            <a:spLocks noGrp="1"/>
          </p:cNvSpPr>
          <p:nvPr>
            <p:ph type="body" sz="half" idx="1"/>
          </p:nvPr>
        </p:nvSpPr>
        <p:spPr>
          <a:xfrm>
            <a:off x="6948859" y="2445544"/>
            <a:ext cx="5437654" cy="3672408"/>
          </a:xfrm>
        </p:spPr>
        <p:txBody>
          <a:bodyPr/>
          <a:lstStyle/>
          <a:p>
            <a:pPr marL="0" indent="0">
              <a:buNone/>
            </a:pPr>
            <a:endParaRPr lang="en-GB" sz="5000" dirty="0"/>
          </a:p>
          <a:p>
            <a:pPr marL="0" indent="0">
              <a:buNone/>
            </a:pPr>
            <a:r>
              <a:rPr lang="en-GB" sz="5000" b="1" i="1" dirty="0">
                <a:solidFill>
                  <a:srgbClr val="0070C0"/>
                </a:solidFill>
              </a:rPr>
              <a:t>BILC INFORMATION BRIEFING </a:t>
            </a:r>
          </a:p>
          <a:p>
            <a:pPr marL="0" indent="0">
              <a:buNone/>
            </a:pPr>
            <a:r>
              <a:rPr lang="en-GB" sz="5000" i="1" dirty="0">
                <a:solidFill>
                  <a:srgbClr val="0070C0"/>
                </a:solidFill>
              </a:rPr>
              <a:t>20 OCT 2025 </a:t>
            </a:r>
          </a:p>
          <a:p>
            <a:pPr marL="0" indent="0">
              <a:buNone/>
            </a:pPr>
            <a:endParaRPr lang="en-GB" sz="5000" dirty="0"/>
          </a:p>
          <a:p>
            <a:pPr marL="0" indent="0">
              <a:buNone/>
            </a:pPr>
            <a:endParaRPr lang="en-GB" sz="5000" dirty="0"/>
          </a:p>
        </p:txBody>
      </p:sp>
      <p:sp>
        <p:nvSpPr>
          <p:cNvPr id="5" name="Dian numeron paikkamerkki 4">
            <a:extLst>
              <a:ext uri="{FF2B5EF4-FFF2-40B4-BE49-F238E27FC236}">
                <a16:creationId xmlns:a16="http://schemas.microsoft.com/office/drawing/2014/main" id="{534D0D8B-1CA7-4D8F-A56A-0DAA6E0E7F0B}"/>
              </a:ext>
            </a:extLst>
          </p:cNvPr>
          <p:cNvSpPr>
            <a:spLocks noGrp="1"/>
          </p:cNvSpPr>
          <p:nvPr>
            <p:ph type="sldNum" sz="quarter" idx="12"/>
          </p:nvPr>
        </p:nvSpPr>
        <p:spPr>
          <a:xfrm>
            <a:off x="8461028" y="5812507"/>
            <a:ext cx="3915932" cy="424805"/>
          </a:xfrm>
        </p:spPr>
        <p:txBody>
          <a:bodyPr/>
          <a:lstStyle/>
          <a:p>
            <a:pPr>
              <a:defRPr/>
            </a:pPr>
            <a:r>
              <a:rPr lang="en-GB" sz="1600" b="1" dirty="0"/>
              <a:t>BIL SECRETARIAT / CHAIR LAURA MURTO</a:t>
            </a:r>
          </a:p>
        </p:txBody>
      </p:sp>
      <p:pic>
        <p:nvPicPr>
          <p:cNvPr id="6" name="Sisällön paikkamerkki 5">
            <a:extLst>
              <a:ext uri="{FF2B5EF4-FFF2-40B4-BE49-F238E27FC236}">
                <a16:creationId xmlns:a16="http://schemas.microsoft.com/office/drawing/2014/main" id="{3544061E-07AA-4BDC-B68B-B99CF5083B0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5013" y="1665561"/>
            <a:ext cx="5565775" cy="4452391"/>
          </a:xfrm>
          <a:prstGeom prst="rect">
            <a:avLst/>
          </a:prstGeom>
          <a:ln>
            <a:noFill/>
          </a:ln>
          <a:effectLst>
            <a:softEdge rad="112500"/>
          </a:effectLst>
        </p:spPr>
      </p:pic>
      <p:pic>
        <p:nvPicPr>
          <p:cNvPr id="9" name="Kuva 8">
            <a:extLst>
              <a:ext uri="{FF2B5EF4-FFF2-40B4-BE49-F238E27FC236}">
                <a16:creationId xmlns:a16="http://schemas.microsoft.com/office/drawing/2014/main" id="{2CACDEBE-C50F-4451-86C1-EDB61B092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862" y="1567720"/>
            <a:ext cx="1755648" cy="1755648"/>
          </a:xfrm>
          <a:prstGeom prst="rect">
            <a:avLst/>
          </a:prstGeom>
        </p:spPr>
      </p:pic>
      <p:sp>
        <p:nvSpPr>
          <p:cNvPr id="4" name="Tekstiruutu 3">
            <a:extLst>
              <a:ext uri="{FF2B5EF4-FFF2-40B4-BE49-F238E27FC236}">
                <a16:creationId xmlns:a16="http://schemas.microsoft.com/office/drawing/2014/main" id="{F63EB043-8FAD-4702-9712-5ACAF0082163}"/>
              </a:ext>
            </a:extLst>
          </p:cNvPr>
          <p:cNvSpPr txBox="1"/>
          <p:nvPr/>
        </p:nvSpPr>
        <p:spPr>
          <a:xfrm>
            <a:off x="1728279" y="6434584"/>
            <a:ext cx="9145016" cy="307777"/>
          </a:xfrm>
          <a:prstGeom prst="rect">
            <a:avLst/>
          </a:prstGeom>
          <a:noFill/>
        </p:spPr>
        <p:txBody>
          <a:bodyPr wrap="square" rtlCol="0">
            <a:spAutoFit/>
          </a:bodyPr>
          <a:lstStyle/>
          <a:p>
            <a:r>
              <a:rPr lang="en-AU" sz="1400" i="1" dirty="0">
                <a:latin typeface="+mn-lt"/>
              </a:rPr>
              <a:t>Please note this update also contains Ms Julie </a:t>
            </a:r>
            <a:r>
              <a:rPr lang="en-AU" sz="1400" i="1" dirty="0" err="1">
                <a:latin typeface="+mn-lt"/>
              </a:rPr>
              <a:t>Dubeau’s</a:t>
            </a:r>
            <a:r>
              <a:rPr lang="en-AU" sz="1400" i="1" dirty="0">
                <a:latin typeface="+mn-lt"/>
              </a:rPr>
              <a:t> update on the STANAG 6001 Working Group from slide 19 onwards. </a:t>
            </a:r>
          </a:p>
        </p:txBody>
      </p:sp>
    </p:spTree>
    <p:extLst>
      <p:ext uri="{BB962C8B-B14F-4D97-AF65-F5344CB8AC3E}">
        <p14:creationId xmlns:p14="http://schemas.microsoft.com/office/powerpoint/2010/main" val="47811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A89A5B-0F5C-448C-8CAA-3481427DEDA4}"/>
              </a:ext>
            </a:extLst>
          </p:cNvPr>
          <p:cNvSpPr>
            <a:spLocks noGrp="1"/>
          </p:cNvSpPr>
          <p:nvPr>
            <p:ph type="title"/>
          </p:nvPr>
        </p:nvSpPr>
        <p:spPr/>
        <p:txBody>
          <a:bodyPr/>
          <a:lstStyle/>
          <a:p>
            <a:r>
              <a:rPr lang="en-AU" dirty="0"/>
              <a:t>The first … ?</a:t>
            </a:r>
          </a:p>
        </p:txBody>
      </p:sp>
      <p:sp>
        <p:nvSpPr>
          <p:cNvPr id="3" name="Sisällön paikkamerkki 2">
            <a:extLst>
              <a:ext uri="{FF2B5EF4-FFF2-40B4-BE49-F238E27FC236}">
                <a16:creationId xmlns:a16="http://schemas.microsoft.com/office/drawing/2014/main" id="{03D18BBA-F1BC-429F-8B66-790D6A9F4FE7}"/>
              </a:ext>
            </a:extLst>
          </p:cNvPr>
          <p:cNvSpPr>
            <a:spLocks noGrp="1"/>
          </p:cNvSpPr>
          <p:nvPr>
            <p:ph sz="half" idx="1"/>
          </p:nvPr>
        </p:nvSpPr>
        <p:spPr>
          <a:ln w="57150">
            <a:solidFill>
              <a:srgbClr val="92D050"/>
            </a:solidFill>
          </a:ln>
        </p:spPr>
        <p:txBody>
          <a:bodyPr/>
          <a:lstStyle/>
          <a:p>
            <a:r>
              <a:rPr lang="en-AU" dirty="0"/>
              <a:t>Conference … </a:t>
            </a:r>
          </a:p>
          <a:p>
            <a:r>
              <a:rPr lang="en-AU" dirty="0"/>
              <a:t>Professional Seminar … </a:t>
            </a:r>
          </a:p>
          <a:p>
            <a:r>
              <a:rPr lang="en-AU" dirty="0"/>
              <a:t>STANAG 6001 Testing Workshop …</a:t>
            </a:r>
          </a:p>
          <a:p>
            <a:r>
              <a:rPr lang="en-AU" dirty="0"/>
              <a:t>Military Terminology Seminar …</a:t>
            </a:r>
          </a:p>
        </p:txBody>
      </p:sp>
      <p:sp>
        <p:nvSpPr>
          <p:cNvPr id="4" name="Sisällön paikkamerkki 3">
            <a:extLst>
              <a:ext uri="{FF2B5EF4-FFF2-40B4-BE49-F238E27FC236}">
                <a16:creationId xmlns:a16="http://schemas.microsoft.com/office/drawing/2014/main" id="{59031BB1-B029-47CF-B6FF-89FD027DF82D}"/>
              </a:ext>
            </a:extLst>
          </p:cNvPr>
          <p:cNvSpPr>
            <a:spLocks noGrp="1"/>
          </p:cNvSpPr>
          <p:nvPr>
            <p:ph sz="half" idx="2"/>
          </p:nvPr>
        </p:nvSpPr>
        <p:spPr>
          <a:ln w="57150">
            <a:solidFill>
              <a:schemeClr val="accent1"/>
            </a:solidFill>
          </a:ln>
        </p:spPr>
        <p:txBody>
          <a:bodyPr/>
          <a:lstStyle/>
          <a:p>
            <a:r>
              <a:rPr lang="en-AU" dirty="0"/>
              <a:t>UK 1967</a:t>
            </a:r>
          </a:p>
          <a:p>
            <a:r>
              <a:rPr lang="en-AU" dirty="0" err="1"/>
              <a:t>Hürth</a:t>
            </a:r>
            <a:r>
              <a:rPr lang="en-AU" dirty="0"/>
              <a:t> in 1994</a:t>
            </a:r>
          </a:p>
          <a:p>
            <a:r>
              <a:rPr lang="en-AU" dirty="0"/>
              <a:t>Sarajevo 2010</a:t>
            </a:r>
          </a:p>
          <a:p>
            <a:r>
              <a:rPr lang="en-AU" dirty="0"/>
              <a:t>Ljubljana 2022</a:t>
            </a:r>
          </a:p>
          <a:p>
            <a:endParaRPr lang="en-AU" dirty="0"/>
          </a:p>
          <a:p>
            <a:endParaRPr lang="en-AU" dirty="0"/>
          </a:p>
        </p:txBody>
      </p:sp>
      <p:sp>
        <p:nvSpPr>
          <p:cNvPr id="5" name="Dian numeron paikkamerkki 4">
            <a:extLst>
              <a:ext uri="{FF2B5EF4-FFF2-40B4-BE49-F238E27FC236}">
                <a16:creationId xmlns:a16="http://schemas.microsoft.com/office/drawing/2014/main" id="{3CD1E617-8371-4DD6-AF3C-654370FF4DA2}"/>
              </a:ext>
            </a:extLst>
          </p:cNvPr>
          <p:cNvSpPr>
            <a:spLocks noGrp="1"/>
          </p:cNvSpPr>
          <p:nvPr>
            <p:ph type="sldNum" sz="quarter" idx="12"/>
          </p:nvPr>
        </p:nvSpPr>
        <p:spPr/>
        <p:txBody>
          <a:bodyPr/>
          <a:lstStyle/>
          <a:p>
            <a:pPr>
              <a:defRPr/>
            </a:pPr>
            <a:fld id="{4EB942DF-1D6B-43C8-BFF1-431BC38D9209}" type="slidenum">
              <a:rPr lang="en-AU" altLang="lt-LT" smtClean="0"/>
              <a:pPr>
                <a:defRPr/>
              </a:pPr>
              <a:t>10</a:t>
            </a:fld>
            <a:endParaRPr lang="en-AU" altLang="lt-LT"/>
          </a:p>
        </p:txBody>
      </p:sp>
    </p:spTree>
    <p:extLst>
      <p:ext uri="{BB962C8B-B14F-4D97-AF65-F5344CB8AC3E}">
        <p14:creationId xmlns:p14="http://schemas.microsoft.com/office/powerpoint/2010/main" val="21908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7AA0FA-98FB-4C13-8C59-A56358595DEE}"/>
              </a:ext>
            </a:extLst>
          </p:cNvPr>
          <p:cNvSpPr>
            <a:spLocks noGrp="1"/>
          </p:cNvSpPr>
          <p:nvPr>
            <p:ph type="title"/>
          </p:nvPr>
        </p:nvSpPr>
        <p:spPr>
          <a:xfrm>
            <a:off x="324123" y="188639"/>
            <a:ext cx="11233248" cy="885477"/>
          </a:xfrm>
        </p:spPr>
        <p:txBody>
          <a:bodyPr/>
          <a:lstStyle/>
          <a:p>
            <a:r>
              <a:rPr lang="en-AU" b="1" dirty="0"/>
              <a:t>Past three events 2024-2025</a:t>
            </a:r>
          </a:p>
        </p:txBody>
      </p:sp>
      <p:sp>
        <p:nvSpPr>
          <p:cNvPr id="3" name="Dian numeron paikkamerkki 2">
            <a:extLst>
              <a:ext uri="{FF2B5EF4-FFF2-40B4-BE49-F238E27FC236}">
                <a16:creationId xmlns:a16="http://schemas.microsoft.com/office/drawing/2014/main" id="{9BE8E3BE-12BC-45F3-ADDE-32F6FBCA9A15}"/>
              </a:ext>
            </a:extLst>
          </p:cNvPr>
          <p:cNvSpPr>
            <a:spLocks noGrp="1"/>
          </p:cNvSpPr>
          <p:nvPr>
            <p:ph type="sldNum" sz="quarter" idx="12"/>
          </p:nvPr>
        </p:nvSpPr>
        <p:spPr/>
        <p:txBody>
          <a:bodyPr/>
          <a:lstStyle/>
          <a:p>
            <a:pPr>
              <a:defRPr/>
            </a:pPr>
            <a:fld id="{4AAA69E4-6F63-4AF1-914A-C48708585BA8}" type="slidenum">
              <a:rPr lang="en-US" altLang="lt-LT" smtClean="0"/>
              <a:pPr>
                <a:defRPr/>
              </a:pPr>
              <a:t>11</a:t>
            </a:fld>
            <a:endParaRPr lang="en-US" altLang="lt-LT"/>
          </a:p>
        </p:txBody>
      </p:sp>
      <p:pic>
        <p:nvPicPr>
          <p:cNvPr id="7" name="Kuva 6">
            <a:extLst>
              <a:ext uri="{FF2B5EF4-FFF2-40B4-BE49-F238E27FC236}">
                <a16:creationId xmlns:a16="http://schemas.microsoft.com/office/drawing/2014/main" id="{A2A3E224-CF48-42D8-B58A-0E7F2F3A0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419" y="1139873"/>
            <a:ext cx="3602874" cy="2402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Kuva 8">
            <a:extLst>
              <a:ext uri="{FF2B5EF4-FFF2-40B4-BE49-F238E27FC236}">
                <a16:creationId xmlns:a16="http://schemas.microsoft.com/office/drawing/2014/main" id="{EF1A5494-31B3-466B-8037-F1E9BA51A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915" y="1412776"/>
            <a:ext cx="4572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Kuva 10">
            <a:extLst>
              <a:ext uri="{FF2B5EF4-FFF2-40B4-BE49-F238E27FC236}">
                <a16:creationId xmlns:a16="http://schemas.microsoft.com/office/drawing/2014/main" id="{8E78DB80-B992-473A-B7B3-1E598EAF37D2}"/>
              </a:ext>
            </a:extLst>
          </p:cNvPr>
          <p:cNvPicPr>
            <a:picLocks noChangeAspect="1"/>
          </p:cNvPicPr>
          <p:nvPr/>
        </p:nvPicPr>
        <p:blipFill>
          <a:blip r:embed="rId5"/>
          <a:stretch>
            <a:fillRect/>
          </a:stretch>
        </p:blipFill>
        <p:spPr>
          <a:xfrm>
            <a:off x="684163" y="1606749"/>
            <a:ext cx="1941744" cy="1007147"/>
          </a:xfrm>
          <a:prstGeom prst="rect">
            <a:avLst/>
          </a:prstGeom>
          <a:ln>
            <a:noFill/>
          </a:ln>
          <a:effectLst>
            <a:softEdge rad="112500"/>
          </a:effectLst>
        </p:spPr>
      </p:pic>
      <p:pic>
        <p:nvPicPr>
          <p:cNvPr id="12" name="Kuva 11">
            <a:extLst>
              <a:ext uri="{FF2B5EF4-FFF2-40B4-BE49-F238E27FC236}">
                <a16:creationId xmlns:a16="http://schemas.microsoft.com/office/drawing/2014/main" id="{8BBCDF3E-CA85-44D5-92DF-024A638AFFFE}"/>
              </a:ext>
            </a:extLst>
          </p:cNvPr>
          <p:cNvPicPr>
            <a:picLocks noChangeAspect="1"/>
          </p:cNvPicPr>
          <p:nvPr/>
        </p:nvPicPr>
        <p:blipFill>
          <a:blip r:embed="rId6"/>
          <a:stretch>
            <a:fillRect/>
          </a:stretch>
        </p:blipFill>
        <p:spPr>
          <a:xfrm>
            <a:off x="9031288" y="4769272"/>
            <a:ext cx="1828959" cy="938865"/>
          </a:xfrm>
          <a:prstGeom prst="rect">
            <a:avLst/>
          </a:prstGeom>
          <a:ln>
            <a:noFill/>
          </a:ln>
          <a:effectLst>
            <a:softEdge rad="112500"/>
          </a:effectLst>
        </p:spPr>
      </p:pic>
      <p:pic>
        <p:nvPicPr>
          <p:cNvPr id="6" name="Kuva 5">
            <a:extLst>
              <a:ext uri="{FF2B5EF4-FFF2-40B4-BE49-F238E27FC236}">
                <a16:creationId xmlns:a16="http://schemas.microsoft.com/office/drawing/2014/main" id="{AC24E072-4572-4922-AE17-9F999CC29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551" y="3971881"/>
            <a:ext cx="3901440" cy="269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Kuva 12">
            <a:extLst>
              <a:ext uri="{FF2B5EF4-FFF2-40B4-BE49-F238E27FC236}">
                <a16:creationId xmlns:a16="http://schemas.microsoft.com/office/drawing/2014/main" id="{349990C2-C38B-4E93-B5A9-5B2BE8131C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1953" y="5013176"/>
            <a:ext cx="1488834" cy="1143000"/>
          </a:xfrm>
          <a:prstGeom prst="rect">
            <a:avLst/>
          </a:prstGeom>
          <a:ln>
            <a:noFill/>
          </a:ln>
          <a:effectLst>
            <a:softEdge rad="112500"/>
          </a:effectLst>
        </p:spPr>
      </p:pic>
    </p:spTree>
    <p:extLst>
      <p:ext uri="{BB962C8B-B14F-4D97-AF65-F5344CB8AC3E}">
        <p14:creationId xmlns:p14="http://schemas.microsoft.com/office/powerpoint/2010/main" val="375949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0A9848-F5F1-451F-BBC4-796770AB9348}"/>
              </a:ext>
            </a:extLst>
          </p:cNvPr>
          <p:cNvSpPr>
            <a:spLocks noGrp="1"/>
          </p:cNvSpPr>
          <p:nvPr>
            <p:ph type="title"/>
          </p:nvPr>
        </p:nvSpPr>
        <p:spPr>
          <a:xfrm>
            <a:off x="1155700" y="274638"/>
            <a:ext cx="10290175" cy="952848"/>
          </a:xfrm>
        </p:spPr>
        <p:txBody>
          <a:bodyPr/>
          <a:lstStyle/>
          <a:p>
            <a:r>
              <a:rPr lang="en-AU" b="1" dirty="0"/>
              <a:t>Seminar themes over the years</a:t>
            </a:r>
          </a:p>
        </p:txBody>
      </p:sp>
      <p:sp>
        <p:nvSpPr>
          <p:cNvPr id="3" name="Sisällön paikkamerkki 2">
            <a:extLst>
              <a:ext uri="{FF2B5EF4-FFF2-40B4-BE49-F238E27FC236}">
                <a16:creationId xmlns:a16="http://schemas.microsoft.com/office/drawing/2014/main" id="{309B1C5A-CEB4-450F-A79E-56EFE72657A3}"/>
              </a:ext>
            </a:extLst>
          </p:cNvPr>
          <p:cNvSpPr>
            <a:spLocks noGrp="1"/>
          </p:cNvSpPr>
          <p:nvPr>
            <p:ph sz="half" idx="1"/>
          </p:nvPr>
        </p:nvSpPr>
        <p:spPr>
          <a:xfrm>
            <a:off x="144103" y="1441671"/>
            <a:ext cx="8352928" cy="4104456"/>
          </a:xfrm>
        </p:spPr>
        <p:txBody>
          <a:bodyPr/>
          <a:lstStyle/>
          <a:p>
            <a:pPr marL="514350" indent="-514350">
              <a:buFont typeface="+mj-lt"/>
              <a:buAutoNum type="arabicPeriod"/>
            </a:pPr>
            <a:r>
              <a:rPr lang="en-US" dirty="0"/>
              <a:t>Authenticity in training and testing: Making it real</a:t>
            </a:r>
          </a:p>
          <a:p>
            <a:pPr marL="514350" indent="-514350">
              <a:buFont typeface="+mj-lt"/>
              <a:buAutoNum type="arabicPeriod"/>
            </a:pPr>
            <a:r>
              <a:rPr lang="en-US" dirty="0"/>
              <a:t>“The 21st Century Classroom – Keeping up with the Times!</a:t>
            </a:r>
          </a:p>
          <a:p>
            <a:pPr marL="514350" indent="-514350">
              <a:buFont typeface="+mj-lt"/>
              <a:buAutoNum type="arabicPeriod"/>
            </a:pPr>
            <a:r>
              <a:rPr lang="en-US" dirty="0"/>
              <a:t>Back to Basics: Recipes for Instructional Success</a:t>
            </a:r>
          </a:p>
          <a:p>
            <a:pPr marL="514350" indent="-514350">
              <a:buFont typeface="+mj-lt"/>
              <a:buAutoNum type="arabicPeriod"/>
            </a:pPr>
            <a:r>
              <a:rPr lang="en-US" dirty="0"/>
              <a:t>Sustainability and continuity in modern language education</a:t>
            </a:r>
            <a:endParaRPr lang="en-AU" dirty="0"/>
          </a:p>
          <a:p>
            <a:pPr marL="514350" indent="-514350">
              <a:buFont typeface="+mj-lt"/>
              <a:buAutoNum type="arabicPeriod"/>
            </a:pPr>
            <a:endParaRPr lang="en-AU" dirty="0"/>
          </a:p>
          <a:p>
            <a:pPr marL="514350" indent="-514350">
              <a:buFont typeface="+mj-lt"/>
              <a:buAutoNum type="arabicPeriod"/>
            </a:pPr>
            <a:endParaRPr lang="en-AU" dirty="0"/>
          </a:p>
        </p:txBody>
      </p:sp>
      <p:sp>
        <p:nvSpPr>
          <p:cNvPr id="4" name="Sisällön paikkamerkki 3">
            <a:extLst>
              <a:ext uri="{FF2B5EF4-FFF2-40B4-BE49-F238E27FC236}">
                <a16:creationId xmlns:a16="http://schemas.microsoft.com/office/drawing/2014/main" id="{1B215CFF-B156-4D72-A793-1A69EAF0D249}"/>
              </a:ext>
            </a:extLst>
          </p:cNvPr>
          <p:cNvSpPr>
            <a:spLocks noGrp="1"/>
          </p:cNvSpPr>
          <p:nvPr>
            <p:ph sz="half" idx="2"/>
          </p:nvPr>
        </p:nvSpPr>
        <p:spPr>
          <a:xfrm>
            <a:off x="8677051" y="3083408"/>
            <a:ext cx="3780421" cy="2592288"/>
          </a:xfrm>
        </p:spPr>
        <p:txBody>
          <a:bodyPr/>
          <a:lstStyle/>
          <a:p>
            <a:pPr marL="514350" indent="-514350">
              <a:buFont typeface="+mj-lt"/>
              <a:buAutoNum type="arabicPeriod"/>
            </a:pPr>
            <a:r>
              <a:rPr lang="en-AU" sz="3000" b="1" dirty="0"/>
              <a:t>Budapest 2016</a:t>
            </a:r>
          </a:p>
          <a:p>
            <a:pPr marL="514350" indent="-514350">
              <a:buFont typeface="+mj-lt"/>
              <a:buAutoNum type="arabicPeriod"/>
            </a:pPr>
            <a:r>
              <a:rPr lang="en-AU" sz="3000" b="1" dirty="0"/>
              <a:t>Copenhagen 2009</a:t>
            </a:r>
          </a:p>
          <a:p>
            <a:pPr marL="514350" indent="-514350">
              <a:buFont typeface="+mj-lt"/>
              <a:buAutoNum type="arabicPeriod"/>
            </a:pPr>
            <a:r>
              <a:rPr lang="en-AU" sz="3000" b="1" dirty="0"/>
              <a:t>Bled 2012</a:t>
            </a:r>
          </a:p>
          <a:p>
            <a:pPr marL="514350" indent="-514350">
              <a:buFont typeface="+mj-lt"/>
              <a:buAutoNum type="arabicPeriod"/>
            </a:pPr>
            <a:r>
              <a:rPr lang="en-AU" sz="3000" b="1" dirty="0"/>
              <a:t>Tallinn 2006</a:t>
            </a:r>
          </a:p>
        </p:txBody>
      </p:sp>
      <p:sp>
        <p:nvSpPr>
          <p:cNvPr id="5" name="Dian numeron paikkamerkki 4">
            <a:extLst>
              <a:ext uri="{FF2B5EF4-FFF2-40B4-BE49-F238E27FC236}">
                <a16:creationId xmlns:a16="http://schemas.microsoft.com/office/drawing/2014/main" id="{A39D47A6-F81D-4EB4-87F6-44E46153C80F}"/>
              </a:ext>
            </a:extLst>
          </p:cNvPr>
          <p:cNvSpPr>
            <a:spLocks noGrp="1"/>
          </p:cNvSpPr>
          <p:nvPr>
            <p:ph type="sldNum" sz="quarter" idx="12"/>
          </p:nvPr>
        </p:nvSpPr>
        <p:spPr>
          <a:xfrm>
            <a:off x="9031288" y="6356351"/>
            <a:ext cx="2940050" cy="304382"/>
          </a:xfrm>
        </p:spPr>
        <p:txBody>
          <a:bodyPr/>
          <a:lstStyle/>
          <a:p>
            <a:pPr>
              <a:defRPr/>
            </a:pPr>
            <a:fld id="{4EB942DF-1D6B-43C8-BFF1-431BC38D9209}" type="slidenum">
              <a:rPr lang="en-US" altLang="lt-LT" smtClean="0">
                <a:solidFill>
                  <a:schemeClr val="tx1"/>
                </a:solidFill>
                <a:latin typeface="+mn-lt"/>
              </a:rPr>
              <a:pPr>
                <a:defRPr/>
              </a:pPr>
              <a:t>12</a:t>
            </a:fld>
            <a:endParaRPr lang="en-US" altLang="lt-LT">
              <a:solidFill>
                <a:schemeClr val="tx1"/>
              </a:solidFill>
              <a:latin typeface="+mn-lt"/>
            </a:endParaRPr>
          </a:p>
        </p:txBody>
      </p:sp>
      <p:sp>
        <p:nvSpPr>
          <p:cNvPr id="6" name="Tekstiruutu 5">
            <a:extLst>
              <a:ext uri="{FF2B5EF4-FFF2-40B4-BE49-F238E27FC236}">
                <a16:creationId xmlns:a16="http://schemas.microsoft.com/office/drawing/2014/main" id="{554852C0-34BD-4511-B6DD-E5D755A22E9C}"/>
              </a:ext>
            </a:extLst>
          </p:cNvPr>
          <p:cNvSpPr txBox="1"/>
          <p:nvPr/>
        </p:nvSpPr>
        <p:spPr>
          <a:xfrm>
            <a:off x="6012755" y="5805264"/>
            <a:ext cx="4968552" cy="492443"/>
          </a:xfrm>
          <a:custGeom>
            <a:avLst/>
            <a:gdLst>
              <a:gd name="connsiteX0" fmla="*/ 0 w 4968552"/>
              <a:gd name="connsiteY0" fmla="*/ 0 h 492443"/>
              <a:gd name="connsiteX1" fmla="*/ 521698 w 4968552"/>
              <a:gd name="connsiteY1" fmla="*/ 0 h 492443"/>
              <a:gd name="connsiteX2" fmla="*/ 1242138 w 4968552"/>
              <a:gd name="connsiteY2" fmla="*/ 0 h 492443"/>
              <a:gd name="connsiteX3" fmla="*/ 1912893 w 4968552"/>
              <a:gd name="connsiteY3" fmla="*/ 0 h 492443"/>
              <a:gd name="connsiteX4" fmla="*/ 2384905 w 4968552"/>
              <a:gd name="connsiteY4" fmla="*/ 0 h 492443"/>
              <a:gd name="connsiteX5" fmla="*/ 3055659 w 4968552"/>
              <a:gd name="connsiteY5" fmla="*/ 0 h 492443"/>
              <a:gd name="connsiteX6" fmla="*/ 3676728 w 4968552"/>
              <a:gd name="connsiteY6" fmla="*/ 0 h 492443"/>
              <a:gd name="connsiteX7" fmla="*/ 4297797 w 4968552"/>
              <a:gd name="connsiteY7" fmla="*/ 0 h 492443"/>
              <a:gd name="connsiteX8" fmla="*/ 4968552 w 4968552"/>
              <a:gd name="connsiteY8" fmla="*/ 0 h 492443"/>
              <a:gd name="connsiteX9" fmla="*/ 4968552 w 4968552"/>
              <a:gd name="connsiteY9" fmla="*/ 492443 h 492443"/>
              <a:gd name="connsiteX10" fmla="*/ 4446854 w 4968552"/>
              <a:gd name="connsiteY10" fmla="*/ 492443 h 492443"/>
              <a:gd name="connsiteX11" fmla="*/ 3726414 w 4968552"/>
              <a:gd name="connsiteY11" fmla="*/ 492443 h 492443"/>
              <a:gd name="connsiteX12" fmla="*/ 3005974 w 4968552"/>
              <a:gd name="connsiteY12" fmla="*/ 492443 h 492443"/>
              <a:gd name="connsiteX13" fmla="*/ 2434590 w 4968552"/>
              <a:gd name="connsiteY13" fmla="*/ 492443 h 492443"/>
              <a:gd name="connsiteX14" fmla="*/ 1912893 w 4968552"/>
              <a:gd name="connsiteY14" fmla="*/ 492443 h 492443"/>
              <a:gd name="connsiteX15" fmla="*/ 1341509 w 4968552"/>
              <a:gd name="connsiteY15" fmla="*/ 492443 h 492443"/>
              <a:gd name="connsiteX16" fmla="*/ 720440 w 4968552"/>
              <a:gd name="connsiteY16" fmla="*/ 492443 h 492443"/>
              <a:gd name="connsiteX17" fmla="*/ 0 w 4968552"/>
              <a:gd name="connsiteY17" fmla="*/ 492443 h 492443"/>
              <a:gd name="connsiteX18" fmla="*/ 0 w 4968552"/>
              <a:gd name="connsiteY18"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8552" h="492443" extrusionOk="0">
                <a:moveTo>
                  <a:pt x="0" y="0"/>
                </a:moveTo>
                <a:cubicBezTo>
                  <a:pt x="120974" y="16658"/>
                  <a:pt x="324976" y="-3839"/>
                  <a:pt x="521698" y="0"/>
                </a:cubicBezTo>
                <a:cubicBezTo>
                  <a:pt x="718420" y="3839"/>
                  <a:pt x="899476" y="23240"/>
                  <a:pt x="1242138" y="0"/>
                </a:cubicBezTo>
                <a:cubicBezTo>
                  <a:pt x="1584800" y="-23240"/>
                  <a:pt x="1760376" y="4791"/>
                  <a:pt x="1912893" y="0"/>
                </a:cubicBezTo>
                <a:cubicBezTo>
                  <a:pt x="2065410" y="-4791"/>
                  <a:pt x="2211798" y="16005"/>
                  <a:pt x="2384905" y="0"/>
                </a:cubicBezTo>
                <a:cubicBezTo>
                  <a:pt x="2558012" y="-16005"/>
                  <a:pt x="2745724" y="-8705"/>
                  <a:pt x="3055659" y="0"/>
                </a:cubicBezTo>
                <a:cubicBezTo>
                  <a:pt x="3365594" y="8705"/>
                  <a:pt x="3495088" y="20333"/>
                  <a:pt x="3676728" y="0"/>
                </a:cubicBezTo>
                <a:cubicBezTo>
                  <a:pt x="3858368" y="-20333"/>
                  <a:pt x="4156236" y="-3449"/>
                  <a:pt x="4297797" y="0"/>
                </a:cubicBezTo>
                <a:cubicBezTo>
                  <a:pt x="4439358" y="3449"/>
                  <a:pt x="4774836" y="-3047"/>
                  <a:pt x="4968552" y="0"/>
                </a:cubicBezTo>
                <a:cubicBezTo>
                  <a:pt x="4964706" y="221015"/>
                  <a:pt x="4964741" y="369514"/>
                  <a:pt x="4968552" y="492443"/>
                </a:cubicBezTo>
                <a:cubicBezTo>
                  <a:pt x="4752597" y="478855"/>
                  <a:pt x="4664815" y="503381"/>
                  <a:pt x="4446854" y="492443"/>
                </a:cubicBezTo>
                <a:cubicBezTo>
                  <a:pt x="4228893" y="481505"/>
                  <a:pt x="4032134" y="464198"/>
                  <a:pt x="3726414" y="492443"/>
                </a:cubicBezTo>
                <a:cubicBezTo>
                  <a:pt x="3420694" y="520688"/>
                  <a:pt x="3193845" y="511467"/>
                  <a:pt x="3005974" y="492443"/>
                </a:cubicBezTo>
                <a:cubicBezTo>
                  <a:pt x="2818103" y="473419"/>
                  <a:pt x="2585741" y="506479"/>
                  <a:pt x="2434590" y="492443"/>
                </a:cubicBezTo>
                <a:cubicBezTo>
                  <a:pt x="2283439" y="478407"/>
                  <a:pt x="2144519" y="475689"/>
                  <a:pt x="1912893" y="492443"/>
                </a:cubicBezTo>
                <a:cubicBezTo>
                  <a:pt x="1681267" y="509197"/>
                  <a:pt x="1515016" y="478285"/>
                  <a:pt x="1341509" y="492443"/>
                </a:cubicBezTo>
                <a:cubicBezTo>
                  <a:pt x="1168002" y="506601"/>
                  <a:pt x="939685" y="480655"/>
                  <a:pt x="720440" y="492443"/>
                </a:cubicBezTo>
                <a:cubicBezTo>
                  <a:pt x="501195" y="504231"/>
                  <a:pt x="160530" y="489795"/>
                  <a:pt x="0" y="492443"/>
                </a:cubicBezTo>
                <a:cubicBezTo>
                  <a:pt x="-11662" y="277105"/>
                  <a:pt x="19526" y="103051"/>
                  <a:pt x="0" y="0"/>
                </a:cubicBezTo>
                <a:close/>
              </a:path>
            </a:pathLst>
          </a:custGeom>
          <a:noFill/>
          <a:ln>
            <a:solidFill>
              <a:schemeClr val="tx1"/>
            </a:solidFill>
            <a:extLst>
              <a:ext uri="{C807C97D-BFC1-408E-A445-0C87EB9F89A2}">
                <ask:lineSketchStyleProps xmlns:ask="http://schemas.microsoft.com/office/drawing/2018/sketchyshapes" sd="3689820584">
                  <a:prstGeom prst="rect">
                    <a:avLst/>
                  </a:prstGeom>
                  <ask:type>
                    <ask:lineSketchFreehand/>
                  </ask:type>
                </ask:lineSketchStyleProps>
              </a:ext>
            </a:extLst>
          </a:ln>
        </p:spPr>
        <p:txBody>
          <a:bodyPr wrap="square" rtlCol="0">
            <a:spAutoFit/>
          </a:bodyPr>
          <a:lstStyle/>
          <a:p>
            <a:r>
              <a:rPr lang="en-AU" sz="2600" dirty="0">
                <a:latin typeface="+mn-lt"/>
              </a:rPr>
              <a:t>Source: BILC’s new website! </a:t>
            </a:r>
            <a:r>
              <a:rPr lang="en-AU" sz="2600" dirty="0">
                <a:latin typeface="+mn-lt"/>
                <a:hlinkClick r:id="rId3">
                  <a:extLst>
                    <a:ext uri="{A12FA001-AC4F-418D-AE19-62706E023703}">
                      <ahyp:hlinkClr xmlns:ahyp="http://schemas.microsoft.com/office/drawing/2018/hyperlinkcolor" val="tx"/>
                    </a:ext>
                  </a:extLst>
                </a:hlinkClick>
              </a:rPr>
              <a:t>BILC</a:t>
            </a:r>
            <a:endParaRPr lang="en-AU" sz="2600" dirty="0">
              <a:latin typeface="+mn-lt"/>
            </a:endParaRPr>
          </a:p>
        </p:txBody>
      </p:sp>
    </p:spTree>
    <p:extLst>
      <p:ext uri="{BB962C8B-B14F-4D97-AF65-F5344CB8AC3E}">
        <p14:creationId xmlns:p14="http://schemas.microsoft.com/office/powerpoint/2010/main" val="9222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B13A111-AFD5-449F-B366-0E1DFDB2C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7" y="1268759"/>
            <a:ext cx="11953327" cy="5452715"/>
          </a:xfrm>
          <a:prstGeom prst="rect">
            <a:avLst/>
          </a:prstGeom>
        </p:spPr>
      </p:pic>
      <p:sp>
        <p:nvSpPr>
          <p:cNvPr id="2" name="Otsikko 1">
            <a:extLst>
              <a:ext uri="{FF2B5EF4-FFF2-40B4-BE49-F238E27FC236}">
                <a16:creationId xmlns:a16="http://schemas.microsoft.com/office/drawing/2014/main" id="{1925F552-3480-46AD-8C1B-5CC334144FCE}"/>
              </a:ext>
            </a:extLst>
          </p:cNvPr>
          <p:cNvSpPr>
            <a:spLocks noGrp="1"/>
          </p:cNvSpPr>
          <p:nvPr>
            <p:ph type="title"/>
          </p:nvPr>
        </p:nvSpPr>
        <p:spPr/>
        <p:txBody>
          <a:bodyPr/>
          <a:lstStyle/>
          <a:p>
            <a:r>
              <a:rPr lang="en-AU" b="1" dirty="0"/>
              <a:t>Past themes 2024-2025</a:t>
            </a:r>
          </a:p>
        </p:txBody>
      </p:sp>
      <p:sp>
        <p:nvSpPr>
          <p:cNvPr id="3" name="Sisällön paikkamerkki 2">
            <a:extLst>
              <a:ext uri="{FF2B5EF4-FFF2-40B4-BE49-F238E27FC236}">
                <a16:creationId xmlns:a16="http://schemas.microsoft.com/office/drawing/2014/main" id="{F5235A1D-8110-4395-8260-7E94591EE97D}"/>
              </a:ext>
            </a:extLst>
          </p:cNvPr>
          <p:cNvSpPr>
            <a:spLocks noGrp="1"/>
          </p:cNvSpPr>
          <p:nvPr>
            <p:ph idx="1"/>
          </p:nvPr>
        </p:nvSpPr>
        <p:spPr>
          <a:xfrm>
            <a:off x="449966" y="1555056"/>
            <a:ext cx="11341100" cy="4525963"/>
          </a:xfrm>
          <a:solidFill>
            <a:schemeClr val="bg2"/>
          </a:solidFill>
          <a:ln w="38100">
            <a:solidFill>
              <a:schemeClr val="bg1"/>
            </a:solidFill>
          </a:ln>
        </p:spPr>
        <p:txBody>
          <a:bodyPr/>
          <a:lstStyle/>
          <a:p>
            <a:pPr>
              <a:buFont typeface="Wingdings" panose="05000000000000000000" pitchFamily="2" charset="2"/>
              <a:buChar char="q"/>
            </a:pPr>
            <a:r>
              <a:rPr lang="en-AU" sz="3200" dirty="0"/>
              <a:t>Rethinking the Language Training and Education: Keeping Pace with Change (Professional Development Seminar, Prague)</a:t>
            </a:r>
            <a:endParaRPr lang="en-AU" dirty="0"/>
          </a:p>
          <a:p>
            <a:pPr>
              <a:buFont typeface="Wingdings" panose="05000000000000000000" pitchFamily="2" charset="2"/>
              <a:buChar char="q"/>
            </a:pPr>
            <a:r>
              <a:rPr lang="en-AU" sz="3200" dirty="0"/>
              <a:t>The Future of Military Language Training: Embracing Innovation, Adaptation and Collaboration (BILC Conference, Zagreb)</a:t>
            </a:r>
          </a:p>
          <a:p>
            <a:pPr>
              <a:buFont typeface="Wingdings" panose="05000000000000000000" pitchFamily="2" charset="2"/>
              <a:buChar char="q"/>
            </a:pPr>
            <a:r>
              <a:rPr lang="en-US" dirty="0"/>
              <a:t>Assessing Writing Proficiency in an AI Era: Validity Challenges and Future Directions (STANAG 6001 Testing Workshop, the Hague)</a:t>
            </a:r>
            <a:endParaRPr lang="en-AU" sz="3200" dirty="0"/>
          </a:p>
          <a:p>
            <a:pPr marL="0" indent="0">
              <a:buNone/>
            </a:pPr>
            <a:endParaRPr lang="en-GB" sz="3200" b="1" dirty="0">
              <a:solidFill>
                <a:srgbClr val="C00000"/>
              </a:solidFill>
              <a:effectLst>
                <a:outerShdw blurRad="38100" dist="38100" dir="2700000" algn="tl">
                  <a:srgbClr val="000000">
                    <a:alpha val="43137"/>
                  </a:srgbClr>
                </a:outerShdw>
              </a:effectLst>
            </a:endParaRPr>
          </a:p>
          <a:p>
            <a:pPr marL="0" indent="0" algn="ctr">
              <a:buNone/>
            </a:pPr>
            <a:r>
              <a:rPr lang="en-AU" dirty="0">
                <a:solidFill>
                  <a:srgbClr val="FF0000"/>
                </a:solidFill>
              </a:rPr>
              <a:t>Common thread</a:t>
            </a:r>
            <a:r>
              <a:rPr lang="en-AU" dirty="0"/>
              <a:t>: </a:t>
            </a:r>
            <a:r>
              <a:rPr lang="en-AU" b="1" dirty="0"/>
              <a:t>How do we use AI to our best advantage?</a:t>
            </a:r>
          </a:p>
        </p:txBody>
      </p:sp>
      <p:sp>
        <p:nvSpPr>
          <p:cNvPr id="4" name="Dian numeron paikkamerkki 3">
            <a:extLst>
              <a:ext uri="{FF2B5EF4-FFF2-40B4-BE49-F238E27FC236}">
                <a16:creationId xmlns:a16="http://schemas.microsoft.com/office/drawing/2014/main" id="{6777506B-66EF-4468-A06A-AE52F69F08F5}"/>
              </a:ext>
            </a:extLst>
          </p:cNvPr>
          <p:cNvSpPr>
            <a:spLocks noGrp="1"/>
          </p:cNvSpPr>
          <p:nvPr>
            <p:ph type="sldNum" sz="quarter" idx="12"/>
          </p:nvPr>
        </p:nvSpPr>
        <p:spPr/>
        <p:txBody>
          <a:bodyPr/>
          <a:lstStyle/>
          <a:p>
            <a:pPr>
              <a:defRPr/>
            </a:pPr>
            <a:fld id="{0F9C4511-5B77-41EF-BCA7-50D30AD0C578}" type="slidenum">
              <a:rPr lang="en-US" altLang="lt-LT" smtClean="0"/>
              <a:pPr>
                <a:defRPr/>
              </a:pPr>
              <a:t>13</a:t>
            </a:fld>
            <a:endParaRPr lang="en-US" altLang="lt-LT"/>
          </a:p>
        </p:txBody>
      </p:sp>
    </p:spTree>
    <p:extLst>
      <p:ext uri="{BB962C8B-B14F-4D97-AF65-F5344CB8AC3E}">
        <p14:creationId xmlns:p14="http://schemas.microsoft.com/office/powerpoint/2010/main" val="291364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07E5B-341C-4A2E-AF3D-A1D894607DDC}"/>
              </a:ext>
            </a:extLst>
          </p:cNvPr>
          <p:cNvSpPr>
            <a:spLocks noGrp="1"/>
          </p:cNvSpPr>
          <p:nvPr>
            <p:ph type="title"/>
          </p:nvPr>
        </p:nvSpPr>
        <p:spPr/>
        <p:txBody>
          <a:bodyPr/>
          <a:lstStyle/>
          <a:p>
            <a:r>
              <a:rPr lang="en-AU" dirty="0"/>
              <a:t>BILC Professional Seminar 2025</a:t>
            </a:r>
          </a:p>
        </p:txBody>
      </p:sp>
      <p:sp>
        <p:nvSpPr>
          <p:cNvPr id="3" name="Sisällön paikkamerkki 2">
            <a:extLst>
              <a:ext uri="{FF2B5EF4-FFF2-40B4-BE49-F238E27FC236}">
                <a16:creationId xmlns:a16="http://schemas.microsoft.com/office/drawing/2014/main" id="{7808E4A8-DC58-44DA-B18E-34A6BF85CE20}"/>
              </a:ext>
            </a:extLst>
          </p:cNvPr>
          <p:cNvSpPr>
            <a:spLocks noGrp="1"/>
          </p:cNvSpPr>
          <p:nvPr>
            <p:ph idx="1"/>
          </p:nvPr>
        </p:nvSpPr>
        <p:spPr/>
        <p:txBody>
          <a:bodyPr/>
          <a:lstStyle/>
          <a:p>
            <a:pPr marL="0" indent="0" algn="ctr">
              <a:buNone/>
            </a:pPr>
            <a:r>
              <a:rPr lang="en-AU" sz="2800" b="1" i="1" dirty="0">
                <a:solidFill>
                  <a:schemeClr val="accent1"/>
                </a:solidFill>
              </a:rPr>
              <a:t>Reshaping Educational Methodologies to fit AI</a:t>
            </a:r>
            <a:endParaRPr lang="en-AU" sz="2800" dirty="0"/>
          </a:p>
          <a:p>
            <a:pPr marL="0" indent="0">
              <a:buNone/>
            </a:pPr>
            <a:r>
              <a:rPr lang="en-AU" sz="2200" b="1" dirty="0"/>
              <a:t>Sub-themes</a:t>
            </a:r>
          </a:p>
          <a:p>
            <a:pPr>
              <a:buFont typeface="Wingdings" panose="05000000000000000000" pitchFamily="2" charset="2"/>
              <a:buChar char="§"/>
            </a:pPr>
            <a:r>
              <a:rPr lang="en-US" sz="2200" i="1" dirty="0"/>
              <a:t>Aligning AI tools with curriculum objectives to enhance targeted learning outcomes</a:t>
            </a:r>
          </a:p>
          <a:p>
            <a:pPr>
              <a:buFont typeface="Wingdings" panose="05000000000000000000" pitchFamily="2" charset="2"/>
              <a:buChar char="§"/>
            </a:pPr>
            <a:r>
              <a:rPr lang="en-US" sz="2200" i="1" dirty="0"/>
              <a:t>Faculty development for effective implementation of Intelligent Technology-Enhanced Language Learning solutions</a:t>
            </a:r>
          </a:p>
          <a:p>
            <a:pPr>
              <a:buFont typeface="Wingdings" panose="05000000000000000000" pitchFamily="2" charset="2"/>
              <a:buChar char="§"/>
            </a:pPr>
            <a:r>
              <a:rPr lang="en-US" sz="2200" i="1" dirty="0"/>
              <a:t>Exploring learner and teacher perspectives on the impact of AI in language education</a:t>
            </a:r>
          </a:p>
          <a:p>
            <a:pPr>
              <a:buFont typeface="Wingdings" panose="05000000000000000000" pitchFamily="2" charset="2"/>
              <a:buChar char="§"/>
            </a:pPr>
            <a:r>
              <a:rPr lang="en-US" sz="2200" i="1" dirty="0"/>
              <a:t>Enhancing classroom engagement through gamification and AI-driven instructional approaches</a:t>
            </a:r>
          </a:p>
          <a:p>
            <a:pPr>
              <a:buFont typeface="Wingdings" panose="05000000000000000000" pitchFamily="2" charset="2"/>
              <a:buChar char="§"/>
            </a:pPr>
            <a:r>
              <a:rPr lang="en-US" sz="2200" i="1" dirty="0"/>
              <a:t>Identifying and addressing barriers to AI integration in language education</a:t>
            </a:r>
          </a:p>
          <a:p>
            <a:pPr>
              <a:buFont typeface="Wingdings" panose="05000000000000000000" pitchFamily="2" charset="2"/>
              <a:buChar char="§"/>
            </a:pPr>
            <a:r>
              <a:rPr lang="en-US" sz="2200" i="1" dirty="0"/>
              <a:t>Effective teaching practices for maximizing the benefits of AI in language skill development</a:t>
            </a:r>
          </a:p>
          <a:p>
            <a:pPr>
              <a:buFont typeface="Wingdings" panose="05000000000000000000" pitchFamily="2" charset="2"/>
              <a:buChar char="§"/>
            </a:pPr>
            <a:r>
              <a:rPr lang="en-US" sz="2200" i="1" dirty="0"/>
              <a:t>Applying AI solutions to facilitate grammar/vocabulary learning</a:t>
            </a:r>
          </a:p>
          <a:p>
            <a:pPr marL="0" indent="0">
              <a:buNone/>
            </a:pPr>
            <a:endParaRPr lang="en-AU" sz="1800" dirty="0"/>
          </a:p>
        </p:txBody>
      </p:sp>
      <p:sp>
        <p:nvSpPr>
          <p:cNvPr id="4" name="Dian numeron paikkamerkki 3">
            <a:extLst>
              <a:ext uri="{FF2B5EF4-FFF2-40B4-BE49-F238E27FC236}">
                <a16:creationId xmlns:a16="http://schemas.microsoft.com/office/drawing/2014/main" id="{079A832C-4F7F-42A6-8A13-733676B18D38}"/>
              </a:ext>
            </a:extLst>
          </p:cNvPr>
          <p:cNvSpPr>
            <a:spLocks noGrp="1"/>
          </p:cNvSpPr>
          <p:nvPr>
            <p:ph type="sldNum" sz="quarter" idx="12"/>
          </p:nvPr>
        </p:nvSpPr>
        <p:spPr/>
        <p:txBody>
          <a:bodyPr/>
          <a:lstStyle/>
          <a:p>
            <a:pPr>
              <a:defRPr/>
            </a:pPr>
            <a:fld id="{0F9C4511-5B77-41EF-BCA7-50D30AD0C578}" type="slidenum">
              <a:rPr lang="en-US" altLang="lt-LT" smtClean="0"/>
              <a:pPr>
                <a:defRPr/>
              </a:pPr>
              <a:t>14</a:t>
            </a:fld>
            <a:endParaRPr lang="en-US" altLang="lt-LT" dirty="0"/>
          </a:p>
        </p:txBody>
      </p:sp>
      <p:sp>
        <p:nvSpPr>
          <p:cNvPr id="5" name="Tekstiruutu 4">
            <a:extLst>
              <a:ext uri="{FF2B5EF4-FFF2-40B4-BE49-F238E27FC236}">
                <a16:creationId xmlns:a16="http://schemas.microsoft.com/office/drawing/2014/main" id="{D28CE847-BE75-4F78-9178-F432DED48023}"/>
              </a:ext>
            </a:extLst>
          </p:cNvPr>
          <p:cNvSpPr txBox="1"/>
          <p:nvPr/>
        </p:nvSpPr>
        <p:spPr>
          <a:xfrm>
            <a:off x="8605043" y="5618331"/>
            <a:ext cx="2940050" cy="1015663"/>
          </a:xfrm>
          <a:prstGeom prst="rect">
            <a:avLst/>
          </a:prstGeom>
          <a:solidFill>
            <a:schemeClr val="bg1">
              <a:lumMod val="95000"/>
            </a:schemeClr>
          </a:solidFill>
          <a:ln w="38100" cmpd="dbl">
            <a:solidFill>
              <a:srgbClr val="92D050"/>
            </a:solidFill>
          </a:ln>
        </p:spPr>
        <p:txBody>
          <a:bodyPr wrap="square" rtlCol="0">
            <a:spAutoFit/>
          </a:bodyPr>
          <a:lstStyle/>
          <a:p>
            <a:r>
              <a:rPr lang="en-AU" sz="3000" dirty="0">
                <a:solidFill>
                  <a:schemeClr val="accent1"/>
                </a:solidFill>
                <a:latin typeface="+mn-lt"/>
              </a:rPr>
              <a:t>56 participants</a:t>
            </a:r>
          </a:p>
          <a:p>
            <a:r>
              <a:rPr lang="en-AU" sz="3000" dirty="0">
                <a:solidFill>
                  <a:schemeClr val="accent1"/>
                </a:solidFill>
                <a:latin typeface="+mn-lt"/>
              </a:rPr>
              <a:t>30 nationalities</a:t>
            </a:r>
          </a:p>
        </p:txBody>
      </p:sp>
      <p:sp>
        <p:nvSpPr>
          <p:cNvPr id="6" name="Tekstiruutu 5">
            <a:extLst>
              <a:ext uri="{FF2B5EF4-FFF2-40B4-BE49-F238E27FC236}">
                <a16:creationId xmlns:a16="http://schemas.microsoft.com/office/drawing/2014/main" id="{9F13B3D4-4E7B-48BF-9D79-228C6503E9C1}"/>
              </a:ext>
            </a:extLst>
          </p:cNvPr>
          <p:cNvSpPr txBox="1"/>
          <p:nvPr/>
        </p:nvSpPr>
        <p:spPr>
          <a:xfrm>
            <a:off x="684163" y="5949280"/>
            <a:ext cx="4608512" cy="646331"/>
          </a:xfrm>
          <a:prstGeom prst="rect">
            <a:avLst/>
          </a:prstGeom>
          <a:noFill/>
        </p:spPr>
        <p:txBody>
          <a:bodyPr wrap="square" rtlCol="0">
            <a:spAutoFit/>
          </a:bodyPr>
          <a:lstStyle/>
          <a:p>
            <a:r>
              <a:rPr lang="en-AU" sz="3600" i="1" dirty="0">
                <a:latin typeface="+mn-lt"/>
              </a:rPr>
              <a:t>+ LOTE opportunities …</a:t>
            </a:r>
          </a:p>
        </p:txBody>
      </p:sp>
    </p:spTree>
    <p:extLst>
      <p:ext uri="{BB962C8B-B14F-4D97-AF65-F5344CB8AC3E}">
        <p14:creationId xmlns:p14="http://schemas.microsoft.com/office/powerpoint/2010/main" val="39685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B8D977-D285-4C35-9531-3F800D229F51}"/>
              </a:ext>
            </a:extLst>
          </p:cNvPr>
          <p:cNvSpPr>
            <a:spLocks noGrp="1"/>
          </p:cNvSpPr>
          <p:nvPr>
            <p:ph type="title"/>
          </p:nvPr>
        </p:nvSpPr>
        <p:spPr/>
        <p:txBody>
          <a:bodyPr/>
          <a:lstStyle/>
          <a:p>
            <a:r>
              <a:rPr lang="en-GB" b="1" dirty="0">
                <a:solidFill>
                  <a:schemeClr val="accent1"/>
                </a:solidFill>
              </a:rPr>
              <a:t>DEEP language assistance 2025</a:t>
            </a:r>
          </a:p>
        </p:txBody>
      </p:sp>
      <p:sp>
        <p:nvSpPr>
          <p:cNvPr id="4" name="Dian numeron paikkamerkki 3">
            <a:extLst>
              <a:ext uri="{FF2B5EF4-FFF2-40B4-BE49-F238E27FC236}">
                <a16:creationId xmlns:a16="http://schemas.microsoft.com/office/drawing/2014/main" id="{B8AC7D32-18F9-4335-BEAF-7D39D63BA52F}"/>
              </a:ext>
            </a:extLst>
          </p:cNvPr>
          <p:cNvSpPr>
            <a:spLocks noGrp="1"/>
          </p:cNvSpPr>
          <p:nvPr>
            <p:ph type="sldNum" sz="quarter" idx="12"/>
          </p:nvPr>
        </p:nvSpPr>
        <p:spPr/>
        <p:txBody>
          <a:bodyPr/>
          <a:lstStyle/>
          <a:p>
            <a:pPr>
              <a:defRPr/>
            </a:pPr>
            <a:fld id="{0F9C4511-5B77-41EF-BCA7-50D30AD0C578}" type="slidenum">
              <a:rPr lang="en-GB" altLang="lt-LT" smtClean="0"/>
              <a:pPr>
                <a:defRPr/>
              </a:pPr>
              <a:t>15</a:t>
            </a:fld>
            <a:endParaRPr lang="en-GB" altLang="lt-LT" dirty="0"/>
          </a:p>
        </p:txBody>
      </p:sp>
      <p:sp>
        <p:nvSpPr>
          <p:cNvPr id="6" name="Rectangle 1">
            <a:extLst>
              <a:ext uri="{FF2B5EF4-FFF2-40B4-BE49-F238E27FC236}">
                <a16:creationId xmlns:a16="http://schemas.microsoft.com/office/drawing/2014/main" id="{D296ADB3-734A-4044-A57B-3A5C59D1B16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2" name="Kaaviokuva 11">
            <a:extLst>
              <a:ext uri="{FF2B5EF4-FFF2-40B4-BE49-F238E27FC236}">
                <a16:creationId xmlns:a16="http://schemas.microsoft.com/office/drawing/2014/main" id="{44A891A9-848A-40DE-A1A2-EC1504C8CB68}"/>
              </a:ext>
            </a:extLst>
          </p:cNvPr>
          <p:cNvGraphicFramePr/>
          <p:nvPr>
            <p:extLst>
              <p:ext uri="{D42A27DB-BD31-4B8C-83A1-F6EECF244321}">
                <p14:modId xmlns:p14="http://schemas.microsoft.com/office/powerpoint/2010/main" val="4017712867"/>
              </p:ext>
            </p:extLst>
          </p:nvPr>
        </p:nvGraphicFramePr>
        <p:xfrm>
          <a:off x="2100262" y="628650"/>
          <a:ext cx="8401050" cy="560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Kuva 13">
            <a:extLst>
              <a:ext uri="{FF2B5EF4-FFF2-40B4-BE49-F238E27FC236}">
                <a16:creationId xmlns:a16="http://schemas.microsoft.com/office/drawing/2014/main" id="{397147E1-44F5-4E73-855D-213C8B9F68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651" y="2924944"/>
            <a:ext cx="2194560" cy="1463040"/>
          </a:xfrm>
          <a:prstGeom prst="rect">
            <a:avLst/>
          </a:prstGeom>
        </p:spPr>
      </p:pic>
      <p:pic>
        <p:nvPicPr>
          <p:cNvPr id="16" name="Kuva 15">
            <a:extLst>
              <a:ext uri="{FF2B5EF4-FFF2-40B4-BE49-F238E27FC236}">
                <a16:creationId xmlns:a16="http://schemas.microsoft.com/office/drawing/2014/main" id="{3C9E850B-2CE4-442A-BC4B-770C724557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8171" y="4387984"/>
            <a:ext cx="731520" cy="487680"/>
          </a:xfrm>
          <a:prstGeom prst="rect">
            <a:avLst/>
          </a:prstGeom>
        </p:spPr>
      </p:pic>
      <p:pic>
        <p:nvPicPr>
          <p:cNvPr id="18" name="Kuva 17">
            <a:extLst>
              <a:ext uri="{FF2B5EF4-FFF2-40B4-BE49-F238E27FC236}">
                <a16:creationId xmlns:a16="http://schemas.microsoft.com/office/drawing/2014/main" id="{5B91A96E-9363-445A-BC23-D271C577D7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9767" y="2924944"/>
            <a:ext cx="668690" cy="440078"/>
          </a:xfrm>
          <a:prstGeom prst="rect">
            <a:avLst/>
          </a:prstGeom>
        </p:spPr>
      </p:pic>
      <p:pic>
        <p:nvPicPr>
          <p:cNvPr id="20" name="Kuva 19">
            <a:extLst>
              <a:ext uri="{FF2B5EF4-FFF2-40B4-BE49-F238E27FC236}">
                <a16:creationId xmlns:a16="http://schemas.microsoft.com/office/drawing/2014/main" id="{55546013-6AD2-4883-A123-E8AD656679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443" y="5980474"/>
            <a:ext cx="993191" cy="627412"/>
          </a:xfrm>
          <a:prstGeom prst="rect">
            <a:avLst/>
          </a:prstGeom>
        </p:spPr>
      </p:pic>
      <p:pic>
        <p:nvPicPr>
          <p:cNvPr id="22" name="Kuva 21">
            <a:extLst>
              <a:ext uri="{FF2B5EF4-FFF2-40B4-BE49-F238E27FC236}">
                <a16:creationId xmlns:a16="http://schemas.microsoft.com/office/drawing/2014/main" id="{12D4E731-032A-4CE0-99A5-B944CB9A97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2201" y="5952532"/>
            <a:ext cx="1023673" cy="655354"/>
          </a:xfrm>
          <a:prstGeom prst="rect">
            <a:avLst/>
          </a:prstGeom>
        </p:spPr>
      </p:pic>
      <p:pic>
        <p:nvPicPr>
          <p:cNvPr id="24" name="Kuva 23">
            <a:extLst>
              <a:ext uri="{FF2B5EF4-FFF2-40B4-BE49-F238E27FC236}">
                <a16:creationId xmlns:a16="http://schemas.microsoft.com/office/drawing/2014/main" id="{6746E590-A1F6-436E-8673-83DBEA5466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0046" y="5988094"/>
            <a:ext cx="861104" cy="619792"/>
          </a:xfrm>
          <a:prstGeom prst="rect">
            <a:avLst/>
          </a:prstGeom>
        </p:spPr>
      </p:pic>
    </p:spTree>
    <p:extLst>
      <p:ext uri="{BB962C8B-B14F-4D97-AF65-F5344CB8AC3E}">
        <p14:creationId xmlns:p14="http://schemas.microsoft.com/office/powerpoint/2010/main" val="138957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880455" y="2457134"/>
            <a:ext cx="4649433" cy="1487710"/>
          </a:xfr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r>
              <a:rPr lang="en-GB" altLang="en-US" sz="4000" b="1" dirty="0">
                <a:solidFill>
                  <a:schemeClr val="accent1"/>
                </a:solidFill>
                <a:effectLst>
                  <a:outerShdw blurRad="38100" dist="38100" dir="2700000" algn="tl">
                    <a:srgbClr val="000000">
                      <a:alpha val="43137"/>
                    </a:srgbClr>
                  </a:outerShdw>
                </a:effectLst>
              </a:rPr>
              <a:t>BILC support to DEEP </a:t>
            </a:r>
            <a:br>
              <a:rPr lang="en-GB" altLang="en-US" sz="4000" b="1" dirty="0">
                <a:solidFill>
                  <a:schemeClr val="accent1"/>
                </a:solidFill>
                <a:effectLst>
                  <a:outerShdw blurRad="38100" dist="38100" dir="2700000" algn="tl">
                    <a:srgbClr val="000000">
                      <a:alpha val="43137"/>
                    </a:srgbClr>
                  </a:outerShdw>
                </a:effectLst>
              </a:rPr>
            </a:br>
            <a:r>
              <a:rPr lang="en-GB" altLang="en-US" sz="4000" b="1" dirty="0">
                <a:solidFill>
                  <a:schemeClr val="accent1"/>
                </a:solidFill>
                <a:effectLst>
                  <a:outerShdw blurRad="38100" dist="38100" dir="2700000" algn="tl">
                    <a:srgbClr val="000000">
                      <a:alpha val="43137"/>
                    </a:srgbClr>
                  </a:outerShdw>
                </a:effectLst>
              </a:rPr>
              <a:t>from 2024 onwards</a:t>
            </a:r>
          </a:p>
        </p:txBody>
      </p:sp>
      <p:sp>
        <p:nvSpPr>
          <p:cNvPr id="26627" name="Content Placeholder 2"/>
          <p:cNvSpPr>
            <a:spLocks noGrp="1"/>
          </p:cNvSpPr>
          <p:nvPr>
            <p:ph idx="1"/>
          </p:nvPr>
        </p:nvSpPr>
        <p:spPr>
          <a:xfrm>
            <a:off x="540147" y="980728"/>
            <a:ext cx="11182532" cy="5738484"/>
          </a:xfrm>
        </p:spPr>
        <p:txBody>
          <a:bodyPr/>
          <a:lstStyle/>
          <a:p>
            <a:pPr marL="0" indent="0" algn="just">
              <a:spcBef>
                <a:spcPts val="0"/>
              </a:spcBef>
              <a:buNone/>
              <a:defRPr/>
            </a:pPr>
            <a:endParaRPr lang="en-GB" altLang="en-US" sz="24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ARMENIA  </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BOSNIA-HERZEGOVINA</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COLOMBIA</a:t>
            </a:r>
            <a:r>
              <a:rPr lang="en-GB" altLang="en-US" sz="2000" dirty="0">
                <a:solidFill>
                  <a:schemeClr val="accent1"/>
                </a:solidFill>
              </a:rPr>
              <a:t>  </a:t>
            </a:r>
            <a:r>
              <a:rPr lang="en-GB" sz="2000" dirty="0">
                <a:solidFill>
                  <a:schemeClr val="accent1"/>
                </a:solidFill>
              </a:rPr>
              <a:t> </a:t>
            </a: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sz="2000" b="1" dirty="0">
                <a:solidFill>
                  <a:schemeClr val="accent1"/>
                </a:solidFill>
                <a:effectLst>
                  <a:outerShdw blurRad="38100" dist="38100" dir="2700000" algn="tl">
                    <a:srgbClr val="000000">
                      <a:alpha val="43137"/>
                    </a:srgbClr>
                  </a:outerShdw>
                </a:effectLst>
              </a:rPr>
              <a:t>GEORGIA</a:t>
            </a:r>
            <a:r>
              <a:rPr lang="en-GB" sz="2000" dirty="0">
                <a:solidFill>
                  <a:schemeClr val="accent1"/>
                </a:solidFill>
              </a:rPr>
              <a:t> </a:t>
            </a: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JORDAN</a:t>
            </a:r>
            <a:r>
              <a:rPr lang="en-GB" altLang="en-US" sz="2000" b="1" dirty="0">
                <a:solidFill>
                  <a:schemeClr val="accent1"/>
                </a:solidFill>
              </a:rPr>
              <a:t> </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KAZAKHSTA</a:t>
            </a:r>
            <a:r>
              <a:rPr lang="en-GB" altLang="en-US" sz="2000" b="1" dirty="0">
                <a:solidFill>
                  <a:schemeClr val="accent1"/>
                </a:solidFill>
              </a:rPr>
              <a:t>N</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latin typeface="+mj-l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latin typeface="+mj-lt"/>
              </a:rPr>
              <a:t>MOLDOVA</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latin typeface="+mj-l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latin typeface="+mj-lt"/>
              </a:rPr>
              <a:t>UKRAINE</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GB" altLang="lt-LT" sz="1200" smtClean="0">
                <a:solidFill>
                  <a:srgbClr val="898989"/>
                </a:solidFill>
                <a:cs typeface="Arial" pitchFamily="34" charset="0"/>
              </a:rPr>
              <a:pPr>
                <a:spcBef>
                  <a:spcPct val="0"/>
                </a:spcBef>
                <a:buFontTx/>
                <a:buNone/>
              </a:pPr>
              <a:t>16</a:t>
            </a:fld>
            <a:endParaRPr lang="en-GB" altLang="lt-LT" sz="1200" dirty="0">
              <a:solidFill>
                <a:srgbClr val="898989"/>
              </a:solidFill>
              <a:cs typeface="Arial" pitchFamily="34" charset="0"/>
            </a:endParaRPr>
          </a:p>
        </p:txBody>
      </p:sp>
      <p:pic>
        <p:nvPicPr>
          <p:cNvPr id="21"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023" y="384997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408" y="39448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612" y="3913258"/>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336"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408" y="327044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741"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7131" y="56612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219" y="56612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5043" y="57047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631" y="4527494"/>
            <a:ext cx="68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717" y="45576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7448" y="458385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1349" y="57047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0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814" y="186542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14" y="18843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Hunga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542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Austr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2649" y="191868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522" y="260647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239" y="25850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p:nvPr/>
        </p:nvPicPr>
        <p:blipFill>
          <a:blip r:embed="rId13">
            <a:extLst>
              <a:ext uri="{28A0092B-C50C-407E-A947-70E740481C1C}">
                <a14:useLocalDpi xmlns:a14="http://schemas.microsoft.com/office/drawing/2010/main" val="0"/>
              </a:ext>
            </a:extLst>
          </a:blip>
          <a:srcRect/>
          <a:stretch>
            <a:fillRect/>
          </a:stretch>
        </p:blipFill>
        <p:spPr bwMode="auto">
          <a:xfrm>
            <a:off x="4621579" y="2497460"/>
            <a:ext cx="809625" cy="790575"/>
          </a:xfrm>
          <a:prstGeom prst="rect">
            <a:avLst/>
          </a:prstGeom>
          <a:noFill/>
          <a:ln>
            <a:noFill/>
          </a:ln>
          <a:effectLst/>
        </p:spPr>
      </p:pic>
      <p:pic>
        <p:nvPicPr>
          <p:cNvPr id="7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835" y="5726496"/>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448"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8916" y="57454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351"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3599"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421" y="389318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3846461" y="1179621"/>
            <a:ext cx="685800" cy="685800"/>
          </a:xfrm>
          <a:prstGeom prst="rect">
            <a:avLst/>
          </a:prstGeom>
          <a:noFill/>
          <a:ln>
            <a:noFill/>
          </a:ln>
        </p:spPr>
      </p:pic>
      <p:pic>
        <p:nvPicPr>
          <p:cNvPr id="44" name="Picture 43"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4621579" y="5817159"/>
            <a:ext cx="685800" cy="685800"/>
          </a:xfrm>
          <a:prstGeom prst="rect">
            <a:avLst/>
          </a:prstGeom>
          <a:noFill/>
          <a:ln>
            <a:noFill/>
          </a:ln>
        </p:spPr>
      </p:pic>
      <p:sp>
        <p:nvSpPr>
          <p:cNvPr id="2" name="AutoShape 2" descr="Po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7299" y="1212958"/>
            <a:ext cx="6191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6043" y="513881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565" y="51408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551" y="51023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44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bg-BG" b="1" dirty="0">
                <a:latin typeface="+mn-lt"/>
                <a:cs typeface="Arial" pitchFamily="34" charset="0"/>
              </a:rPr>
              <a:t>Contact details</a:t>
            </a:r>
          </a:p>
        </p:txBody>
      </p:sp>
      <p:sp>
        <p:nvSpPr>
          <p:cNvPr id="3" name="Content Placeholder 2"/>
          <p:cNvSpPr>
            <a:spLocks noGrp="1"/>
          </p:cNvSpPr>
          <p:nvPr>
            <p:ph idx="1"/>
          </p:nvPr>
        </p:nvSpPr>
        <p:spPr>
          <a:xfrm>
            <a:off x="744538" y="1600201"/>
            <a:ext cx="6708377" cy="1396752"/>
          </a:xfrm>
        </p:spPr>
        <p:txBody>
          <a:bodyPr/>
          <a:lstStyle/>
          <a:p>
            <a:pPr>
              <a:defRPr/>
            </a:pPr>
            <a:r>
              <a:rPr lang="en-GB" sz="3600" dirty="0">
                <a:cs typeface="Arial" panose="020B0604020202020204" pitchFamily="34" charset="0"/>
              </a:rPr>
              <a:t>BILC site </a:t>
            </a:r>
            <a:r>
              <a:rPr lang="en-GB" sz="3600" dirty="0">
                <a:cs typeface="Arial" panose="020B0604020202020204" pitchFamily="34" charset="0"/>
                <a:hlinkClick r:id="rId3"/>
              </a:rPr>
              <a:t>https://natobilc.org</a:t>
            </a:r>
            <a:r>
              <a:rPr lang="en-GB" sz="3600" dirty="0">
                <a:cs typeface="Arial" panose="020B0604020202020204" pitchFamily="34" charset="0"/>
              </a:rPr>
              <a:t> </a:t>
            </a:r>
          </a:p>
          <a:p>
            <a:pPr>
              <a:defRPr/>
            </a:pPr>
            <a:r>
              <a:rPr lang="en-GB" sz="3600" dirty="0">
                <a:cs typeface="Arial" panose="020B0604020202020204" pitchFamily="34" charset="0"/>
              </a:rPr>
              <a:t>Email: </a:t>
            </a:r>
            <a:r>
              <a:rPr lang="en-GB" sz="3600" dirty="0">
                <a:cs typeface="Arial" panose="020B0604020202020204" pitchFamily="34" charset="0"/>
                <a:hlinkClick r:id="rId4"/>
              </a:rPr>
              <a:t>BILCteam.fin@mil.fi</a:t>
            </a:r>
            <a:endParaRPr lang="en-GB" sz="3600" dirty="0">
              <a:cs typeface="Arial" panose="020B0604020202020204" pitchFamily="34" charset="0"/>
            </a:endParaRPr>
          </a:p>
          <a:p>
            <a:pPr marL="0" indent="0">
              <a:buNone/>
              <a:defRPr/>
            </a:pPr>
            <a:endParaRPr lang="en-GB" sz="3600" dirty="0">
              <a:cs typeface="Arial" panose="020B0604020202020204" pitchFamily="34" charset="0"/>
            </a:endParaRPr>
          </a:p>
          <a:p>
            <a:pPr marL="0" indent="0">
              <a:buNone/>
              <a:defRPr/>
            </a:pPr>
            <a:endParaRPr lang="en-GB" sz="3600" dirty="0">
              <a:cs typeface="Arial" panose="020B0604020202020204" pitchFamily="34" charset="0"/>
            </a:endParaRPr>
          </a:p>
          <a:p>
            <a:pPr marL="0" indent="0">
              <a:buFont typeface="Arial" charset="0"/>
              <a:buNone/>
              <a:defRPr/>
            </a:pPr>
            <a:r>
              <a:rPr lang="en-AU" sz="1600" dirty="0">
                <a:cs typeface="Arial" panose="020B0604020202020204" pitchFamily="34" charset="0"/>
              </a:rPr>
              <a:t> </a:t>
            </a:r>
            <a:endParaRPr lang="en-GB" sz="1600" dirty="0">
              <a:cs typeface="Arial" panose="020B0604020202020204" pitchFamily="34" charset="0"/>
            </a:endParaRPr>
          </a:p>
          <a:p>
            <a:pPr marL="0" indent="0">
              <a:buFont typeface="Arial" pitchFamily="34" charset="0"/>
              <a:buNone/>
              <a:defRPr/>
            </a:pPr>
            <a:r>
              <a:rPr lang="en-GB" sz="1600" dirty="0">
                <a:cs typeface="Arial" panose="020B0604020202020204" pitchFamily="34" charset="0"/>
              </a:rPr>
              <a:t> </a:t>
            </a:r>
          </a:p>
          <a:p>
            <a:pPr marL="0" indent="0">
              <a:buFont typeface="Arial" pitchFamily="34" charset="0"/>
              <a:buNone/>
              <a:defRPr/>
            </a:pPr>
            <a:r>
              <a:rPr lang="en-GB" sz="1600" dirty="0"/>
              <a:t>	     </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0701D64-A1E5-4767-BB20-B03034592706}" type="slidenum">
              <a:rPr lang="en-GB" altLang="lt-LT" sz="1200" smtClean="0">
                <a:solidFill>
                  <a:srgbClr val="898989"/>
                </a:solidFill>
                <a:latin typeface="+mn-lt"/>
                <a:cs typeface="Arial" pitchFamily="34" charset="0"/>
              </a:rPr>
              <a:pPr>
                <a:spcBef>
                  <a:spcPct val="0"/>
                </a:spcBef>
                <a:buFontTx/>
                <a:buNone/>
              </a:pPr>
              <a:t>17</a:t>
            </a:fld>
            <a:endParaRPr lang="en-GB" altLang="lt-LT" sz="1200" dirty="0">
              <a:solidFill>
                <a:srgbClr val="898989"/>
              </a:solidFill>
              <a:latin typeface="+mn-lt"/>
              <a:cs typeface="Arial" pitchFamily="34" charset="0"/>
            </a:endParaRPr>
          </a:p>
        </p:txBody>
      </p:sp>
      <p:pic>
        <p:nvPicPr>
          <p:cNvPr id="5" name="Kuva 4">
            <a:extLst>
              <a:ext uri="{FF2B5EF4-FFF2-40B4-BE49-F238E27FC236}">
                <a16:creationId xmlns:a16="http://schemas.microsoft.com/office/drawing/2014/main" id="{FC5729AA-BE9C-4A45-8681-175E053253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731" y="2996953"/>
            <a:ext cx="6339840" cy="3460909"/>
          </a:xfrm>
          <a:prstGeom prst="rect">
            <a:avLst/>
          </a:prstGeom>
          <a:ln>
            <a:noFill/>
          </a:ln>
          <a:effectLst>
            <a:softEdge rad="112500"/>
          </a:effectLst>
        </p:spPr>
      </p:pic>
      <p:sp>
        <p:nvSpPr>
          <p:cNvPr id="9" name="Tekstiruutu 8">
            <a:extLst>
              <a:ext uri="{FF2B5EF4-FFF2-40B4-BE49-F238E27FC236}">
                <a16:creationId xmlns:a16="http://schemas.microsoft.com/office/drawing/2014/main" id="{B99AA2EC-EE2D-47F0-BD46-3CE8C2DB7F09}"/>
              </a:ext>
            </a:extLst>
          </p:cNvPr>
          <p:cNvSpPr txBox="1"/>
          <p:nvPr/>
        </p:nvSpPr>
        <p:spPr>
          <a:xfrm>
            <a:off x="3996531" y="6596390"/>
            <a:ext cx="2940050" cy="261610"/>
          </a:xfrm>
          <a:prstGeom prst="rect">
            <a:avLst/>
          </a:prstGeom>
          <a:noFill/>
        </p:spPr>
        <p:txBody>
          <a:bodyPr wrap="square" rtlCol="0">
            <a:spAutoFit/>
          </a:bodyPr>
          <a:lstStyle/>
          <a:p>
            <a:r>
              <a:rPr lang="en-AU" sz="1100" i="1" dirty="0"/>
              <a:t>Aerial photo of </a:t>
            </a:r>
            <a:r>
              <a:rPr lang="en-AU" sz="1100" i="1" dirty="0" err="1"/>
              <a:t>Santahamina</a:t>
            </a:r>
            <a:r>
              <a:rPr lang="en-AU" sz="1100" i="1" dirty="0"/>
              <a:t>, Helsinki</a:t>
            </a:r>
          </a:p>
        </p:txBody>
      </p:sp>
      <p:pic>
        <p:nvPicPr>
          <p:cNvPr id="2" name="Kuva 1">
            <a:extLst>
              <a:ext uri="{FF2B5EF4-FFF2-40B4-BE49-F238E27FC236}">
                <a16:creationId xmlns:a16="http://schemas.microsoft.com/office/drawing/2014/main" id="{EE8578A8-AC9F-403D-8995-36CD4AE37C7C}"/>
              </a:ext>
            </a:extLst>
          </p:cNvPr>
          <p:cNvPicPr>
            <a:picLocks noChangeAspect="1"/>
          </p:cNvPicPr>
          <p:nvPr/>
        </p:nvPicPr>
        <p:blipFill>
          <a:blip r:embed="rId6"/>
          <a:stretch>
            <a:fillRect/>
          </a:stretch>
        </p:blipFill>
        <p:spPr>
          <a:xfrm>
            <a:off x="1836291" y="3479821"/>
            <a:ext cx="2633700" cy="2633700"/>
          </a:xfrm>
          <a:prstGeom prst="rect">
            <a:avLst/>
          </a:prstGeom>
          <a:ln>
            <a:noFill/>
          </a:ln>
        </p:spPr>
      </p:pic>
    </p:spTree>
    <p:extLst>
      <p:ext uri="{BB962C8B-B14F-4D97-AF65-F5344CB8AC3E}">
        <p14:creationId xmlns:p14="http://schemas.microsoft.com/office/powerpoint/2010/main" val="270846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43238-8AC7-4DAD-A640-649DEE465938}"/>
              </a:ext>
            </a:extLst>
          </p:cNvPr>
          <p:cNvSpPr>
            <a:spLocks noGrp="1"/>
          </p:cNvSpPr>
          <p:nvPr>
            <p:ph type="title"/>
          </p:nvPr>
        </p:nvSpPr>
        <p:spPr>
          <a:xfrm>
            <a:off x="2556371" y="274638"/>
            <a:ext cx="7416824" cy="1143000"/>
          </a:xfrm>
        </p:spPr>
        <p:txBody>
          <a:bodyPr/>
          <a:lstStyle/>
          <a:p>
            <a:r>
              <a:rPr lang="en-AU" dirty="0"/>
              <a:t>Images</a:t>
            </a:r>
          </a:p>
        </p:txBody>
      </p:sp>
      <p:sp>
        <p:nvSpPr>
          <p:cNvPr id="3" name="Sisällön paikkamerkki 2">
            <a:extLst>
              <a:ext uri="{FF2B5EF4-FFF2-40B4-BE49-F238E27FC236}">
                <a16:creationId xmlns:a16="http://schemas.microsoft.com/office/drawing/2014/main" id="{93377A78-1744-44FA-83C6-28A269904674}"/>
              </a:ext>
            </a:extLst>
          </p:cNvPr>
          <p:cNvSpPr>
            <a:spLocks noGrp="1"/>
          </p:cNvSpPr>
          <p:nvPr>
            <p:ph idx="1"/>
          </p:nvPr>
        </p:nvSpPr>
        <p:spPr/>
        <p:txBody>
          <a:bodyPr/>
          <a:lstStyle/>
          <a:p>
            <a:pPr marL="0" indent="0">
              <a:buFont typeface="Arial" charset="0"/>
              <a:buNone/>
              <a:defRPr/>
            </a:pPr>
            <a:r>
              <a:rPr lang="en-GB" sz="2000" i="1" dirty="0">
                <a:cs typeface="Arial" panose="020B0604020202020204" pitchFamily="34" charset="0"/>
              </a:rPr>
              <a:t>Please note: All images are intended for the 2025 BILC Professional Seminar only. BILC does not engage in commercial activities.</a:t>
            </a:r>
          </a:p>
          <a:p>
            <a:pPr marL="0" indent="0">
              <a:buFont typeface="Arial" charset="0"/>
              <a:buNone/>
              <a:defRPr/>
            </a:pPr>
            <a:endParaRPr lang="en-GB" sz="2000" dirty="0">
              <a:cs typeface="Arial" panose="020B0604020202020204" pitchFamily="34" charset="0"/>
            </a:endParaRPr>
          </a:p>
          <a:p>
            <a:pPr marL="0" indent="0">
              <a:buFont typeface="Arial" charset="0"/>
              <a:buNone/>
              <a:defRPr/>
            </a:pPr>
            <a:r>
              <a:rPr lang="en-GB" sz="2000" dirty="0">
                <a:cs typeface="Arial" panose="020B0604020202020204" pitchFamily="34" charset="0"/>
              </a:rPr>
              <a:t>Cover photo of Tashkent*: </a:t>
            </a:r>
            <a:r>
              <a:rPr lang="en-GB" sz="2000" dirty="0" err="1">
                <a:cs typeface="Arial" panose="020B0604020202020204" pitchFamily="34" charset="0"/>
              </a:rPr>
              <a:t>Farhodjon</a:t>
            </a:r>
            <a:r>
              <a:rPr lang="en-GB" sz="2000" dirty="0">
                <a:cs typeface="Arial" panose="020B0604020202020204" pitchFamily="34" charset="0"/>
              </a:rPr>
              <a:t> </a:t>
            </a:r>
            <a:r>
              <a:rPr lang="en-GB" sz="2000" dirty="0" err="1">
                <a:cs typeface="Arial" panose="020B0604020202020204" pitchFamily="34" charset="0"/>
              </a:rPr>
              <a:t>Chinberdiev</a:t>
            </a:r>
            <a:r>
              <a:rPr lang="en-GB" sz="2000" dirty="0">
                <a:cs typeface="Arial" panose="020B0604020202020204" pitchFamily="34" charset="0"/>
              </a:rPr>
              <a:t> / </a:t>
            </a:r>
            <a:r>
              <a:rPr lang="en-GB" sz="2000" dirty="0" err="1">
                <a:cs typeface="Arial" panose="020B0604020202020204" pitchFamily="34" charset="0"/>
              </a:rPr>
              <a:t>Unsplash</a:t>
            </a:r>
            <a:r>
              <a:rPr lang="en-GB" sz="2000" dirty="0">
                <a:cs typeface="Arial" panose="020B0604020202020204" pitchFamily="34" charset="0"/>
              </a:rPr>
              <a:t> / downloaded 17 OCT 2025</a:t>
            </a:r>
          </a:p>
          <a:p>
            <a:pPr marL="0" indent="0">
              <a:buFont typeface="Arial" charset="0"/>
              <a:buNone/>
              <a:defRPr/>
            </a:pPr>
            <a:r>
              <a:rPr lang="en-GB" sz="2000" dirty="0">
                <a:cs typeface="Arial" panose="020B0604020202020204" pitchFamily="34" charset="0"/>
              </a:rPr>
              <a:t>BILC logo on cover slide: Chat GPT_17 OCT 2025 (intended for Tashkent Seminar only)</a:t>
            </a:r>
          </a:p>
          <a:p>
            <a:pPr marL="0" indent="0">
              <a:buFont typeface="Arial" charset="0"/>
              <a:buNone/>
              <a:defRPr/>
            </a:pPr>
            <a:r>
              <a:rPr lang="en-GB" sz="2000" dirty="0">
                <a:cs typeface="Arial" panose="020B0604020202020204" pitchFamily="34" charset="0"/>
              </a:rPr>
              <a:t>Slides 5-7 icons: Noun Project under license / do not reproduce</a:t>
            </a:r>
          </a:p>
          <a:p>
            <a:pPr marL="0" indent="0">
              <a:buFont typeface="Arial" charset="0"/>
              <a:buNone/>
              <a:defRPr/>
            </a:pPr>
            <a:r>
              <a:rPr lang="en-GB" sz="2000" dirty="0">
                <a:cs typeface="Arial" panose="020B0604020202020204" pitchFamily="34" charset="0"/>
              </a:rPr>
              <a:t>BILC family photos from previous BILC update ppts</a:t>
            </a:r>
          </a:p>
          <a:p>
            <a:pPr marL="0" indent="0">
              <a:buFont typeface="Arial" charset="0"/>
              <a:buNone/>
              <a:defRPr/>
            </a:pPr>
            <a:r>
              <a:rPr lang="en-GB" sz="2000" dirty="0">
                <a:cs typeface="Arial" panose="020B0604020202020204" pitchFamily="34" charset="0"/>
              </a:rPr>
              <a:t>Prague : </a:t>
            </a:r>
            <a:r>
              <a:rPr lang="en-AU" sz="2000" dirty="0">
                <a:cs typeface="Arial" panose="020B0604020202020204" pitchFamily="34" charset="0"/>
              </a:rPr>
              <a:t>Martin </a:t>
            </a:r>
            <a:r>
              <a:rPr lang="en-AU" sz="2000" dirty="0" err="1">
                <a:cs typeface="Arial" panose="020B0604020202020204" pitchFamily="34" charset="0"/>
              </a:rPr>
              <a:t>Krchnacek</a:t>
            </a:r>
            <a:r>
              <a:rPr lang="en-AU" sz="2000" dirty="0">
                <a:cs typeface="Arial" panose="020B0604020202020204" pitchFamily="34" charset="0"/>
              </a:rPr>
              <a:t> /</a:t>
            </a:r>
            <a:r>
              <a:rPr lang="en-AU" sz="2000" dirty="0" err="1">
                <a:cs typeface="Arial" panose="020B0604020202020204" pitchFamily="34" charset="0"/>
              </a:rPr>
              <a:t>Unsplash</a:t>
            </a:r>
            <a:r>
              <a:rPr lang="en-AU" sz="2000" dirty="0">
                <a:cs typeface="Arial" panose="020B0604020202020204" pitchFamily="34" charset="0"/>
              </a:rPr>
              <a:t> (online)</a:t>
            </a:r>
          </a:p>
          <a:p>
            <a:pPr marL="0" indent="0">
              <a:buFont typeface="Arial" charset="0"/>
              <a:buNone/>
              <a:defRPr/>
            </a:pPr>
            <a:r>
              <a:rPr lang="en-AU" sz="2000" dirty="0">
                <a:cs typeface="Arial" panose="020B0604020202020204" pitchFamily="34" charset="0"/>
              </a:rPr>
              <a:t>“Tsunami” (</a:t>
            </a:r>
            <a:r>
              <a:rPr lang="en-AU" sz="2000" dirty="0" err="1">
                <a:cs typeface="Arial" panose="020B0604020202020204" pitchFamily="34" charset="0"/>
              </a:rPr>
              <a:t>Okinami</a:t>
            </a:r>
            <a:r>
              <a:rPr lang="en-AU" sz="2000" dirty="0">
                <a:cs typeface="Arial" panose="020B0604020202020204" pitchFamily="34" charset="0"/>
              </a:rPr>
              <a:t>): </a:t>
            </a:r>
            <a:r>
              <a:rPr lang="en-AU" sz="2000" dirty="0">
                <a:hlinkClick r:id="rId2"/>
              </a:rPr>
              <a:t> </a:t>
            </a:r>
            <a:r>
              <a:rPr lang="en-AU" sz="2000" dirty="0" err="1">
                <a:hlinkClick r:id="rId2"/>
              </a:rPr>
              <a:t>Tiedosto:Tsunami</a:t>
            </a:r>
            <a:r>
              <a:rPr lang="en-AU" sz="2000" dirty="0">
                <a:hlinkClick r:id="rId2"/>
              </a:rPr>
              <a:t> by </a:t>
            </a:r>
            <a:r>
              <a:rPr lang="en-AU" sz="2000" dirty="0" err="1">
                <a:hlinkClick r:id="rId2"/>
              </a:rPr>
              <a:t>hokusai</a:t>
            </a:r>
            <a:r>
              <a:rPr lang="en-AU" sz="2000" dirty="0">
                <a:hlinkClick r:id="rId2"/>
              </a:rPr>
              <a:t> 19th century.jpg – Wikipedia</a:t>
            </a:r>
            <a:endParaRPr lang="en-AU" sz="2000" dirty="0"/>
          </a:p>
          <a:p>
            <a:pPr marL="0" indent="0">
              <a:buFont typeface="Arial" charset="0"/>
              <a:buNone/>
              <a:defRPr/>
            </a:pPr>
            <a:r>
              <a:rPr lang="en-AU" sz="2000" dirty="0">
                <a:cs typeface="Arial" panose="020B0604020202020204" pitchFamily="34" charset="0"/>
              </a:rPr>
              <a:t>Contact slide, aerial photo of </a:t>
            </a:r>
            <a:r>
              <a:rPr lang="en-AU" sz="2000" dirty="0" err="1">
                <a:cs typeface="Arial" panose="020B0604020202020204" pitchFamily="34" charset="0"/>
              </a:rPr>
              <a:t>Santahamina</a:t>
            </a:r>
            <a:r>
              <a:rPr lang="en-AU" sz="2000" dirty="0">
                <a:cs typeface="Arial" panose="020B0604020202020204" pitchFamily="34" charset="0"/>
              </a:rPr>
              <a:t>: </a:t>
            </a:r>
            <a:r>
              <a:rPr lang="fi-FI" sz="2000" dirty="0">
                <a:hlinkClick r:id="rId3"/>
              </a:rPr>
              <a:t>Kysymys Santahaminan tulevaisuudesta | Uusi Suomi Puheenvuoro</a:t>
            </a:r>
            <a:r>
              <a:rPr lang="fi-FI" sz="2000" dirty="0"/>
              <a:t> </a:t>
            </a:r>
            <a:r>
              <a:rPr lang="en-AU" sz="2000" dirty="0"/>
              <a:t>(accessed 1 SEP 2025)</a:t>
            </a:r>
            <a:r>
              <a:rPr lang="en-AU" sz="2000" dirty="0">
                <a:cs typeface="Arial" panose="020B0604020202020204" pitchFamily="34" charset="0"/>
              </a:rPr>
              <a:t> </a:t>
            </a:r>
          </a:p>
          <a:p>
            <a:pPr marL="0" indent="0">
              <a:buNone/>
            </a:pPr>
            <a:endParaRPr lang="fi-FI" sz="2000" dirty="0"/>
          </a:p>
          <a:p>
            <a:pPr marL="0" indent="0">
              <a:buNone/>
            </a:pPr>
            <a:r>
              <a:rPr lang="fi-FI" sz="2000" i="1" dirty="0"/>
              <a:t>* </a:t>
            </a:r>
            <a:r>
              <a:rPr lang="en-US" sz="2000" i="1" dirty="0"/>
              <a:t>A view from the Alisher </a:t>
            </a:r>
            <a:r>
              <a:rPr lang="en-US" sz="2000" i="1" dirty="0" err="1"/>
              <a:t>Navoi</a:t>
            </a:r>
            <a:r>
              <a:rPr lang="en-US" sz="2000" i="1" dirty="0"/>
              <a:t> monument to the </a:t>
            </a:r>
            <a:r>
              <a:rPr lang="en-US" sz="2000" i="1" dirty="0" err="1"/>
              <a:t>Istiqlol</a:t>
            </a:r>
            <a:r>
              <a:rPr lang="en-US" sz="2000" i="1" dirty="0"/>
              <a:t> (</a:t>
            </a:r>
            <a:r>
              <a:rPr lang="en-US" sz="2000" i="1" dirty="0" err="1"/>
              <a:t>Xalqlar</a:t>
            </a:r>
            <a:r>
              <a:rPr lang="en-US" sz="2000" i="1" dirty="0"/>
              <a:t> </a:t>
            </a:r>
            <a:r>
              <a:rPr lang="en-US" sz="2000" i="1" dirty="0" err="1"/>
              <a:t>Do'stligi</a:t>
            </a:r>
            <a:r>
              <a:rPr lang="en-US" sz="2000" i="1" dirty="0"/>
              <a:t>) Concert Hall. Tashkent, Uzbekistan.</a:t>
            </a:r>
            <a:endParaRPr lang="fi-FI" sz="2000" i="1" dirty="0"/>
          </a:p>
        </p:txBody>
      </p:sp>
      <p:sp>
        <p:nvSpPr>
          <p:cNvPr id="4" name="Dian numeron paikkamerkki 3">
            <a:extLst>
              <a:ext uri="{FF2B5EF4-FFF2-40B4-BE49-F238E27FC236}">
                <a16:creationId xmlns:a16="http://schemas.microsoft.com/office/drawing/2014/main" id="{2806D570-1EA9-4904-A6B7-A9C45C5F2610}"/>
              </a:ext>
            </a:extLst>
          </p:cNvPr>
          <p:cNvSpPr>
            <a:spLocks noGrp="1"/>
          </p:cNvSpPr>
          <p:nvPr>
            <p:ph type="sldNum" sz="quarter" idx="12"/>
          </p:nvPr>
        </p:nvSpPr>
        <p:spPr/>
        <p:txBody>
          <a:bodyPr/>
          <a:lstStyle/>
          <a:p>
            <a:pPr>
              <a:defRPr/>
            </a:pPr>
            <a:fld id="{0F9C4511-5B77-41EF-BCA7-50D30AD0C578}" type="slidenum">
              <a:rPr lang="en-US" altLang="lt-LT" smtClean="0"/>
              <a:pPr>
                <a:defRPr/>
              </a:pPr>
              <a:t>18</a:t>
            </a:fld>
            <a:endParaRPr lang="en-US" altLang="lt-LT"/>
          </a:p>
        </p:txBody>
      </p:sp>
    </p:spTree>
    <p:extLst>
      <p:ext uri="{BB962C8B-B14F-4D97-AF65-F5344CB8AC3E}">
        <p14:creationId xmlns:p14="http://schemas.microsoft.com/office/powerpoint/2010/main" val="403148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321155B-3B95-4A25-B9D0-B6C8C5167404}"/>
              </a:ext>
            </a:extLst>
          </p:cNvPr>
          <p:cNvSpPr>
            <a:spLocks noGrp="1"/>
          </p:cNvSpPr>
          <p:nvPr>
            <p:ph type="sldNum" sz="quarter" idx="12"/>
          </p:nvPr>
        </p:nvSpPr>
        <p:spPr/>
        <p:txBody>
          <a:bodyPr/>
          <a:lstStyle/>
          <a:p>
            <a:pPr>
              <a:defRPr/>
            </a:pPr>
            <a:fld id="{75157A40-AEE1-48D4-8357-42F9BD0440D6}" type="slidenum">
              <a:rPr lang="en-US" altLang="lt-LT" smtClean="0"/>
              <a:pPr>
                <a:defRPr/>
              </a:pPr>
              <a:t>19</a:t>
            </a:fld>
            <a:endParaRPr lang="en-US" altLang="lt-LT"/>
          </a:p>
        </p:txBody>
      </p:sp>
      <p:sp>
        <p:nvSpPr>
          <p:cNvPr id="3" name="Title 1">
            <a:extLst>
              <a:ext uri="{FF2B5EF4-FFF2-40B4-BE49-F238E27FC236}">
                <a16:creationId xmlns:a16="http://schemas.microsoft.com/office/drawing/2014/main" id="{A77D8C6E-83F3-4FB5-9645-A17A26545BAE}"/>
              </a:ext>
            </a:extLst>
          </p:cNvPr>
          <p:cNvSpPr txBox="1">
            <a:spLocks/>
          </p:cNvSpPr>
          <p:nvPr/>
        </p:nvSpPr>
        <p:spPr>
          <a:xfrm>
            <a:off x="1095653" y="113354"/>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pic>
        <p:nvPicPr>
          <p:cNvPr id="4" name="Picture 8" descr="Estonia">
            <a:extLst>
              <a:ext uri="{FF2B5EF4-FFF2-40B4-BE49-F238E27FC236}">
                <a16:creationId xmlns:a16="http://schemas.microsoft.com/office/drawing/2014/main" id="{2037555E-11CB-458B-99AE-CB2C058B1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anada">
            <a:extLst>
              <a:ext uri="{FF2B5EF4-FFF2-40B4-BE49-F238E27FC236}">
                <a16:creationId xmlns:a16="http://schemas.microsoft.com/office/drawing/2014/main" id="{F6BC298D-1FFA-4E37-A941-6227B23DD0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6" name="Picture 11" descr="United States">
            <a:extLst>
              <a:ext uri="{FF2B5EF4-FFF2-40B4-BE49-F238E27FC236}">
                <a16:creationId xmlns:a16="http://schemas.microsoft.com/office/drawing/2014/main" id="{8F3F86AE-F011-43A1-B952-40E5C4455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Users\iprpicdj\Downloads\no-wave-01.png">
            <a:extLst>
              <a:ext uri="{FF2B5EF4-FFF2-40B4-BE49-F238E27FC236}">
                <a16:creationId xmlns:a16="http://schemas.microsoft.com/office/drawing/2014/main" id="{74344FD3-CA7A-4A30-BCCD-16995201E93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8" name="Picture 2" descr="France">
            <a:extLst>
              <a:ext uri="{FF2B5EF4-FFF2-40B4-BE49-F238E27FC236}">
                <a16:creationId xmlns:a16="http://schemas.microsoft.com/office/drawing/2014/main" id="{6CDB578E-A48A-4748-83A3-A59A96D92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5236533-D209-46EE-AC16-1AAD6A163E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4">
            <a:extLst>
              <a:ext uri="{FF2B5EF4-FFF2-40B4-BE49-F238E27FC236}">
                <a16:creationId xmlns:a16="http://schemas.microsoft.com/office/drawing/2014/main" id="{0D28E1A3-CA50-45F5-8099-3B61CC33FFDC}"/>
              </a:ext>
            </a:extLst>
          </p:cNvPr>
          <p:cNvPicPr>
            <a:picLocks noChangeAspect="1"/>
          </p:cNvPicPr>
          <p:nvPr/>
        </p:nvPicPr>
        <p:blipFill>
          <a:blip r:embed="rId8"/>
          <a:stretch>
            <a:fillRect/>
          </a:stretch>
        </p:blipFill>
        <p:spPr>
          <a:xfrm>
            <a:off x="2227378" y="1458860"/>
            <a:ext cx="8146818" cy="4525963"/>
          </a:xfrm>
          <a:prstGeom prst="rect">
            <a:avLst/>
          </a:prstGeom>
        </p:spPr>
      </p:pic>
      <p:sp>
        <p:nvSpPr>
          <p:cNvPr id="11" name="Rectangle: Rounded Corners 7">
            <a:extLst>
              <a:ext uri="{FF2B5EF4-FFF2-40B4-BE49-F238E27FC236}">
                <a16:creationId xmlns:a16="http://schemas.microsoft.com/office/drawing/2014/main" id="{C5A680CF-D757-4178-A03F-1A37BCE6F4E7}"/>
              </a:ext>
            </a:extLst>
          </p:cNvPr>
          <p:cNvSpPr/>
          <p:nvPr/>
        </p:nvSpPr>
        <p:spPr>
          <a:xfrm flipH="1">
            <a:off x="10765280" y="1458860"/>
            <a:ext cx="1642033" cy="44676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800" b="1" dirty="0">
                <a:solidFill>
                  <a:schemeClr val="tx1"/>
                </a:solidFill>
              </a:rPr>
              <a:t>Prof. </a:t>
            </a:r>
          </a:p>
          <a:p>
            <a:pPr algn="ctr"/>
            <a:r>
              <a:rPr lang="en-CA" sz="2800" b="1" dirty="0">
                <a:solidFill>
                  <a:schemeClr val="tx1"/>
                </a:solidFill>
              </a:rPr>
              <a:t>Dev.</a:t>
            </a:r>
          </a:p>
          <a:p>
            <a:pPr algn="ctr"/>
            <a:r>
              <a:rPr lang="en-CA" sz="2800" b="1" dirty="0">
                <a:solidFill>
                  <a:schemeClr val="tx1"/>
                </a:solidFill>
              </a:rPr>
              <a:t>Seminar</a:t>
            </a:r>
          </a:p>
          <a:p>
            <a:pPr algn="ctr"/>
            <a:endParaRPr lang="en-CA" sz="1000" b="1" dirty="0">
              <a:solidFill>
                <a:schemeClr val="tx1"/>
              </a:solidFill>
            </a:endParaRPr>
          </a:p>
          <a:p>
            <a:pPr algn="ctr"/>
            <a:r>
              <a:rPr lang="en-CA" sz="2800" b="1" dirty="0">
                <a:solidFill>
                  <a:schemeClr val="tx2"/>
                </a:solidFill>
              </a:rPr>
              <a:t>UZB</a:t>
            </a:r>
          </a:p>
          <a:p>
            <a:pPr algn="ctr"/>
            <a:endParaRPr lang="en-CA" sz="2800" b="1" dirty="0">
              <a:solidFill>
                <a:schemeClr val="tx1"/>
              </a:solidFill>
            </a:endParaRPr>
          </a:p>
          <a:p>
            <a:pPr algn="ctr"/>
            <a:endParaRPr lang="en-CA" sz="2800" b="1" dirty="0">
              <a:solidFill>
                <a:schemeClr val="tx1"/>
              </a:solidFill>
            </a:endParaRPr>
          </a:p>
          <a:p>
            <a:pPr algn="ctr"/>
            <a:r>
              <a:rPr lang="en-CA" sz="2400" b="1" dirty="0">
                <a:solidFill>
                  <a:schemeClr val="tx1"/>
                </a:solidFill>
              </a:rPr>
              <a:t>20 </a:t>
            </a:r>
          </a:p>
          <a:p>
            <a:pPr algn="ctr"/>
            <a:r>
              <a:rPr lang="en-CA" sz="2400" b="1" dirty="0">
                <a:solidFill>
                  <a:schemeClr val="tx1"/>
                </a:solidFill>
              </a:rPr>
              <a:t>Oct</a:t>
            </a:r>
          </a:p>
          <a:p>
            <a:pPr algn="ctr"/>
            <a:r>
              <a:rPr lang="en-CA" sz="2400" b="1" dirty="0">
                <a:solidFill>
                  <a:schemeClr val="tx1"/>
                </a:solidFill>
              </a:rPr>
              <a:t>2025</a:t>
            </a:r>
          </a:p>
          <a:p>
            <a:pPr algn="ctr"/>
            <a:endParaRPr lang="en-CA" sz="2800" b="1" dirty="0">
              <a:solidFill>
                <a:srgbClr val="C00000"/>
              </a:solidFill>
            </a:endParaRPr>
          </a:p>
        </p:txBody>
      </p:sp>
      <p:sp>
        <p:nvSpPr>
          <p:cNvPr id="12" name="Rectangle: Rounded Corners 9">
            <a:extLst>
              <a:ext uri="{FF2B5EF4-FFF2-40B4-BE49-F238E27FC236}">
                <a16:creationId xmlns:a16="http://schemas.microsoft.com/office/drawing/2014/main" id="{274E948D-7A13-4A1D-B25B-44B85E0A2BCB}"/>
              </a:ext>
            </a:extLst>
          </p:cNvPr>
          <p:cNvSpPr/>
          <p:nvPr/>
        </p:nvSpPr>
        <p:spPr>
          <a:xfrm flipH="1">
            <a:off x="389799" y="1458860"/>
            <a:ext cx="1642033" cy="45259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U</a:t>
            </a:r>
          </a:p>
          <a:p>
            <a:pPr algn="ctr"/>
            <a:r>
              <a:rPr lang="en-CA" sz="4000" b="1" dirty="0">
                <a:solidFill>
                  <a:schemeClr val="tx1"/>
                </a:solidFill>
              </a:rPr>
              <a:t>P</a:t>
            </a:r>
          </a:p>
          <a:p>
            <a:pPr algn="ctr"/>
            <a:r>
              <a:rPr lang="en-CA" sz="4000" b="1" dirty="0">
                <a:solidFill>
                  <a:schemeClr val="tx1"/>
                </a:solidFill>
              </a:rPr>
              <a:t>D</a:t>
            </a:r>
          </a:p>
          <a:p>
            <a:pPr algn="ctr"/>
            <a:r>
              <a:rPr lang="en-CA" sz="4000" b="1" dirty="0">
                <a:solidFill>
                  <a:schemeClr val="tx1"/>
                </a:solidFill>
              </a:rPr>
              <a:t>A</a:t>
            </a:r>
          </a:p>
          <a:p>
            <a:pPr algn="ctr"/>
            <a:r>
              <a:rPr lang="en-CA" sz="4000" b="1" dirty="0">
                <a:solidFill>
                  <a:schemeClr val="tx1"/>
                </a:solidFill>
              </a:rPr>
              <a:t>T</a:t>
            </a:r>
          </a:p>
          <a:p>
            <a:pPr algn="ctr"/>
            <a:r>
              <a:rPr lang="en-CA" sz="4000" b="1" dirty="0">
                <a:solidFill>
                  <a:schemeClr val="tx1"/>
                </a:solidFill>
              </a:rPr>
              <a:t>E</a:t>
            </a:r>
          </a:p>
        </p:txBody>
      </p:sp>
      <p:sp>
        <p:nvSpPr>
          <p:cNvPr id="13" name="Rectangle: Rounded Corners 12">
            <a:extLst>
              <a:ext uri="{FF2B5EF4-FFF2-40B4-BE49-F238E27FC236}">
                <a16:creationId xmlns:a16="http://schemas.microsoft.com/office/drawing/2014/main" id="{10BE274F-8CFE-4717-8A50-662145D8C450}"/>
              </a:ext>
            </a:extLst>
          </p:cNvPr>
          <p:cNvSpPr/>
          <p:nvPr/>
        </p:nvSpPr>
        <p:spPr>
          <a:xfrm>
            <a:off x="3708499" y="5491209"/>
            <a:ext cx="5184576" cy="43532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The Hague, NDL, 1-3 Sept. 2025</a:t>
            </a:r>
          </a:p>
        </p:txBody>
      </p:sp>
    </p:spTree>
    <p:extLst>
      <p:ext uri="{BB962C8B-B14F-4D97-AF65-F5344CB8AC3E}">
        <p14:creationId xmlns:p14="http://schemas.microsoft.com/office/powerpoint/2010/main" val="209992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556371" y="217686"/>
            <a:ext cx="7851526" cy="1527175"/>
          </a:xfrm>
        </p:spPr>
        <p:txBody>
          <a:bodyPr/>
          <a:lstStyle/>
          <a:p>
            <a:pPr eaLnBrk="1" hangingPunct="1">
              <a:defRPr/>
            </a:pPr>
            <a:r>
              <a:rPr lang="en-AU" altLang="en-US" sz="5400" b="1" dirty="0">
                <a:solidFill>
                  <a:srgbClr val="0070C0"/>
                </a:solidFill>
              </a:rPr>
              <a:t>Briefing outline</a:t>
            </a:r>
            <a:endParaRPr lang="en-AU" altLang="pl-PL" sz="5400" b="1" dirty="0">
              <a:solidFill>
                <a:srgbClr val="0070C0"/>
              </a:solidFill>
            </a:endParaRPr>
          </a:p>
        </p:txBody>
      </p:sp>
      <p:sp>
        <p:nvSpPr>
          <p:cNvPr id="15363" name="Rectangle 3"/>
          <p:cNvSpPr>
            <a:spLocks noGrp="1" noChangeArrowheads="1"/>
          </p:cNvSpPr>
          <p:nvPr>
            <p:ph type="body" idx="4294967295"/>
          </p:nvPr>
        </p:nvSpPr>
        <p:spPr>
          <a:xfrm>
            <a:off x="430085" y="1735219"/>
            <a:ext cx="10407205" cy="4318345"/>
          </a:xfrm>
        </p:spPr>
        <p:txBody>
          <a:bodyPr/>
          <a:lstStyle/>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BILC briefly</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The new BILC Secretariat: who are we?</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Memorandum of Cooperation: work in progress</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New policy recommendations, now on BILC website</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BILC events and their themes, incl. mini quiz</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This seminar: main themes</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Standardization Efforts: DEEP</a:t>
            </a:r>
          </a:p>
          <a:p>
            <a:pPr marL="0" indent="0" algn="just" eaLnBrk="1" hangingPunct="1">
              <a:lnSpc>
                <a:spcPct val="90000"/>
              </a:lnSpc>
              <a:buNone/>
            </a:pPr>
            <a:endParaRPr lang="en-GB" altLang="pl-PL" sz="3600" dirty="0">
              <a:latin typeface="Calibri (Leipäteksti)"/>
              <a:cs typeface="Arial" pitchFamily="34" charset="0"/>
            </a:endParaRPr>
          </a:p>
          <a:p>
            <a:pPr eaLnBrk="1" hangingPunct="1">
              <a:lnSpc>
                <a:spcPct val="160000"/>
              </a:lnSpc>
              <a:buFont typeface="Wingdings" pitchFamily="2" charset="2"/>
              <a:buNone/>
            </a:pPr>
            <a:endParaRPr lang="en-GB" altLang="pl-PL" dirty="0">
              <a:latin typeface="Calibri (Leipäteksti)"/>
            </a:endParaRPr>
          </a:p>
          <a:p>
            <a:pPr eaLnBrk="1" hangingPunct="1">
              <a:lnSpc>
                <a:spcPct val="120000"/>
              </a:lnSpc>
            </a:pPr>
            <a:endParaRPr lang="en-GB" altLang="pl-PL" dirty="0">
              <a:latin typeface="Calibri (Leipäteksti)"/>
            </a:endParaRPr>
          </a:p>
          <a:p>
            <a:pPr eaLnBrk="1" hangingPunct="1">
              <a:lnSpc>
                <a:spcPct val="90000"/>
              </a:lnSpc>
            </a:pPr>
            <a:endParaRPr lang="en-GB" altLang="pl-PL" dirty="0">
              <a:latin typeface="Calibri (Leipäteksti)"/>
            </a:endParaRPr>
          </a:p>
          <a:p>
            <a:pPr eaLnBrk="1" hangingPunct="1">
              <a:lnSpc>
                <a:spcPct val="90000"/>
              </a:lnSpc>
              <a:buFont typeface="Wingdings" pitchFamily="2" charset="2"/>
              <a:buNone/>
            </a:pPr>
            <a:endParaRPr lang="en-GB" altLang="pl-PL" dirty="0">
              <a:latin typeface="Calibri (Leipäteksti)"/>
            </a:endParaRPr>
          </a:p>
          <a:p>
            <a:pPr eaLnBrk="1" hangingPunct="1">
              <a:lnSpc>
                <a:spcPct val="90000"/>
              </a:lnSpc>
              <a:buFont typeface="Wingdings" pitchFamily="2" charset="2"/>
              <a:buNone/>
            </a:pPr>
            <a:endParaRPr lang="en-GB" altLang="pl-PL" sz="4000" dirty="0">
              <a:latin typeface="Calibri (Leipäteksti)"/>
            </a:endParaRPr>
          </a:p>
        </p:txBody>
      </p:sp>
      <p:pic>
        <p:nvPicPr>
          <p:cNvPr id="4" name="Kuva 3">
            <a:extLst>
              <a:ext uri="{FF2B5EF4-FFF2-40B4-BE49-F238E27FC236}">
                <a16:creationId xmlns:a16="http://schemas.microsoft.com/office/drawing/2014/main" id="{28479179-F135-4E69-AD2C-1ABB47B5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0427" y="1163719"/>
            <a:ext cx="1143000" cy="1143000"/>
          </a:xfrm>
          <a:prstGeom prst="rect">
            <a:avLst/>
          </a:prstGeom>
        </p:spPr>
      </p:pic>
    </p:spTree>
    <p:extLst>
      <p:ext uri="{BB962C8B-B14F-4D97-AF65-F5344CB8AC3E}">
        <p14:creationId xmlns:p14="http://schemas.microsoft.com/office/powerpoint/2010/main" val="152202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967A644-F929-4CD0-97B1-4C506DE4E3F5}"/>
              </a:ext>
            </a:extLst>
          </p:cNvPr>
          <p:cNvSpPr>
            <a:spLocks noGrp="1"/>
          </p:cNvSpPr>
          <p:nvPr>
            <p:ph type="sldNum" sz="quarter" idx="12"/>
          </p:nvPr>
        </p:nvSpPr>
        <p:spPr/>
        <p:txBody>
          <a:bodyPr/>
          <a:lstStyle/>
          <a:p>
            <a:pPr>
              <a:defRPr/>
            </a:pPr>
            <a:fld id="{75157A40-AEE1-48D4-8357-42F9BD0440D6}" type="slidenum">
              <a:rPr lang="en-US" altLang="lt-LT" smtClean="0"/>
              <a:pPr>
                <a:defRPr/>
              </a:pPr>
              <a:t>20</a:t>
            </a:fld>
            <a:endParaRPr lang="en-US" altLang="lt-LT"/>
          </a:p>
        </p:txBody>
      </p:sp>
      <p:sp>
        <p:nvSpPr>
          <p:cNvPr id="3" name="Title 1">
            <a:extLst>
              <a:ext uri="{FF2B5EF4-FFF2-40B4-BE49-F238E27FC236}">
                <a16:creationId xmlns:a16="http://schemas.microsoft.com/office/drawing/2014/main" id="{E7474857-3CD5-4D54-A7E1-C07F715899A2}"/>
              </a:ext>
            </a:extLst>
          </p:cNvPr>
          <p:cNvSpPr txBox="1">
            <a:spLocks/>
          </p:cNvSpPr>
          <p:nvPr/>
        </p:nvSpPr>
        <p:spPr>
          <a:xfrm>
            <a:off x="1006732" y="96607"/>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6C69DEDB-17CA-44D5-AA76-44A3D32F9C34}"/>
              </a:ext>
            </a:extLst>
          </p:cNvPr>
          <p:cNvSpPr txBox="1">
            <a:spLocks/>
          </p:cNvSpPr>
          <p:nvPr/>
        </p:nvSpPr>
        <p:spPr>
          <a:xfrm>
            <a:off x="422652" y="890040"/>
            <a:ext cx="11998815" cy="5754336"/>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CA" sz="3100"/>
              <a:t>		         	</a:t>
            </a:r>
            <a:endParaRPr lang="hr-HR" sz="3100"/>
          </a:p>
          <a:p>
            <a:pPr marL="0" indent="0" algn="just">
              <a:buFont typeface="Arial" pitchFamily="34" charset="0"/>
              <a:buNone/>
              <a:defRPr/>
            </a:pPr>
            <a:r>
              <a:rPr lang="en-CA" sz="2800" b="1" u="sng"/>
              <a:t>Background:</a:t>
            </a:r>
          </a:p>
          <a:p>
            <a:pPr algn="just">
              <a:defRPr/>
            </a:pPr>
            <a:r>
              <a:rPr lang="en-CA" sz="2800"/>
              <a:t>Periodic reviews of STANAGs are expected by NSO</a:t>
            </a:r>
          </a:p>
          <a:p>
            <a:pPr algn="just">
              <a:defRPr/>
            </a:pPr>
            <a:r>
              <a:rPr lang="en-CA" sz="2800"/>
              <a:t>Inconsistencies in French STANAG led to opportunity to review both Eng. &amp; Fre</a:t>
            </a:r>
          </a:p>
          <a:p>
            <a:pPr algn="just">
              <a:defRPr/>
            </a:pPr>
            <a:endParaRPr lang="en-CA" sz="2800"/>
          </a:p>
          <a:p>
            <a:pPr algn="just">
              <a:defRPr/>
            </a:pPr>
            <a:r>
              <a:rPr lang="en-CA" sz="2800"/>
              <a:t>Need to modernise contexts of language use, genres (social media, etc.)</a:t>
            </a:r>
          </a:p>
          <a:p>
            <a:pPr algn="just">
              <a:defRPr/>
            </a:pPr>
            <a:r>
              <a:rPr lang="en-CA" sz="2800"/>
              <a:t>Ongoing discussion on the NS as reference point at BILC &amp; in academia</a:t>
            </a:r>
          </a:p>
          <a:p>
            <a:pPr algn="just">
              <a:defRPr/>
            </a:pPr>
            <a:r>
              <a:rPr lang="en-CA" sz="2800"/>
              <a:t>General military, multi-national contexts of target language use</a:t>
            </a:r>
          </a:p>
          <a:p>
            <a:pPr algn="just">
              <a:defRPr/>
            </a:pPr>
            <a:endParaRPr lang="en-CA" sz="2800"/>
          </a:p>
          <a:p>
            <a:pPr algn="just">
              <a:defRPr/>
            </a:pPr>
            <a:r>
              <a:rPr lang="en-CA" sz="2800"/>
              <a:t>Focus Group was formed; survey sent out to all POCs</a:t>
            </a:r>
          </a:p>
          <a:p>
            <a:pPr algn="just">
              <a:defRPr/>
            </a:pPr>
            <a:r>
              <a:rPr lang="en-CA" sz="2800"/>
              <a:t>SC in Vienna approved WG status (May ’24);</a:t>
            </a:r>
          </a:p>
          <a:p>
            <a:pPr algn="just">
              <a:defRPr/>
            </a:pPr>
            <a:r>
              <a:rPr lang="en-CA" sz="2800"/>
              <a:t>WG met Vienna ‘24, Bergen ’24, Paris ’25, Zagreb ‘25, and Delft ‘25</a:t>
            </a:r>
          </a:p>
          <a:p>
            <a:pPr>
              <a:defRPr/>
            </a:pPr>
            <a:endParaRPr lang="en-CA" sz="3100"/>
          </a:p>
          <a:p>
            <a:pPr>
              <a:defRPr/>
            </a:pPr>
            <a:endParaRPr lang="en-CA" sz="3100" dirty="0"/>
          </a:p>
        </p:txBody>
      </p:sp>
      <p:pic>
        <p:nvPicPr>
          <p:cNvPr id="5" name="Picture 8" descr="Estonia">
            <a:extLst>
              <a:ext uri="{FF2B5EF4-FFF2-40B4-BE49-F238E27FC236}">
                <a16:creationId xmlns:a16="http://schemas.microsoft.com/office/drawing/2014/main" id="{863F7581-74F1-4885-99A8-84B929315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nada">
            <a:extLst>
              <a:ext uri="{FF2B5EF4-FFF2-40B4-BE49-F238E27FC236}">
                <a16:creationId xmlns:a16="http://schemas.microsoft.com/office/drawing/2014/main" id="{0EF5F7B6-D24D-4F6E-9873-18C9B98FF7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7" name="Picture 11" descr="United States">
            <a:extLst>
              <a:ext uri="{FF2B5EF4-FFF2-40B4-BE49-F238E27FC236}">
                <a16:creationId xmlns:a16="http://schemas.microsoft.com/office/drawing/2014/main" id="{F2925C02-26F9-4E53-899C-326E3647B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iprpicdj\Downloads\no-wave-01.png">
            <a:extLst>
              <a:ext uri="{FF2B5EF4-FFF2-40B4-BE49-F238E27FC236}">
                <a16:creationId xmlns:a16="http://schemas.microsoft.com/office/drawing/2014/main" id="{C2A376ED-FA2C-4507-B38F-311DD45DF9F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9" name="Picture 2" descr="France">
            <a:extLst>
              <a:ext uri="{FF2B5EF4-FFF2-40B4-BE49-F238E27FC236}">
                <a16:creationId xmlns:a16="http://schemas.microsoft.com/office/drawing/2014/main" id="{8228B1C7-7070-4879-B830-DD70F8D9F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4C2ADFF-CCDC-4C5B-85F8-46FAB460B9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D5673DC-DE5D-4305-B673-B94491DDEE88}"/>
              </a:ext>
            </a:extLst>
          </p:cNvPr>
          <p:cNvSpPr>
            <a:spLocks noGrp="1"/>
          </p:cNvSpPr>
          <p:nvPr>
            <p:ph type="sldNum" sz="quarter" idx="12"/>
          </p:nvPr>
        </p:nvSpPr>
        <p:spPr/>
        <p:txBody>
          <a:bodyPr/>
          <a:lstStyle/>
          <a:p>
            <a:pPr>
              <a:defRPr/>
            </a:pPr>
            <a:fld id="{75157A40-AEE1-48D4-8357-42F9BD0440D6}" type="slidenum">
              <a:rPr lang="en-US" altLang="lt-LT" smtClean="0"/>
              <a:pPr>
                <a:defRPr/>
              </a:pPr>
              <a:t>21</a:t>
            </a:fld>
            <a:endParaRPr lang="en-US" altLang="lt-LT"/>
          </a:p>
        </p:txBody>
      </p:sp>
      <p:sp>
        <p:nvSpPr>
          <p:cNvPr id="3" name="Title 1">
            <a:extLst>
              <a:ext uri="{FF2B5EF4-FFF2-40B4-BE49-F238E27FC236}">
                <a16:creationId xmlns:a16="http://schemas.microsoft.com/office/drawing/2014/main" id="{87F455A1-71D2-400F-AABE-47E714731EC5}"/>
              </a:ext>
            </a:extLst>
          </p:cNvPr>
          <p:cNvSpPr txBox="1">
            <a:spLocks/>
          </p:cNvSpPr>
          <p:nvPr/>
        </p:nvSpPr>
        <p:spPr>
          <a:xfrm>
            <a:off x="1029077" y="262602"/>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597719C4-E636-401E-B994-F2DB43965F8C}"/>
              </a:ext>
            </a:extLst>
          </p:cNvPr>
          <p:cNvSpPr txBox="1">
            <a:spLocks/>
          </p:cNvSpPr>
          <p:nvPr/>
        </p:nvSpPr>
        <p:spPr>
          <a:xfrm>
            <a:off x="304800" y="893763"/>
            <a:ext cx="12080875" cy="5811837"/>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hr-HR" sz="3100"/>
          </a:p>
          <a:p>
            <a:pPr>
              <a:defRPr/>
            </a:pPr>
            <a:endParaRPr lang="en-CA" sz="3100"/>
          </a:p>
          <a:p>
            <a:pPr>
              <a:defRPr/>
            </a:pPr>
            <a:endParaRPr lang="en-CA" sz="3100" dirty="0"/>
          </a:p>
        </p:txBody>
      </p:sp>
      <p:pic>
        <p:nvPicPr>
          <p:cNvPr id="5" name="Picture 8" descr="Estonia">
            <a:extLst>
              <a:ext uri="{FF2B5EF4-FFF2-40B4-BE49-F238E27FC236}">
                <a16:creationId xmlns:a16="http://schemas.microsoft.com/office/drawing/2014/main" id="{B351799F-DE68-4AAC-B048-B0021DA09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445" y="6549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nada">
            <a:extLst>
              <a:ext uri="{FF2B5EF4-FFF2-40B4-BE49-F238E27FC236}">
                <a16:creationId xmlns:a16="http://schemas.microsoft.com/office/drawing/2014/main" id="{40C7EFD9-C197-4D73-9327-6B3365DB78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2036" y="628103"/>
            <a:ext cx="685800" cy="685800"/>
          </a:xfrm>
          <a:prstGeom prst="rect">
            <a:avLst/>
          </a:prstGeom>
          <a:noFill/>
          <a:ln>
            <a:noFill/>
          </a:ln>
        </p:spPr>
      </p:pic>
      <p:pic>
        <p:nvPicPr>
          <p:cNvPr id="7" name="Picture 11" descr="United States">
            <a:extLst>
              <a:ext uri="{FF2B5EF4-FFF2-40B4-BE49-F238E27FC236}">
                <a16:creationId xmlns:a16="http://schemas.microsoft.com/office/drawing/2014/main" id="{AB4EBF29-3849-4810-AA6B-54728105E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297" y="66608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iprpicdj\Downloads\no-wave-01.png">
            <a:extLst>
              <a:ext uri="{FF2B5EF4-FFF2-40B4-BE49-F238E27FC236}">
                <a16:creationId xmlns:a16="http://schemas.microsoft.com/office/drawing/2014/main" id="{528760AC-1086-4EDC-92BF-08360B2B79E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6459" y="706186"/>
            <a:ext cx="661923" cy="589915"/>
          </a:xfrm>
          <a:prstGeom prst="rect">
            <a:avLst/>
          </a:prstGeom>
          <a:noFill/>
          <a:ln>
            <a:noFill/>
          </a:ln>
        </p:spPr>
      </p:pic>
      <p:pic>
        <p:nvPicPr>
          <p:cNvPr id="9" name="Picture 2" descr="France">
            <a:extLst>
              <a:ext uri="{FF2B5EF4-FFF2-40B4-BE49-F238E27FC236}">
                <a16:creationId xmlns:a16="http://schemas.microsoft.com/office/drawing/2014/main" id="{48232740-1E2D-4AAE-BCD4-9630319E1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1056" y="6549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483C196-EC3D-4AC2-91A3-24AE81A14F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2388" y="68899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a:extLst>
              <a:ext uri="{FF2B5EF4-FFF2-40B4-BE49-F238E27FC236}">
                <a16:creationId xmlns:a16="http://schemas.microsoft.com/office/drawing/2014/main" id="{50FC8A33-F976-4E7C-92EA-3ED3B24DB163}"/>
              </a:ext>
            </a:extLst>
          </p:cNvPr>
          <p:cNvSpPr txBox="1"/>
          <p:nvPr/>
        </p:nvSpPr>
        <p:spPr>
          <a:xfrm>
            <a:off x="215900" y="817863"/>
            <a:ext cx="12296775" cy="6966972"/>
          </a:xfrm>
          <a:prstGeom prst="rect">
            <a:avLst/>
          </a:prstGeom>
          <a:noFill/>
        </p:spPr>
        <p:txBody>
          <a:bodyPr wrap="square" lIns="144000" tIns="180000" bIns="324000">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r>
              <a:rPr lang="en-CA" sz="2800" b="1" u="sng" dirty="0">
                <a:effectLst/>
                <a:latin typeface="+mn-lt"/>
                <a:ea typeface="Times New Roman" panose="02020603050405020304" pitchFamily="18" charset="0"/>
                <a:cs typeface="Aptos" panose="020B0004020202020204" pitchFamily="34" charset="0"/>
              </a:rPr>
              <a:t>Approaches and decisions taken so far:</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No major changes to levels, to tasks or functions</a:t>
            </a:r>
          </a:p>
          <a:p>
            <a:pPr marL="457200" indent="-457200" algn="just">
              <a:lnSpc>
                <a:spcPct val="150000"/>
              </a:lnSpc>
              <a:buFont typeface="Arial" panose="020B0604020202020204" pitchFamily="34" charset="0"/>
              <a:buChar char="•"/>
            </a:pPr>
            <a:r>
              <a:rPr lang="en-CA" sz="2800" dirty="0">
                <a:effectLst/>
                <a:latin typeface="+mn-lt"/>
                <a:ea typeface="Aptos" panose="020B0004020202020204" pitchFamily="34" charset="0"/>
                <a:cs typeface="Aptos" panose="020B0004020202020204" pitchFamily="34" charset="0"/>
              </a:rPr>
              <a:t>Defining </a:t>
            </a:r>
            <a:r>
              <a:rPr lang="en-CA" sz="2800" b="1" dirty="0">
                <a:effectLst/>
                <a:latin typeface="+mn-lt"/>
                <a:ea typeface="Aptos" panose="020B0004020202020204" pitchFamily="34" charset="0"/>
                <a:cs typeface="Aptos" panose="020B0004020202020204" pitchFamily="34" charset="0"/>
              </a:rPr>
              <a:t>threshold</a:t>
            </a:r>
            <a:r>
              <a:rPr lang="en-CA" sz="2800" dirty="0">
                <a:effectLst/>
                <a:latin typeface="+mn-lt"/>
                <a:ea typeface="Aptos" panose="020B0004020202020204" pitchFamily="34" charset="0"/>
                <a:cs typeface="Aptos" panose="020B0004020202020204" pitchFamily="34" charset="0"/>
              </a:rPr>
              <a:t> performance at each level &amp; w</a:t>
            </a:r>
            <a:r>
              <a:rPr lang="en-CA" sz="2800" dirty="0">
                <a:latin typeface="+mn-lt"/>
                <a:ea typeface="Aptos" panose="020B0004020202020204" pitchFamily="34" charset="0"/>
                <a:cs typeface="Aptos" panose="020B0004020202020204" pitchFamily="34" charset="0"/>
              </a:rPr>
              <a:t>orking </a:t>
            </a:r>
            <a:r>
              <a:rPr lang="en-CA" sz="2800" b="1" dirty="0">
                <a:latin typeface="+mn-lt"/>
                <a:ea typeface="Aptos" panose="020B0004020202020204" pitchFamily="34" charset="0"/>
                <a:cs typeface="Aptos" panose="020B0004020202020204" pitchFamily="34" charset="0"/>
              </a:rPr>
              <a:t>only</a:t>
            </a:r>
            <a:r>
              <a:rPr lang="en-CA" sz="2800" dirty="0">
                <a:latin typeface="+mn-lt"/>
                <a:ea typeface="Aptos" panose="020B0004020202020204" pitchFamily="34" charset="0"/>
                <a:cs typeface="Aptos" panose="020B0004020202020204" pitchFamily="34" charset="0"/>
              </a:rPr>
              <a:t> on base levels  </a:t>
            </a:r>
            <a:endParaRPr lang="en-CA" sz="2800" dirty="0">
              <a:effectLst/>
              <a:latin typeface="+mn-lt"/>
              <a:ea typeface="Aptos" panose="020B0004020202020204" pitchFamily="34"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latin typeface="+mn-lt"/>
                <a:ea typeface="Times New Roman" panose="02020603050405020304" pitchFamily="18" charset="0"/>
                <a:cs typeface="Aptos" panose="020B0004020202020204" pitchFamily="34" charset="0"/>
              </a:rPr>
              <a:t>Attempt at r</a:t>
            </a:r>
            <a:r>
              <a:rPr lang="en-CA" sz="2800" dirty="0">
                <a:effectLst/>
                <a:latin typeface="+mn-lt"/>
                <a:ea typeface="Times New Roman" panose="02020603050405020304" pitchFamily="18" charset="0"/>
                <a:cs typeface="Aptos" panose="020B0004020202020204" pitchFamily="34" charset="0"/>
              </a:rPr>
              <a:t>emoving overlap: CTA + Text Type in stand-alone</a:t>
            </a:r>
            <a:r>
              <a:rPr lang="en-CA" sz="2800" dirty="0">
                <a:latin typeface="+mn-lt"/>
                <a:ea typeface="Times New Roman" panose="02020603050405020304" pitchFamily="18" charset="0"/>
                <a:cs typeface="Aptos" panose="020B0004020202020204" pitchFamily="34" charset="0"/>
              </a:rPr>
              <a:t> bands</a:t>
            </a:r>
            <a:endParaRPr lang="en-CA" sz="2800" dirty="0">
              <a:effectLst/>
              <a:latin typeface="+mn-lt"/>
              <a:ea typeface="Times New Roman" panose="02020603050405020304" pitchFamily="18"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Re-sequencing statements in ‘regular’ order from skill to skill &amp; level to level</a:t>
            </a:r>
          </a:p>
          <a:p>
            <a:pPr marL="457200" indent="-457200" algn="just">
              <a:lnSpc>
                <a:spcPct val="150000"/>
              </a:lnSpc>
              <a:buFont typeface="Arial" panose="020B0604020202020204" pitchFamily="34" charset="0"/>
              <a:buChar char="•"/>
            </a:pPr>
            <a:r>
              <a:rPr lang="en-CA" sz="2800" dirty="0">
                <a:latin typeface="+mn-lt"/>
              </a:rPr>
              <a:t>Attempt at using </a:t>
            </a:r>
            <a:r>
              <a:rPr lang="en-CA" sz="2800" i="1" dirty="0">
                <a:latin typeface="+mn-lt"/>
              </a:rPr>
              <a:t>plain</a:t>
            </a:r>
            <a:r>
              <a:rPr lang="en-CA" sz="2800" dirty="0">
                <a:latin typeface="+mn-lt"/>
              </a:rPr>
              <a:t> language to have clear meaning</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No NS, reader, etc. reference: only high-proficiency language use / mastery</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Adding general military</a:t>
            </a:r>
            <a:r>
              <a:rPr lang="en-CA" sz="2800" dirty="0">
                <a:latin typeface="+mn-lt"/>
                <a:ea typeface="Times New Roman" panose="02020603050405020304" pitchFamily="18" charset="0"/>
                <a:cs typeface="Aptos" panose="020B0004020202020204" pitchFamily="34" charset="0"/>
              </a:rPr>
              <a:t> &amp; </a:t>
            </a:r>
            <a:r>
              <a:rPr lang="en-CA" sz="2800" dirty="0">
                <a:effectLst/>
                <a:latin typeface="+mn-lt"/>
                <a:ea typeface="Times New Roman" panose="02020603050405020304" pitchFamily="18" charset="0"/>
                <a:cs typeface="Aptos" panose="020B0004020202020204" pitchFamily="34" charset="0"/>
              </a:rPr>
              <a:t>multi-national flavour</a:t>
            </a:r>
          </a:p>
          <a:p>
            <a:pPr marL="45720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NATO Context, but scale useable for LOTE-F</a:t>
            </a:r>
          </a:p>
          <a:p>
            <a:pPr marL="457200" lvl="0" indent="-457200" algn="just">
              <a:lnSpc>
                <a:spcPct val="150000"/>
              </a:lnSpc>
              <a:buFont typeface="Arial" panose="020B0604020202020204" pitchFamily="34" charset="0"/>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210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B15A863-610C-4414-AE21-6EFEC4CBFA87}"/>
              </a:ext>
            </a:extLst>
          </p:cNvPr>
          <p:cNvSpPr>
            <a:spLocks noGrp="1"/>
          </p:cNvSpPr>
          <p:nvPr>
            <p:ph type="sldNum" sz="quarter" idx="12"/>
          </p:nvPr>
        </p:nvSpPr>
        <p:spPr/>
        <p:txBody>
          <a:bodyPr/>
          <a:lstStyle/>
          <a:p>
            <a:pPr>
              <a:defRPr/>
            </a:pPr>
            <a:fld id="{75157A40-AEE1-48D4-8357-42F9BD0440D6}" type="slidenum">
              <a:rPr lang="en-US" altLang="lt-LT" smtClean="0"/>
              <a:pPr>
                <a:defRPr/>
              </a:pPr>
              <a:t>22</a:t>
            </a:fld>
            <a:endParaRPr lang="en-US" altLang="lt-LT"/>
          </a:p>
        </p:txBody>
      </p:sp>
      <p:sp>
        <p:nvSpPr>
          <p:cNvPr id="3" name="Title 1">
            <a:extLst>
              <a:ext uri="{FF2B5EF4-FFF2-40B4-BE49-F238E27FC236}">
                <a16:creationId xmlns:a16="http://schemas.microsoft.com/office/drawing/2014/main" id="{E287AFF9-B58E-45F2-B109-78A90095680B}"/>
              </a:ext>
            </a:extLst>
          </p:cNvPr>
          <p:cNvSpPr txBox="1">
            <a:spLocks/>
          </p:cNvSpPr>
          <p:nvPr/>
        </p:nvSpPr>
        <p:spPr>
          <a:xfrm>
            <a:off x="866775" y="366713"/>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5168E657-3C31-4218-A236-41D7DB709E88}"/>
              </a:ext>
            </a:extLst>
          </p:cNvPr>
          <p:cNvSpPr txBox="1">
            <a:spLocks/>
          </p:cNvSpPr>
          <p:nvPr/>
        </p:nvSpPr>
        <p:spPr>
          <a:xfrm>
            <a:off x="304800" y="893763"/>
            <a:ext cx="12080875" cy="5811837"/>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hr-HR" sz="3100"/>
          </a:p>
          <a:p>
            <a:pPr>
              <a:defRPr/>
            </a:pPr>
            <a:endParaRPr lang="en-CA" sz="3100"/>
          </a:p>
          <a:p>
            <a:pPr>
              <a:defRPr/>
            </a:pPr>
            <a:endParaRPr lang="en-CA" sz="3100" dirty="0"/>
          </a:p>
        </p:txBody>
      </p:sp>
      <p:pic>
        <p:nvPicPr>
          <p:cNvPr id="5" name="Picture 8" descr="Estonia">
            <a:extLst>
              <a:ext uri="{FF2B5EF4-FFF2-40B4-BE49-F238E27FC236}">
                <a16:creationId xmlns:a16="http://schemas.microsoft.com/office/drawing/2014/main" id="{C2735DC7-C8CF-4932-87A0-B85D1F740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nada">
            <a:extLst>
              <a:ext uri="{FF2B5EF4-FFF2-40B4-BE49-F238E27FC236}">
                <a16:creationId xmlns:a16="http://schemas.microsoft.com/office/drawing/2014/main" id="{74180415-4C12-4111-B7E1-8D6D7DBC8C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7" name="Picture 11" descr="United States">
            <a:extLst>
              <a:ext uri="{FF2B5EF4-FFF2-40B4-BE49-F238E27FC236}">
                <a16:creationId xmlns:a16="http://schemas.microsoft.com/office/drawing/2014/main" id="{C7010CEF-E0E3-46AC-B7B2-7CC36AE5A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iprpicdj\Downloads\no-wave-01.png">
            <a:extLst>
              <a:ext uri="{FF2B5EF4-FFF2-40B4-BE49-F238E27FC236}">
                <a16:creationId xmlns:a16="http://schemas.microsoft.com/office/drawing/2014/main" id="{AF81E637-45DF-4D3E-B83E-E5F5423A82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9" name="Picture 2" descr="France">
            <a:extLst>
              <a:ext uri="{FF2B5EF4-FFF2-40B4-BE49-F238E27FC236}">
                <a16:creationId xmlns:a16="http://schemas.microsoft.com/office/drawing/2014/main" id="{9645E2D2-CF15-4C18-809D-CF4A21D34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E00A7E7-67BA-4618-B01C-CDBEF7C108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a:extLst>
              <a:ext uri="{FF2B5EF4-FFF2-40B4-BE49-F238E27FC236}">
                <a16:creationId xmlns:a16="http://schemas.microsoft.com/office/drawing/2014/main" id="{7534B592-F70C-42B3-86EE-100BA4463D06}"/>
              </a:ext>
            </a:extLst>
          </p:cNvPr>
          <p:cNvSpPr txBox="1"/>
          <p:nvPr/>
        </p:nvSpPr>
        <p:spPr>
          <a:xfrm>
            <a:off x="358568" y="919160"/>
            <a:ext cx="12209043" cy="5970865"/>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lvl="0" algn="just"/>
            <a:r>
              <a:rPr lang="en-CA" sz="2800" b="1" i="1" u="sng" dirty="0">
                <a:latin typeface="+mn-lt"/>
                <a:ea typeface="Aptos" panose="020B0004020202020204" pitchFamily="34" charset="0"/>
                <a:cs typeface="Aptos" panose="020B0004020202020204" pitchFamily="34" charset="0"/>
              </a:rPr>
              <a:t>Program of Work:</a:t>
            </a:r>
          </a:p>
          <a:p>
            <a:pPr lvl="0" algn="just"/>
            <a:endParaRPr lang="en-CA" sz="2800" b="1" i="1" u="sng" dirty="0">
              <a:latin typeface="+mn-lt"/>
              <a:ea typeface="Aptos" panose="020B0004020202020204" pitchFamily="34" charset="0"/>
              <a:cs typeface="Aptos" panose="020B0004020202020204" pitchFamily="34" charset="0"/>
            </a:endParaRPr>
          </a:p>
          <a:p>
            <a:pPr lvl="0" algn="just"/>
            <a:r>
              <a:rPr lang="en-CA" sz="2800" i="1" u="sng" dirty="0">
                <a:latin typeface="+mn-lt"/>
                <a:ea typeface="Aptos" panose="020B0004020202020204" pitchFamily="34" charset="0"/>
                <a:cs typeface="Aptos" panose="020B0004020202020204" pitchFamily="34" charset="0"/>
              </a:rPr>
              <a:t>Phase 1</a:t>
            </a:r>
            <a:r>
              <a:rPr lang="en-CA" sz="2800" i="1" dirty="0">
                <a:latin typeface="+mn-lt"/>
                <a:ea typeface="Aptos" panose="020B0004020202020204" pitchFamily="34" charset="0"/>
                <a:cs typeface="Aptos" panose="020B0004020202020204" pitchFamily="34" charset="0"/>
              </a:rPr>
              <a:t>:</a:t>
            </a:r>
            <a:r>
              <a:rPr lang="en-CA" sz="2800" dirty="0">
                <a:latin typeface="+mn-lt"/>
                <a:ea typeface="Aptos" panose="020B0004020202020204" pitchFamily="34" charset="0"/>
                <a:cs typeface="Aptos" panose="020B0004020202020204" pitchFamily="34" charset="0"/>
              </a:rPr>
              <a:t>	Review of </a:t>
            </a:r>
            <a:r>
              <a:rPr lang="en-CA" sz="2800" dirty="0">
                <a:solidFill>
                  <a:srgbClr val="C00000"/>
                </a:solidFill>
                <a:latin typeface="+mn-lt"/>
                <a:ea typeface="Aptos" panose="020B0004020202020204" pitchFamily="34" charset="0"/>
                <a:cs typeface="Aptos" panose="020B0004020202020204" pitchFamily="34" charset="0"/>
              </a:rPr>
              <a:t>speaking</a:t>
            </a:r>
            <a:r>
              <a:rPr lang="en-CA" sz="2800" dirty="0">
                <a:latin typeface="+mn-lt"/>
                <a:ea typeface="Aptos" panose="020B0004020202020204" pitchFamily="34" charset="0"/>
                <a:cs typeface="Aptos" panose="020B0004020202020204" pitchFamily="34" charset="0"/>
              </a:rPr>
              <a:t> descriptors at all levels</a:t>
            </a:r>
          </a:p>
          <a:p>
            <a:pPr lvl="0" algn="just"/>
            <a:r>
              <a:rPr lang="en-CA" sz="2800" dirty="0">
                <a:solidFill>
                  <a:srgbClr val="C00000"/>
                </a:solidFill>
                <a:latin typeface="+mn-lt"/>
                <a:ea typeface="Times New Roman" panose="02020603050405020304" pitchFamily="18" charset="0"/>
                <a:cs typeface="Aptos" panose="020B0004020202020204" pitchFamily="34" charset="0"/>
              </a:rPr>
              <a:t>		</a:t>
            </a:r>
            <a:r>
              <a:rPr lang="en-CA" sz="2800" dirty="0">
                <a:latin typeface="+mn-lt"/>
                <a:ea typeface="Times New Roman" panose="02020603050405020304" pitchFamily="18" charset="0"/>
                <a:cs typeface="Aptos" panose="020B0004020202020204" pitchFamily="34" charset="0"/>
              </a:rPr>
              <a:t>Review of </a:t>
            </a:r>
            <a:r>
              <a:rPr lang="en-CA" sz="2800" dirty="0">
                <a:solidFill>
                  <a:srgbClr val="C00000"/>
                </a:solidFill>
                <a:latin typeface="+mn-lt"/>
                <a:ea typeface="Times New Roman" panose="02020603050405020304" pitchFamily="18" charset="0"/>
                <a:cs typeface="Aptos" panose="020B0004020202020204" pitchFamily="34" charset="0"/>
              </a:rPr>
              <a:t>level 2 in all skills </a:t>
            </a:r>
            <a:r>
              <a:rPr lang="en-CA" sz="2800" dirty="0">
                <a:latin typeface="+mn-lt"/>
                <a:ea typeface="Times New Roman" panose="02020603050405020304" pitchFamily="18" charset="0"/>
                <a:cs typeface="Aptos" panose="020B0004020202020204" pitchFamily="34" charset="0"/>
              </a:rPr>
              <a:t>(AKA the cross)</a:t>
            </a:r>
            <a:endParaRPr lang="en-CA" sz="2800" dirty="0">
              <a:solidFill>
                <a:srgbClr val="C00000"/>
              </a:solidFill>
              <a:latin typeface="+mn-lt"/>
              <a:ea typeface="Aptos" panose="020B0004020202020204" pitchFamily="34" charset="0"/>
              <a:cs typeface="Aptos" panose="020B0004020202020204" pitchFamily="34" charset="0"/>
            </a:endParaRPr>
          </a:p>
          <a:p>
            <a:pPr lvl="0" algn="just"/>
            <a:endParaRPr lang="en-CA" sz="2800" dirty="0">
              <a:effectLst/>
              <a:latin typeface="+mn-lt"/>
              <a:ea typeface="Times New Roman" panose="02020603050405020304" pitchFamily="18" charset="0"/>
              <a:cs typeface="Aptos" panose="020B0004020202020204" pitchFamily="34" charset="0"/>
            </a:endParaRPr>
          </a:p>
          <a:p>
            <a:pPr lvl="0" algn="just"/>
            <a:r>
              <a:rPr lang="en-CA" sz="2800" i="1" u="sng" dirty="0">
                <a:effectLst/>
                <a:latin typeface="+mn-lt"/>
                <a:ea typeface="Times New Roman" panose="02020603050405020304" pitchFamily="18" charset="0"/>
                <a:cs typeface="Aptos" panose="020B0004020202020204" pitchFamily="34" charset="0"/>
              </a:rPr>
              <a:t>Phase 2:</a:t>
            </a:r>
            <a:r>
              <a:rPr lang="en-CA" sz="2800" i="1" dirty="0">
                <a:effectLst/>
                <a:latin typeface="+mn-lt"/>
                <a:ea typeface="Times New Roman" panose="02020603050405020304" pitchFamily="18" charset="0"/>
                <a:cs typeface="Aptos" panose="020B0004020202020204" pitchFamily="34" charset="0"/>
              </a:rPr>
              <a:t> </a:t>
            </a:r>
            <a:r>
              <a:rPr lang="en-CA" sz="2800" dirty="0">
                <a:effectLst/>
                <a:latin typeface="+mn-lt"/>
                <a:ea typeface="Times New Roman" panose="02020603050405020304" pitchFamily="18" charset="0"/>
                <a:cs typeface="Aptos" panose="020B0004020202020204" pitchFamily="34" charset="0"/>
              </a:rPr>
              <a:t>	T</a:t>
            </a:r>
            <a:r>
              <a:rPr lang="en-CA" sz="2800" dirty="0">
                <a:latin typeface="+mn-lt"/>
                <a:ea typeface="Times New Roman" panose="02020603050405020304" pitchFamily="18" charset="0"/>
                <a:cs typeface="Aptos" panose="020B0004020202020204" pitchFamily="34" charset="0"/>
              </a:rPr>
              <a:t>he cross to be reviewed by a </a:t>
            </a:r>
            <a:r>
              <a:rPr lang="en-CA" sz="2800" i="1" dirty="0">
                <a:solidFill>
                  <a:srgbClr val="C00000"/>
                </a:solidFill>
                <a:latin typeface="+mn-lt"/>
                <a:ea typeface="Times New Roman" panose="02020603050405020304" pitchFamily="18" charset="0"/>
                <a:cs typeface="Aptos" panose="020B0004020202020204" pitchFamily="34" charset="0"/>
              </a:rPr>
              <a:t>selected</a:t>
            </a:r>
            <a:r>
              <a:rPr lang="en-CA" sz="2800" dirty="0">
                <a:latin typeface="+mn-lt"/>
                <a:ea typeface="Times New Roman" panose="02020603050405020304" pitchFamily="18" charset="0"/>
                <a:cs typeface="Aptos" panose="020B0004020202020204" pitchFamily="34" charset="0"/>
              </a:rPr>
              <a:t> number of </a:t>
            </a:r>
            <a:r>
              <a:rPr lang="en-CA" sz="2800" dirty="0">
                <a:solidFill>
                  <a:srgbClr val="C00000"/>
                </a:solidFill>
                <a:latin typeface="+mn-lt"/>
                <a:ea typeface="Times New Roman" panose="02020603050405020304" pitchFamily="18" charset="0"/>
                <a:cs typeface="Aptos" panose="020B0004020202020204" pitchFamily="34" charset="0"/>
              </a:rPr>
              <a:t>expert</a:t>
            </a:r>
            <a:r>
              <a:rPr lang="en-CA" sz="2800" dirty="0">
                <a:latin typeface="+mn-lt"/>
                <a:ea typeface="Times New Roman" panose="02020603050405020304" pitchFamily="18" charset="0"/>
                <a:cs typeface="Aptos" panose="020B0004020202020204" pitchFamily="34" charset="0"/>
              </a:rPr>
              <a:t> reviewers.</a:t>
            </a:r>
          </a:p>
          <a:p>
            <a:pPr lvl="0" algn="just"/>
            <a:r>
              <a:rPr lang="en-CA" sz="2800" dirty="0">
                <a:latin typeface="+mn-lt"/>
                <a:ea typeface="Times New Roman" panose="02020603050405020304" pitchFamily="18" charset="0"/>
                <a:cs typeface="Aptos" panose="020B0004020202020204" pitchFamily="34" charset="0"/>
              </a:rPr>
              <a:t>		WG adjusts and drafts full base levels at all skills</a:t>
            </a:r>
          </a:p>
          <a:p>
            <a:pPr lvl="0" algn="just"/>
            <a:endParaRPr lang="en-CA" sz="2800" dirty="0">
              <a:latin typeface="+mn-lt"/>
              <a:ea typeface="Times New Roman" panose="02020603050405020304" pitchFamily="18" charset="0"/>
              <a:cs typeface="Aptos" panose="020B0004020202020204" pitchFamily="34" charset="0"/>
            </a:endParaRPr>
          </a:p>
          <a:p>
            <a:pPr lvl="0" algn="just"/>
            <a:r>
              <a:rPr lang="en-CA" sz="2800" i="1" u="sng" dirty="0">
                <a:latin typeface="+mn-lt"/>
                <a:ea typeface="Times New Roman" panose="02020603050405020304" pitchFamily="18" charset="0"/>
                <a:cs typeface="Aptos" panose="020B0004020202020204" pitchFamily="34" charset="0"/>
              </a:rPr>
              <a:t>Phase 3:</a:t>
            </a:r>
            <a:r>
              <a:rPr lang="en-CA" sz="2800" i="1" dirty="0">
                <a:latin typeface="+mn-lt"/>
                <a:ea typeface="Times New Roman" panose="02020603050405020304" pitchFamily="18" charset="0"/>
                <a:cs typeface="Aptos" panose="020B0004020202020204" pitchFamily="34" charset="0"/>
              </a:rPr>
              <a:t> </a:t>
            </a:r>
            <a:r>
              <a:rPr lang="en-CA" sz="2800" dirty="0">
                <a:latin typeface="+mn-lt"/>
                <a:ea typeface="Times New Roman" panose="02020603050405020304" pitchFamily="18" charset="0"/>
                <a:cs typeface="Aptos" panose="020B0004020202020204" pitchFamily="34" charset="0"/>
              </a:rPr>
              <a:t>	F</a:t>
            </a:r>
            <a:r>
              <a:rPr lang="en-CA" sz="2800" dirty="0">
                <a:effectLst/>
                <a:latin typeface="+mn-lt"/>
                <a:ea typeface="Times New Roman" panose="02020603050405020304" pitchFamily="18" charset="0"/>
                <a:cs typeface="Aptos" panose="020B0004020202020204" pitchFamily="34" charset="0"/>
              </a:rPr>
              <a:t>ull draft sent for revision by a </a:t>
            </a:r>
            <a:r>
              <a:rPr lang="en-CA" sz="2800" dirty="0">
                <a:solidFill>
                  <a:srgbClr val="C00000"/>
                </a:solidFill>
                <a:effectLst/>
                <a:latin typeface="+mn-lt"/>
                <a:ea typeface="Times New Roman" panose="02020603050405020304" pitchFamily="18" charset="0"/>
                <a:cs typeface="Aptos" panose="020B0004020202020204" pitchFamily="34" charset="0"/>
              </a:rPr>
              <a:t>small committee </a:t>
            </a:r>
            <a:r>
              <a:rPr lang="en-CA" sz="2800" dirty="0">
                <a:effectLst/>
                <a:latin typeface="+mn-lt"/>
                <a:ea typeface="Times New Roman" panose="02020603050405020304" pitchFamily="18" charset="0"/>
                <a:cs typeface="Aptos" panose="020B0004020202020204" pitchFamily="34" charset="0"/>
              </a:rPr>
              <a:t>of experts and 				internal stakeholders. </a:t>
            </a:r>
            <a:r>
              <a:rPr lang="en-CA" sz="2800" dirty="0">
                <a:latin typeface="+mn-lt"/>
                <a:ea typeface="Times New Roman" panose="02020603050405020304" pitchFamily="18" charset="0"/>
                <a:cs typeface="Aptos" panose="020B0004020202020204" pitchFamily="34" charset="0"/>
              </a:rPr>
              <a:t>WG adjusts and finalises draft for SC.</a:t>
            </a:r>
            <a:endParaRPr lang="en-CA" sz="2800" dirty="0">
              <a:effectLst/>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200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4D6ACFDF-B1DE-4CE8-A2C0-E39C7AA9B068}"/>
              </a:ext>
            </a:extLst>
          </p:cNvPr>
          <p:cNvSpPr>
            <a:spLocks noGrp="1"/>
          </p:cNvSpPr>
          <p:nvPr>
            <p:ph type="sldNum" sz="quarter" idx="12"/>
          </p:nvPr>
        </p:nvSpPr>
        <p:spPr/>
        <p:txBody>
          <a:bodyPr/>
          <a:lstStyle/>
          <a:p>
            <a:pPr>
              <a:defRPr/>
            </a:pPr>
            <a:fld id="{75157A40-AEE1-48D4-8357-42F9BD0440D6}" type="slidenum">
              <a:rPr lang="en-US" altLang="lt-LT" smtClean="0"/>
              <a:pPr>
                <a:defRPr/>
              </a:pPr>
              <a:t>23</a:t>
            </a:fld>
            <a:endParaRPr lang="en-US" altLang="lt-LT"/>
          </a:p>
        </p:txBody>
      </p:sp>
      <p:sp>
        <p:nvSpPr>
          <p:cNvPr id="3" name="Title 1">
            <a:extLst>
              <a:ext uri="{FF2B5EF4-FFF2-40B4-BE49-F238E27FC236}">
                <a16:creationId xmlns:a16="http://schemas.microsoft.com/office/drawing/2014/main" id="{0647713B-BF5B-42B0-BB04-575E7B2AE581}"/>
              </a:ext>
            </a:extLst>
          </p:cNvPr>
          <p:cNvSpPr txBox="1">
            <a:spLocks/>
          </p:cNvSpPr>
          <p:nvPr/>
        </p:nvSpPr>
        <p:spPr>
          <a:xfrm>
            <a:off x="866775" y="366713"/>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5ADBCD40-538F-4EEB-B860-B14D069C7970}"/>
              </a:ext>
            </a:extLst>
          </p:cNvPr>
          <p:cNvSpPr txBox="1">
            <a:spLocks/>
          </p:cNvSpPr>
          <p:nvPr/>
        </p:nvSpPr>
        <p:spPr>
          <a:xfrm>
            <a:off x="304800" y="893763"/>
            <a:ext cx="12080875" cy="5811837"/>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hr-HR" sz="3100"/>
          </a:p>
          <a:p>
            <a:pPr>
              <a:defRPr/>
            </a:pPr>
            <a:endParaRPr lang="en-CA" sz="3100"/>
          </a:p>
          <a:p>
            <a:pPr>
              <a:defRPr/>
            </a:pPr>
            <a:endParaRPr lang="en-CA" sz="3100" dirty="0"/>
          </a:p>
        </p:txBody>
      </p:sp>
      <p:pic>
        <p:nvPicPr>
          <p:cNvPr id="5" name="Picture 8" descr="Estonia">
            <a:extLst>
              <a:ext uri="{FF2B5EF4-FFF2-40B4-BE49-F238E27FC236}">
                <a16:creationId xmlns:a16="http://schemas.microsoft.com/office/drawing/2014/main" id="{6F39506E-009E-4E59-888B-E73050D84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nada">
            <a:extLst>
              <a:ext uri="{FF2B5EF4-FFF2-40B4-BE49-F238E27FC236}">
                <a16:creationId xmlns:a16="http://schemas.microsoft.com/office/drawing/2014/main" id="{5EE77FA5-D500-4317-B100-1B0651754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7" name="Picture 11" descr="United States">
            <a:extLst>
              <a:ext uri="{FF2B5EF4-FFF2-40B4-BE49-F238E27FC236}">
                <a16:creationId xmlns:a16="http://schemas.microsoft.com/office/drawing/2014/main" id="{44469C06-9657-4144-8A1D-BD0D8E6BF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iprpicdj\Downloads\no-wave-01.png">
            <a:extLst>
              <a:ext uri="{FF2B5EF4-FFF2-40B4-BE49-F238E27FC236}">
                <a16:creationId xmlns:a16="http://schemas.microsoft.com/office/drawing/2014/main" id="{7C852ABB-AD0F-44F7-BD1C-B91635977BB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9" name="Picture 2" descr="France">
            <a:extLst>
              <a:ext uri="{FF2B5EF4-FFF2-40B4-BE49-F238E27FC236}">
                <a16:creationId xmlns:a16="http://schemas.microsoft.com/office/drawing/2014/main" id="{CDC61926-664D-4426-9976-964CCD5D8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03C5D58-3E85-41AD-9378-4F5630001B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a:extLst>
              <a:ext uri="{FF2B5EF4-FFF2-40B4-BE49-F238E27FC236}">
                <a16:creationId xmlns:a16="http://schemas.microsoft.com/office/drawing/2014/main" id="{3EC66BD3-BE57-4722-88F4-C2F9774483C4}"/>
              </a:ext>
            </a:extLst>
          </p:cNvPr>
          <p:cNvSpPr txBox="1"/>
          <p:nvPr/>
        </p:nvSpPr>
        <p:spPr>
          <a:xfrm>
            <a:off x="358568" y="919160"/>
            <a:ext cx="12209043" cy="1661993"/>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graphicFrame>
        <p:nvGraphicFramePr>
          <p:cNvPr id="12" name="Table 15">
            <a:extLst>
              <a:ext uri="{FF2B5EF4-FFF2-40B4-BE49-F238E27FC236}">
                <a16:creationId xmlns:a16="http://schemas.microsoft.com/office/drawing/2014/main" id="{40619068-0F2E-45A5-8592-BD0C9BB5ADBD}"/>
              </a:ext>
            </a:extLst>
          </p:cNvPr>
          <p:cNvGraphicFramePr>
            <a:graphicFrameLocks noGrp="1"/>
          </p:cNvGraphicFramePr>
          <p:nvPr>
            <p:extLst>
              <p:ext uri="{D42A27DB-BD31-4B8C-83A1-F6EECF244321}">
                <p14:modId xmlns:p14="http://schemas.microsoft.com/office/powerpoint/2010/main" val="3868703933"/>
              </p:ext>
            </p:extLst>
          </p:nvPr>
        </p:nvGraphicFramePr>
        <p:xfrm>
          <a:off x="5255769" y="1633457"/>
          <a:ext cx="6336703" cy="5083668"/>
        </p:xfrm>
        <a:graphic>
          <a:graphicData uri="http://schemas.openxmlformats.org/drawingml/2006/table">
            <a:tbl>
              <a:tblPr firstRow="1" bandRow="1">
                <a:tableStyleId>{5C22544A-7EE6-4342-B048-85BDC9FD1C3A}</a:tableStyleId>
              </a:tblPr>
              <a:tblGrid>
                <a:gridCol w="1724812">
                  <a:extLst>
                    <a:ext uri="{9D8B030D-6E8A-4147-A177-3AD203B41FA5}">
                      <a16:colId xmlns:a16="http://schemas.microsoft.com/office/drawing/2014/main" val="786718325"/>
                    </a:ext>
                  </a:extLst>
                </a:gridCol>
                <a:gridCol w="1421796">
                  <a:extLst>
                    <a:ext uri="{9D8B030D-6E8A-4147-A177-3AD203B41FA5}">
                      <a16:colId xmlns:a16="http://schemas.microsoft.com/office/drawing/2014/main" val="1417432278"/>
                    </a:ext>
                  </a:extLst>
                </a:gridCol>
                <a:gridCol w="1533911">
                  <a:extLst>
                    <a:ext uri="{9D8B030D-6E8A-4147-A177-3AD203B41FA5}">
                      <a16:colId xmlns:a16="http://schemas.microsoft.com/office/drawing/2014/main" val="1043985006"/>
                    </a:ext>
                  </a:extLst>
                </a:gridCol>
                <a:gridCol w="1656184">
                  <a:extLst>
                    <a:ext uri="{9D8B030D-6E8A-4147-A177-3AD203B41FA5}">
                      <a16:colId xmlns:a16="http://schemas.microsoft.com/office/drawing/2014/main" val="4201417532"/>
                    </a:ext>
                  </a:extLst>
                </a:gridCol>
              </a:tblGrid>
              <a:tr h="444724">
                <a:tc>
                  <a:txBody>
                    <a:bodyPr/>
                    <a:lstStyle/>
                    <a:p>
                      <a:pPr algn="ctr"/>
                      <a:r>
                        <a:rPr lang="en-CA" dirty="0"/>
                        <a:t>Listening</a:t>
                      </a:r>
                    </a:p>
                  </a:txBody>
                  <a:tcPr>
                    <a:solidFill>
                      <a:schemeClr val="tx2">
                        <a:lumMod val="60000"/>
                        <a:lumOff val="40000"/>
                      </a:schemeClr>
                    </a:solidFill>
                  </a:tcPr>
                </a:tc>
                <a:tc>
                  <a:txBody>
                    <a:bodyPr/>
                    <a:lstStyle/>
                    <a:p>
                      <a:pPr algn="ctr"/>
                      <a:r>
                        <a:rPr lang="en-CA" dirty="0"/>
                        <a:t>Speaking</a:t>
                      </a:r>
                    </a:p>
                  </a:txBody>
                  <a:tcPr>
                    <a:solidFill>
                      <a:schemeClr val="tx2">
                        <a:lumMod val="60000"/>
                        <a:lumOff val="40000"/>
                      </a:schemeClr>
                    </a:solidFill>
                  </a:tcPr>
                </a:tc>
                <a:tc>
                  <a:txBody>
                    <a:bodyPr/>
                    <a:lstStyle/>
                    <a:p>
                      <a:pPr algn="ctr"/>
                      <a:r>
                        <a:rPr lang="en-CA" dirty="0"/>
                        <a:t>Reading</a:t>
                      </a:r>
                    </a:p>
                  </a:txBody>
                  <a:tcPr>
                    <a:solidFill>
                      <a:schemeClr val="tx2">
                        <a:lumMod val="60000"/>
                        <a:lumOff val="40000"/>
                      </a:schemeClr>
                    </a:solidFill>
                  </a:tcPr>
                </a:tc>
                <a:tc>
                  <a:txBody>
                    <a:bodyPr/>
                    <a:lstStyle/>
                    <a:p>
                      <a:pPr algn="ctr"/>
                      <a:r>
                        <a:rPr lang="en-CA" dirty="0"/>
                        <a:t>Writing</a:t>
                      </a:r>
                    </a:p>
                  </a:txBody>
                  <a:tcPr>
                    <a:solidFill>
                      <a:schemeClr val="tx2">
                        <a:lumMod val="60000"/>
                        <a:lumOff val="40000"/>
                      </a:schemeClr>
                    </a:solidFill>
                  </a:tcPr>
                </a:tc>
                <a:extLst>
                  <a:ext uri="{0D108BD9-81ED-4DB2-BD59-A6C34878D82A}">
                    <a16:rowId xmlns:a16="http://schemas.microsoft.com/office/drawing/2014/main" val="1274160690"/>
                  </a:ext>
                </a:extLst>
              </a:tr>
              <a:tr h="653922">
                <a:tc>
                  <a:txBody>
                    <a:bodyPr/>
                    <a:lstStyle/>
                    <a:p>
                      <a:endParaRPr lang="en-CA" dirty="0"/>
                    </a:p>
                  </a:txBody>
                  <a:tcPr/>
                </a:tc>
                <a:tc>
                  <a:txBody>
                    <a:bodyPr/>
                    <a:lstStyle/>
                    <a:p>
                      <a:pPr algn="ctr">
                        <a:lnSpc>
                          <a:spcPct val="150000"/>
                        </a:lnSpc>
                      </a:pPr>
                      <a:r>
                        <a:rPr lang="en-CA" sz="3200" b="1" i="1" dirty="0">
                          <a:solidFill>
                            <a:srgbClr val="C00000"/>
                          </a:solidFill>
                        </a:rPr>
                        <a:t>0</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a:p>
                  </a:txBody>
                  <a:tcPr/>
                </a:tc>
                <a:extLst>
                  <a:ext uri="{0D108BD9-81ED-4DB2-BD59-A6C34878D82A}">
                    <a16:rowId xmlns:a16="http://schemas.microsoft.com/office/drawing/2014/main" val="3518800605"/>
                  </a:ext>
                </a:extLst>
              </a:tr>
              <a:tr h="653922">
                <a:tc>
                  <a:txBody>
                    <a:bodyPr/>
                    <a:lstStyle/>
                    <a:p>
                      <a:endParaRPr lang="en-CA"/>
                    </a:p>
                  </a:txBody>
                  <a:tcPr/>
                </a:tc>
                <a:tc>
                  <a:txBody>
                    <a:bodyPr/>
                    <a:lstStyle/>
                    <a:p>
                      <a:pPr algn="ctr">
                        <a:lnSpc>
                          <a:spcPct val="150000"/>
                        </a:lnSpc>
                      </a:pPr>
                      <a:r>
                        <a:rPr lang="en-CA" sz="3200" b="1" dirty="0">
                          <a:solidFill>
                            <a:srgbClr val="C00000"/>
                          </a:solidFill>
                        </a:rPr>
                        <a:t>1</a:t>
                      </a:r>
                    </a:p>
                  </a:txBody>
                  <a:tcPr>
                    <a:pattFill prst="smCheck">
                      <a:fgClr>
                        <a:schemeClr val="accent2">
                          <a:lumMod val="40000"/>
                          <a:lumOff val="60000"/>
                        </a:schemeClr>
                      </a:fgClr>
                      <a:bgClr>
                        <a:schemeClr val="bg1"/>
                      </a:bgClr>
                    </a:patt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396753789"/>
                  </a:ext>
                </a:extLst>
              </a:tr>
              <a:tr h="90196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algn="ctr">
                        <a:lnSpc>
                          <a:spcPct val="150000"/>
                        </a:lnSpc>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extLst>
                  <a:ext uri="{0D108BD9-81ED-4DB2-BD59-A6C34878D82A}">
                    <a16:rowId xmlns:a16="http://schemas.microsoft.com/office/drawing/2014/main" val="2482466751"/>
                  </a:ext>
                </a:extLst>
              </a:tr>
              <a:tr h="653922">
                <a:tc>
                  <a:txBody>
                    <a:bodyPr/>
                    <a:lstStyle/>
                    <a:p>
                      <a:endParaRPr lang="en-CA"/>
                    </a:p>
                  </a:txBody>
                  <a:tcPr/>
                </a:tc>
                <a:tc>
                  <a:txBody>
                    <a:bodyPr/>
                    <a:lstStyle/>
                    <a:p>
                      <a:pPr algn="ctr">
                        <a:lnSpc>
                          <a:spcPct val="150000"/>
                        </a:lnSpc>
                      </a:pPr>
                      <a:r>
                        <a:rPr lang="en-CA" sz="3200" b="1" dirty="0">
                          <a:solidFill>
                            <a:srgbClr val="C00000"/>
                          </a:solidFill>
                        </a:rPr>
                        <a:t>3</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38852286"/>
                  </a:ext>
                </a:extLst>
              </a:tr>
              <a:tr h="653922">
                <a:tc>
                  <a:txBody>
                    <a:bodyPr/>
                    <a:lstStyle/>
                    <a:p>
                      <a:endParaRPr lang="en-CA"/>
                    </a:p>
                  </a:txBody>
                  <a:tcPr/>
                </a:tc>
                <a:tc>
                  <a:txBody>
                    <a:bodyPr/>
                    <a:lstStyle/>
                    <a:p>
                      <a:pPr algn="ctr">
                        <a:lnSpc>
                          <a:spcPct val="150000"/>
                        </a:lnSpc>
                      </a:pPr>
                      <a:r>
                        <a:rPr lang="en-CA" sz="3200" b="1" dirty="0">
                          <a:solidFill>
                            <a:srgbClr val="C00000"/>
                          </a:solidFill>
                        </a:rPr>
                        <a:t>4</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39719737"/>
                  </a:ext>
                </a:extLst>
              </a:tr>
              <a:tr h="653922">
                <a:tc>
                  <a:txBody>
                    <a:bodyPr/>
                    <a:lstStyle/>
                    <a:p>
                      <a:endParaRPr lang="en-CA"/>
                    </a:p>
                  </a:txBody>
                  <a:tcPr/>
                </a:tc>
                <a:tc>
                  <a:txBody>
                    <a:bodyPr/>
                    <a:lstStyle/>
                    <a:p>
                      <a:pPr algn="ctr">
                        <a:lnSpc>
                          <a:spcPct val="150000"/>
                        </a:lnSpc>
                      </a:pPr>
                      <a:r>
                        <a:rPr lang="en-CA" sz="3200" b="1" i="1" dirty="0">
                          <a:solidFill>
                            <a:srgbClr val="C00000"/>
                          </a:solidFill>
                        </a:rPr>
                        <a:t>5</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7453181"/>
                  </a:ext>
                </a:extLst>
              </a:tr>
            </a:tbl>
          </a:graphicData>
        </a:graphic>
      </p:graphicFrame>
      <p:sp>
        <p:nvSpPr>
          <p:cNvPr id="13" name="Rectangle: Rounded Corners 16">
            <a:extLst>
              <a:ext uri="{FF2B5EF4-FFF2-40B4-BE49-F238E27FC236}">
                <a16:creationId xmlns:a16="http://schemas.microsoft.com/office/drawing/2014/main" id="{BA834128-7C47-4940-8708-C8D6F23BE2D4}"/>
              </a:ext>
            </a:extLst>
          </p:cNvPr>
          <p:cNvSpPr/>
          <p:nvPr/>
        </p:nvSpPr>
        <p:spPr>
          <a:xfrm flipH="1">
            <a:off x="706233" y="3108203"/>
            <a:ext cx="3146279" cy="1168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The “cross”</a:t>
            </a:r>
          </a:p>
        </p:txBody>
      </p:sp>
    </p:spTree>
    <p:extLst>
      <p:ext uri="{BB962C8B-B14F-4D97-AF65-F5344CB8AC3E}">
        <p14:creationId xmlns:p14="http://schemas.microsoft.com/office/powerpoint/2010/main" val="417960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A835ED1-1019-4523-BF6E-CA10EBB40265}"/>
              </a:ext>
            </a:extLst>
          </p:cNvPr>
          <p:cNvSpPr>
            <a:spLocks noGrp="1"/>
          </p:cNvSpPr>
          <p:nvPr>
            <p:ph type="sldNum" sz="quarter" idx="12"/>
          </p:nvPr>
        </p:nvSpPr>
        <p:spPr/>
        <p:txBody>
          <a:bodyPr/>
          <a:lstStyle/>
          <a:p>
            <a:pPr>
              <a:defRPr/>
            </a:pPr>
            <a:fld id="{75157A40-AEE1-48D4-8357-42F9BD0440D6}" type="slidenum">
              <a:rPr lang="en-US" altLang="lt-LT" smtClean="0"/>
              <a:pPr>
                <a:defRPr/>
              </a:pPr>
              <a:t>24</a:t>
            </a:fld>
            <a:endParaRPr lang="en-US" altLang="lt-LT"/>
          </a:p>
        </p:txBody>
      </p:sp>
      <p:sp>
        <p:nvSpPr>
          <p:cNvPr id="3" name="Title 1">
            <a:extLst>
              <a:ext uri="{FF2B5EF4-FFF2-40B4-BE49-F238E27FC236}">
                <a16:creationId xmlns:a16="http://schemas.microsoft.com/office/drawing/2014/main" id="{2D9F46A0-D96C-4E18-805B-58C990F214FB}"/>
              </a:ext>
            </a:extLst>
          </p:cNvPr>
          <p:cNvSpPr txBox="1">
            <a:spLocks/>
          </p:cNvSpPr>
          <p:nvPr/>
        </p:nvSpPr>
        <p:spPr>
          <a:xfrm>
            <a:off x="866775" y="366713"/>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4D736A56-2A40-4407-A230-A1F3838C3162}"/>
              </a:ext>
            </a:extLst>
          </p:cNvPr>
          <p:cNvSpPr txBox="1">
            <a:spLocks/>
          </p:cNvSpPr>
          <p:nvPr/>
        </p:nvSpPr>
        <p:spPr>
          <a:xfrm>
            <a:off x="304800" y="893763"/>
            <a:ext cx="12080875" cy="5811837"/>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hr-HR" sz="3100"/>
          </a:p>
          <a:p>
            <a:pPr>
              <a:defRPr/>
            </a:pPr>
            <a:endParaRPr lang="en-CA" sz="3100"/>
          </a:p>
          <a:p>
            <a:pPr>
              <a:defRPr/>
            </a:pPr>
            <a:endParaRPr lang="en-CA" sz="3100" dirty="0"/>
          </a:p>
        </p:txBody>
      </p:sp>
      <p:pic>
        <p:nvPicPr>
          <p:cNvPr id="5" name="Picture 8" descr="Estonia">
            <a:extLst>
              <a:ext uri="{FF2B5EF4-FFF2-40B4-BE49-F238E27FC236}">
                <a16:creationId xmlns:a16="http://schemas.microsoft.com/office/drawing/2014/main" id="{DABBB087-DA0F-4ED5-9824-376D6363A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nada">
            <a:extLst>
              <a:ext uri="{FF2B5EF4-FFF2-40B4-BE49-F238E27FC236}">
                <a16:creationId xmlns:a16="http://schemas.microsoft.com/office/drawing/2014/main" id="{082756CC-9A08-4F44-83FE-68FBA7339F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7" name="Picture 11" descr="United States">
            <a:extLst>
              <a:ext uri="{FF2B5EF4-FFF2-40B4-BE49-F238E27FC236}">
                <a16:creationId xmlns:a16="http://schemas.microsoft.com/office/drawing/2014/main" id="{99B88C1E-EAE0-4F70-9BB3-5DFB20EB4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iprpicdj\Downloads\no-wave-01.png">
            <a:extLst>
              <a:ext uri="{FF2B5EF4-FFF2-40B4-BE49-F238E27FC236}">
                <a16:creationId xmlns:a16="http://schemas.microsoft.com/office/drawing/2014/main" id="{5EA5AD95-F470-4976-BCAC-154D37025B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9" name="Picture 2" descr="France">
            <a:extLst>
              <a:ext uri="{FF2B5EF4-FFF2-40B4-BE49-F238E27FC236}">
                <a16:creationId xmlns:a16="http://schemas.microsoft.com/office/drawing/2014/main" id="{D1F85B54-6403-4F06-ACE6-6697F56ADB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7CFD03-6FBA-458B-A4FB-6F65211F9E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a:extLst>
              <a:ext uri="{FF2B5EF4-FFF2-40B4-BE49-F238E27FC236}">
                <a16:creationId xmlns:a16="http://schemas.microsoft.com/office/drawing/2014/main" id="{DE2C7E97-3BEC-478B-A41A-1304377590D5}"/>
              </a:ext>
            </a:extLst>
          </p:cNvPr>
          <p:cNvSpPr txBox="1"/>
          <p:nvPr/>
        </p:nvSpPr>
        <p:spPr>
          <a:xfrm>
            <a:off x="358568" y="919160"/>
            <a:ext cx="12209043" cy="6832640"/>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lvl="0" algn="just"/>
            <a:r>
              <a:rPr lang="en-CA" sz="2800" b="1" i="1" u="sng" dirty="0">
                <a:solidFill>
                  <a:srgbClr val="C00000"/>
                </a:solidFill>
                <a:latin typeface="+mn-lt"/>
                <a:ea typeface="Aptos" panose="020B0004020202020204" pitchFamily="34" charset="0"/>
                <a:cs typeface="Aptos" panose="020B0004020202020204" pitchFamily="34" charset="0"/>
              </a:rPr>
              <a:t>Now in Phase 1</a:t>
            </a:r>
            <a:r>
              <a:rPr lang="en-CA" sz="2800" b="1" i="1" dirty="0">
                <a:solidFill>
                  <a:srgbClr val="C00000"/>
                </a:solidFill>
                <a:latin typeface="+mn-lt"/>
                <a:ea typeface="Aptos" panose="020B0004020202020204" pitchFamily="34" charset="0"/>
                <a:cs typeface="Aptos" panose="020B0004020202020204" pitchFamily="34" charset="0"/>
              </a:rPr>
              <a:t>:</a:t>
            </a:r>
          </a:p>
          <a:p>
            <a:pPr lvl="0" algn="just"/>
            <a:endParaRPr lang="en-CA" sz="2800" dirty="0">
              <a:latin typeface="+mn-lt"/>
              <a:ea typeface="Aptos" panose="020B0004020202020204" pitchFamily="34" charset="0"/>
              <a:cs typeface="Aptos" panose="020B0004020202020204" pitchFamily="34" charset="0"/>
            </a:endParaRP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speaking</a:t>
            </a:r>
            <a:r>
              <a:rPr lang="en-CA" sz="2800" dirty="0">
                <a:latin typeface="+mn-lt"/>
                <a:ea typeface="Aptos" panose="020B0004020202020204" pitchFamily="34" charset="0"/>
                <a:cs typeface="Aptos" panose="020B0004020202020204" pitchFamily="34" charset="0"/>
              </a:rPr>
              <a:t> descriptors is near complete</a:t>
            </a: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listening level 2 </a:t>
            </a:r>
            <a:r>
              <a:rPr lang="en-CA" sz="2800" dirty="0">
                <a:latin typeface="+mn-lt"/>
                <a:ea typeface="Aptos" panose="020B0004020202020204" pitchFamily="34" charset="0"/>
                <a:cs typeface="Aptos" panose="020B0004020202020204" pitchFamily="34" charset="0"/>
              </a:rPr>
              <a:t>has begun</a:t>
            </a:r>
          </a:p>
          <a:p>
            <a:pPr marL="457200" lvl="0" indent="-457200" algn="just">
              <a:buFont typeface="Arial" panose="020B0604020202020204" pitchFamily="34" charset="0"/>
              <a:buChar char="•"/>
            </a:pPr>
            <a:endParaRPr lang="en-CA" sz="2800" dirty="0">
              <a:solidFill>
                <a:srgbClr val="C00000"/>
              </a:solidFill>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A full week of work is being planned for April 2026</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WG meetings prior to and during Annual Conference and Testing Workshop ‘26</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Goal in 2026 is to complete the “</a:t>
            </a:r>
            <a:r>
              <a:rPr lang="en-CA" sz="2800" b="1" dirty="0">
                <a:latin typeface="+mn-lt"/>
                <a:ea typeface="Aptos" panose="020B0004020202020204" pitchFamily="34" charset="0"/>
                <a:cs typeface="Aptos" panose="020B0004020202020204" pitchFamily="34" charset="0"/>
              </a:rPr>
              <a:t>cross</a:t>
            </a:r>
            <a:r>
              <a:rPr lang="en-CA" sz="2800" dirty="0">
                <a:latin typeface="+mn-lt"/>
                <a:ea typeface="Aptos" panose="020B0004020202020204" pitchFamily="34" charset="0"/>
                <a:cs typeface="Aptos" panose="020B0004020202020204" pitchFamily="34" charset="0"/>
              </a:rPr>
              <a:t>” and have it reviewed by experts.</a:t>
            </a:r>
          </a:p>
          <a:p>
            <a:pPr algn="just"/>
            <a:endParaRPr lang="en-CA" sz="2800" dirty="0">
              <a:latin typeface="+mn-lt"/>
              <a:ea typeface="Aptos" panose="020B0004020202020204" pitchFamily="34" charset="0"/>
              <a:cs typeface="Aptos" panose="020B0004020202020204" pitchFamily="34" charset="0"/>
            </a:endParaRPr>
          </a:p>
          <a:p>
            <a:pPr lvl="0" algn="just"/>
            <a:endParaRPr lang="en-CA" sz="2800" dirty="0">
              <a:effectLst/>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041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843328B-F2F3-4B1E-B73D-07E444296D10}"/>
              </a:ext>
            </a:extLst>
          </p:cNvPr>
          <p:cNvSpPr>
            <a:spLocks noGrp="1"/>
          </p:cNvSpPr>
          <p:nvPr>
            <p:ph type="sldNum" sz="quarter" idx="12"/>
          </p:nvPr>
        </p:nvSpPr>
        <p:spPr/>
        <p:txBody>
          <a:bodyPr/>
          <a:lstStyle/>
          <a:p>
            <a:pPr>
              <a:defRPr/>
            </a:pPr>
            <a:fld id="{75157A40-AEE1-48D4-8357-42F9BD0440D6}" type="slidenum">
              <a:rPr lang="en-US" altLang="lt-LT" smtClean="0"/>
              <a:pPr>
                <a:defRPr/>
              </a:pPr>
              <a:t>25</a:t>
            </a:fld>
            <a:endParaRPr lang="en-US" altLang="lt-LT"/>
          </a:p>
        </p:txBody>
      </p:sp>
      <p:sp>
        <p:nvSpPr>
          <p:cNvPr id="3" name="Title 1">
            <a:extLst>
              <a:ext uri="{FF2B5EF4-FFF2-40B4-BE49-F238E27FC236}">
                <a16:creationId xmlns:a16="http://schemas.microsoft.com/office/drawing/2014/main" id="{83205707-081F-4DDB-B68B-6E53BADDFDE2}"/>
              </a:ext>
            </a:extLst>
          </p:cNvPr>
          <p:cNvSpPr txBox="1">
            <a:spLocks/>
          </p:cNvSpPr>
          <p:nvPr/>
        </p:nvSpPr>
        <p:spPr>
          <a:xfrm>
            <a:off x="1029076" y="146526"/>
            <a:ext cx="10868025" cy="1052512"/>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CA" b="1">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Group</a:t>
            </a:r>
            <a:br>
              <a:rPr lang="en-CA"/>
            </a:br>
            <a:endParaRPr lang="en-CA" dirty="0"/>
          </a:p>
        </p:txBody>
      </p:sp>
      <p:sp>
        <p:nvSpPr>
          <p:cNvPr id="4" name="Content Placeholder 2">
            <a:extLst>
              <a:ext uri="{FF2B5EF4-FFF2-40B4-BE49-F238E27FC236}">
                <a16:creationId xmlns:a16="http://schemas.microsoft.com/office/drawing/2014/main" id="{44659FBD-FEDD-4192-871B-9C33495A06A1}"/>
              </a:ext>
            </a:extLst>
          </p:cNvPr>
          <p:cNvSpPr txBox="1">
            <a:spLocks/>
          </p:cNvSpPr>
          <p:nvPr/>
        </p:nvSpPr>
        <p:spPr>
          <a:xfrm>
            <a:off x="422652" y="980728"/>
            <a:ext cx="12080875" cy="5663648"/>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CA" sz="3100"/>
              <a:t>			</a:t>
            </a:r>
            <a:endParaRPr lang="hr-HR" sz="3100"/>
          </a:p>
          <a:p>
            <a:pPr>
              <a:defRPr/>
            </a:pPr>
            <a:endParaRPr lang="en-CA" sz="3100"/>
          </a:p>
          <a:p>
            <a:pPr>
              <a:defRPr/>
            </a:pPr>
            <a:endParaRPr lang="en-CA" sz="3100" dirty="0"/>
          </a:p>
        </p:txBody>
      </p:sp>
      <p:pic>
        <p:nvPicPr>
          <p:cNvPr id="5" name="Picture 3">
            <a:extLst>
              <a:ext uri="{FF2B5EF4-FFF2-40B4-BE49-F238E27FC236}">
                <a16:creationId xmlns:a16="http://schemas.microsoft.com/office/drawing/2014/main" id="{7C514704-AFDD-428C-B636-06FAB6CAD15F}"/>
              </a:ext>
            </a:extLst>
          </p:cNvPr>
          <p:cNvPicPr>
            <a:picLocks noChangeAspect="1"/>
          </p:cNvPicPr>
          <p:nvPr/>
        </p:nvPicPr>
        <p:blipFill>
          <a:blip r:embed="rId2"/>
          <a:stretch>
            <a:fillRect/>
          </a:stretch>
        </p:blipFill>
        <p:spPr>
          <a:xfrm>
            <a:off x="2105907" y="680204"/>
            <a:ext cx="8372946" cy="6120000"/>
          </a:xfrm>
          <a:prstGeom prst="rect">
            <a:avLst/>
          </a:prstGeom>
        </p:spPr>
      </p:pic>
      <p:sp>
        <p:nvSpPr>
          <p:cNvPr id="6" name="Rectangle: Rounded Corners 4">
            <a:extLst>
              <a:ext uri="{FF2B5EF4-FFF2-40B4-BE49-F238E27FC236}">
                <a16:creationId xmlns:a16="http://schemas.microsoft.com/office/drawing/2014/main" id="{D9E7678B-0B3A-4538-9F41-9F1C416886F5}"/>
              </a:ext>
            </a:extLst>
          </p:cNvPr>
          <p:cNvSpPr/>
          <p:nvPr/>
        </p:nvSpPr>
        <p:spPr>
          <a:xfrm>
            <a:off x="10938856"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0070C0"/>
              </a:solidFill>
              <a:effectLst/>
              <a:uLnTx/>
              <a:uFillTx/>
              <a:latin typeface="Calibri"/>
              <a:ea typeface="+mn-ea"/>
              <a:cs typeface="+mn-cs"/>
            </a:endParaRPr>
          </a:p>
        </p:txBody>
      </p:sp>
      <p:sp>
        <p:nvSpPr>
          <p:cNvPr id="7" name="Rectangle: Rounded Corners 5">
            <a:extLst>
              <a:ext uri="{FF2B5EF4-FFF2-40B4-BE49-F238E27FC236}">
                <a16:creationId xmlns:a16="http://schemas.microsoft.com/office/drawing/2014/main" id="{E2AC0C31-AA48-43CF-956E-BF7BF71B44A5}"/>
              </a:ext>
            </a:extLst>
          </p:cNvPr>
          <p:cNvSpPr/>
          <p:nvPr/>
        </p:nvSpPr>
        <p:spPr>
          <a:xfrm>
            <a:off x="378269"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70C0"/>
                </a:solidFill>
                <a:effectLst/>
                <a:uLnTx/>
                <a:uFillTx/>
                <a:latin typeface="Calibri"/>
                <a:ea typeface="+mn-ea"/>
                <a:cs typeface="+mn-cs"/>
              </a:rPr>
              <a:t>É</a:t>
            </a:r>
            <a:r>
              <a:rPr kumimoji="0" lang="en-CA" sz="2000" b="1" i="0" u="none" strike="noStrike" kern="1200" cap="none" spc="0" normalizeH="0" baseline="0" noProof="0" dirty="0" err="1">
                <a:ln>
                  <a:noFill/>
                </a:ln>
                <a:solidFill>
                  <a:srgbClr val="0070C0"/>
                </a:solidFill>
                <a:effectLst/>
                <a:uLnTx/>
                <a:uFillTx/>
                <a:latin typeface="Calibri"/>
                <a:ea typeface="+mn-ea"/>
                <a:cs typeface="+mn-cs"/>
              </a:rPr>
              <a:t>cole</a:t>
            </a:r>
            <a:r>
              <a:rPr kumimoji="0" lang="en-CA" sz="2000" b="1" i="0" u="none" strike="noStrike" kern="1200" cap="none" spc="0" normalizeH="0" baseline="0" noProof="0" dirty="0">
                <a:ln>
                  <a:noFill/>
                </a:ln>
                <a:solidFill>
                  <a:srgbClr val="0070C0"/>
                </a:solidFill>
                <a:effectLst/>
                <a:uLnTx/>
                <a:uFillTx/>
                <a:latin typeface="Calibri"/>
                <a:ea typeface="+mn-ea"/>
                <a:cs typeface="+mn-cs"/>
              </a:rPr>
              <a:t> de Guerre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0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0070C0"/>
                </a:solidFill>
                <a:effectLst/>
                <a:uLnTx/>
                <a:uFillTx/>
                <a:latin typeface="Calibri"/>
                <a:ea typeface="+mn-ea"/>
                <a:cs typeface="+mn-cs"/>
              </a:rPr>
              <a:t>Paris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0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0070C0"/>
                </a:solidFill>
                <a:effectLst/>
                <a:uLnTx/>
                <a:uFillTx/>
                <a:latin typeface="Calibri"/>
                <a:ea typeface="+mn-ea"/>
                <a:cs typeface="+mn-cs"/>
              </a:rPr>
              <a:t>7-11 </a:t>
            </a:r>
            <a:r>
              <a:rPr kumimoji="0" lang="en-CA" sz="2000" b="1" i="0" u="none" strike="noStrike" kern="1200" cap="none" spc="0" normalizeH="0" baseline="0" noProof="0" dirty="0" err="1">
                <a:ln>
                  <a:noFill/>
                </a:ln>
                <a:solidFill>
                  <a:srgbClr val="0070C0"/>
                </a:solidFill>
                <a:effectLst/>
                <a:uLnTx/>
                <a:uFillTx/>
                <a:latin typeface="Calibri"/>
                <a:ea typeface="+mn-ea"/>
                <a:cs typeface="+mn-cs"/>
              </a:rPr>
              <a:t>avril</a:t>
            </a:r>
            <a:r>
              <a:rPr kumimoji="0" lang="en-CA" sz="2000" b="1" i="0" u="none" strike="noStrike" kern="1200" cap="none" spc="0" normalizeH="0" baseline="0" noProof="0" dirty="0">
                <a:ln>
                  <a:noFill/>
                </a:ln>
                <a:solidFill>
                  <a:srgbClr val="0070C0"/>
                </a:solidFill>
                <a:effectLst/>
                <a:uLnTx/>
                <a:uFillTx/>
                <a:latin typeface="Calibri"/>
                <a:ea typeface="+mn-ea"/>
                <a:cs typeface="+mn-cs"/>
              </a:rPr>
              <a:t>, 2025</a:t>
            </a:r>
          </a:p>
        </p:txBody>
      </p:sp>
      <p:pic>
        <p:nvPicPr>
          <p:cNvPr id="8" name="Picture 6">
            <a:extLst>
              <a:ext uri="{FF2B5EF4-FFF2-40B4-BE49-F238E27FC236}">
                <a16:creationId xmlns:a16="http://schemas.microsoft.com/office/drawing/2014/main" id="{8A60E079-DA89-4F39-B85A-685ACE556C9C}"/>
              </a:ext>
            </a:extLst>
          </p:cNvPr>
          <p:cNvPicPr>
            <a:picLocks noChangeAspect="1"/>
          </p:cNvPicPr>
          <p:nvPr/>
        </p:nvPicPr>
        <p:blipFill>
          <a:blip r:embed="rId3"/>
          <a:stretch>
            <a:fillRect/>
          </a:stretch>
        </p:blipFill>
        <p:spPr>
          <a:xfrm>
            <a:off x="11304269" y="1844045"/>
            <a:ext cx="682811" cy="688908"/>
          </a:xfrm>
          <a:prstGeom prst="rect">
            <a:avLst/>
          </a:prstGeom>
        </p:spPr>
      </p:pic>
      <p:pic>
        <p:nvPicPr>
          <p:cNvPr id="9" name="Picture 8" descr="Estonia">
            <a:extLst>
              <a:ext uri="{FF2B5EF4-FFF2-40B4-BE49-F238E27FC236}">
                <a16:creationId xmlns:a16="http://schemas.microsoft.com/office/drawing/2014/main" id="{F274468F-B47E-4651-A71C-BFB2F43AD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1280" y="233406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rance">
            <a:extLst>
              <a:ext uri="{FF2B5EF4-FFF2-40B4-BE49-F238E27FC236}">
                <a16:creationId xmlns:a16="http://schemas.microsoft.com/office/drawing/2014/main" id="{A00423D8-C0DB-4477-B128-AC1DFB688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1280" y="280489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F61E0BCD-F00D-45EC-9A02-DFAD0D1EC097}"/>
              </a:ext>
            </a:extLst>
          </p:cNvPr>
          <p:cNvPicPr>
            <a:picLocks noChangeAspect="1"/>
          </p:cNvPicPr>
          <p:nvPr/>
        </p:nvPicPr>
        <p:blipFill>
          <a:blip r:embed="rId6"/>
          <a:stretch>
            <a:fillRect/>
          </a:stretch>
        </p:blipFill>
        <p:spPr>
          <a:xfrm>
            <a:off x="11304269" y="3421990"/>
            <a:ext cx="682811" cy="560881"/>
          </a:xfrm>
          <a:prstGeom prst="rect">
            <a:avLst/>
          </a:prstGeom>
          <a:scene3d>
            <a:camera prst="orthographicFront">
              <a:rot lat="0" lon="0" rev="0"/>
            </a:camera>
            <a:lightRig rig="threePt" dir="t"/>
          </a:scene3d>
        </p:spPr>
      </p:pic>
      <p:pic>
        <p:nvPicPr>
          <p:cNvPr id="12" name="Picture 10" descr="C:\Users\iprpicdj\Downloads\no-wave-01.png">
            <a:extLst>
              <a:ext uri="{FF2B5EF4-FFF2-40B4-BE49-F238E27FC236}">
                <a16:creationId xmlns:a16="http://schemas.microsoft.com/office/drawing/2014/main" id="{993677D7-A081-4D38-A1D3-1FCE0F8E177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5157" y="4018760"/>
            <a:ext cx="661923" cy="589915"/>
          </a:xfrm>
          <a:prstGeom prst="rect">
            <a:avLst/>
          </a:prstGeom>
          <a:noFill/>
          <a:ln>
            <a:noFill/>
          </a:ln>
        </p:spPr>
      </p:pic>
      <p:pic>
        <p:nvPicPr>
          <p:cNvPr id="13" name="Picture 11" descr="United States">
            <a:extLst>
              <a:ext uri="{FF2B5EF4-FFF2-40B4-BE49-F238E27FC236}">
                <a16:creationId xmlns:a16="http://schemas.microsoft.com/office/drawing/2014/main" id="{A49C41E0-74E6-4CAD-AB39-3F8ECE679A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1280" y="44802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92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52115" y="1412776"/>
            <a:ext cx="11907837" cy="5076825"/>
          </a:xfrm>
        </p:spPr>
        <p:txBody>
          <a:bodyPr/>
          <a:lstStyle/>
          <a:p>
            <a:pPr marL="0" indent="0" algn="ctr">
              <a:lnSpc>
                <a:spcPct val="90000"/>
              </a:lnSpc>
              <a:buNone/>
              <a:defRPr/>
            </a:pPr>
            <a:r>
              <a:rPr lang="en-US" altLang="bg-BG" sz="2400" b="1" dirty="0">
                <a:solidFill>
                  <a:schemeClr val="accent1"/>
                </a:solidFill>
                <a:latin typeface="+mj-lt"/>
                <a:cs typeface="Arial" panose="020B0604020202020204" pitchFamily="34" charset="0"/>
              </a:rPr>
              <a:t>NATO’s consultative and advisory body for language training and testing issues</a:t>
            </a:r>
          </a:p>
          <a:p>
            <a:pPr marL="0" indent="0" algn="just">
              <a:lnSpc>
                <a:spcPct val="90000"/>
              </a:lnSpc>
              <a:buNone/>
              <a:defRPr/>
            </a:pPr>
            <a:endParaRPr lang="en-US" altLang="bg-BG" sz="2200" b="1" dirty="0">
              <a:solidFill>
                <a:srgbClr val="C00000"/>
              </a:solidFill>
              <a:effectLst>
                <a:outerShdw blurRad="38100" dist="38100" dir="2700000" algn="tl">
                  <a:srgbClr val="000000">
                    <a:alpha val="43137"/>
                  </a:srgbClr>
                </a:outerShdw>
              </a:effectLst>
              <a:latin typeface="+mj-lt"/>
              <a:cs typeface="Arial" panose="020B0604020202020204" pitchFamily="34" charset="0"/>
            </a:endParaRPr>
          </a:p>
          <a:p>
            <a:pPr marL="0" indent="0" algn="just">
              <a:lnSpc>
                <a:spcPct val="90000"/>
              </a:lnSpc>
              <a:buNone/>
              <a:defRPr/>
            </a:pPr>
            <a:r>
              <a:rPr lang="en-US" altLang="bg-BG" sz="2200" b="1" dirty="0">
                <a:solidFill>
                  <a:schemeClr val="accent1"/>
                </a:solidFill>
                <a:latin typeface="+mj-lt"/>
                <a:cs typeface="Arial" panose="020B0604020202020204" pitchFamily="34" charset="0"/>
              </a:rPr>
              <a:t>Main responsibility: </a:t>
            </a:r>
            <a:r>
              <a:rPr lang="en-US" altLang="bg-BG" sz="2200" dirty="0">
                <a:solidFill>
                  <a:srgbClr val="000000"/>
                </a:solidFill>
                <a:latin typeface="+mj-lt"/>
                <a:cs typeface="Arial" panose="020B0604020202020204" pitchFamily="34" charset="0"/>
              </a:rPr>
              <a:t>custodian of STANAG 6001</a:t>
            </a:r>
            <a:endParaRPr lang="hr-HR" altLang="bg-BG" sz="2200" dirty="0">
              <a:solidFill>
                <a:srgbClr val="000000"/>
              </a:solidFill>
              <a:latin typeface="+mj-lt"/>
              <a:cs typeface="Arial" panose="020B0604020202020204" pitchFamily="34" charset="0"/>
            </a:endParaRPr>
          </a:p>
          <a:p>
            <a:pPr marL="0" indent="0" algn="just">
              <a:lnSpc>
                <a:spcPct val="90000"/>
              </a:lnSpc>
              <a:buNone/>
              <a:defRPr/>
            </a:pPr>
            <a:endParaRPr lang="en-CA" altLang="en-US" sz="2200" b="1" dirty="0">
              <a:solidFill>
                <a:schemeClr val="accent1"/>
              </a:solidFill>
              <a:effectLst>
                <a:outerShdw blurRad="38100" dist="38100" dir="2700000" algn="tl">
                  <a:srgbClr val="000000">
                    <a:alpha val="43137"/>
                  </a:srgbClr>
                </a:outerShdw>
              </a:effectLst>
              <a:latin typeface="+mj-lt"/>
              <a:cs typeface="Arial" charset="0"/>
            </a:endParaRPr>
          </a:p>
          <a:p>
            <a:pPr marL="0" indent="0" algn="just">
              <a:lnSpc>
                <a:spcPct val="90000"/>
              </a:lnSpc>
              <a:buNone/>
              <a:defRPr/>
            </a:pPr>
            <a:r>
              <a:rPr lang="en-CA" altLang="en-US" sz="2200" b="1" dirty="0">
                <a:solidFill>
                  <a:schemeClr val="accent1"/>
                </a:solidFill>
                <a:latin typeface="+mj-lt"/>
                <a:cs typeface="Arial" charset="0"/>
              </a:rPr>
              <a:t>MISSION</a:t>
            </a:r>
            <a:endParaRPr lang="fi-FI" altLang="en-US" sz="2200" b="1" dirty="0">
              <a:solidFill>
                <a:schemeClr val="accent1"/>
              </a:solidFill>
              <a:latin typeface="+mj-lt"/>
              <a:cs typeface="Arial" charset="0"/>
            </a:endParaRPr>
          </a:p>
          <a:p>
            <a:pPr marL="457200" indent="-457200" algn="just">
              <a:lnSpc>
                <a:spcPct val="90000"/>
              </a:lnSpc>
              <a:buFont typeface="+mj-lt"/>
              <a:buAutoNum type="arabicPeriod"/>
              <a:defRPr/>
            </a:pPr>
            <a:r>
              <a:rPr lang="en-CA" altLang="en-US" sz="2200" i="1" dirty="0">
                <a:cs typeface="Arial" charset="0"/>
              </a:rPr>
              <a:t>To promote and foster interoperability among NATO and Partner nations by furthering standardization of language training and testing</a:t>
            </a:r>
            <a:endParaRPr lang="hr-HR" altLang="en-US" sz="2200" i="1" dirty="0">
              <a:cs typeface="Arial" charset="0"/>
            </a:endParaRPr>
          </a:p>
          <a:p>
            <a:pPr marL="457200" indent="-457200" algn="just">
              <a:lnSpc>
                <a:spcPct val="90000"/>
              </a:lnSpc>
              <a:buFont typeface="+mj-lt"/>
              <a:buAutoNum type="arabicPeriod"/>
              <a:defRPr/>
            </a:pPr>
            <a:endParaRPr lang="en-CA" altLang="en-US" sz="2200" dirty="0">
              <a:cs typeface="Arial" charset="0"/>
            </a:endParaRPr>
          </a:p>
          <a:p>
            <a:pPr marL="457200" indent="-457200" algn="just">
              <a:lnSpc>
                <a:spcPct val="90000"/>
              </a:lnSpc>
              <a:buFont typeface="+mj-lt"/>
              <a:buAutoNum type="arabicPeriod"/>
              <a:defRPr/>
            </a:pPr>
            <a:r>
              <a:rPr lang="en-CA" altLang="en-US" sz="2200" i="1" dirty="0">
                <a:cs typeface="Arial" charset="0"/>
              </a:rPr>
              <a:t>To support the Alliance's operations through the exchange of knowledge and best practices</a:t>
            </a:r>
            <a:endParaRPr lang="fi-FI" altLang="en-US" sz="2200" i="1" dirty="0">
              <a:cs typeface="Arial" charset="0"/>
            </a:endParaRPr>
          </a:p>
          <a:p>
            <a:pPr marL="0" indent="0" algn="just">
              <a:lnSpc>
                <a:spcPct val="90000"/>
              </a:lnSpc>
              <a:buNone/>
              <a:defRPr/>
            </a:pPr>
            <a:endParaRPr lang="fi-FI" sz="2200" b="1" dirty="0">
              <a:solidFill>
                <a:srgbClr val="C00000"/>
              </a:solidFill>
              <a:effectLst>
                <a:outerShdw blurRad="38100" dist="38100" dir="2700000" algn="tl">
                  <a:srgbClr val="000000">
                    <a:alpha val="43137"/>
                  </a:srgbClr>
                </a:outerShdw>
              </a:effectLst>
              <a:latin typeface="Calibri (Headings)"/>
              <a:cs typeface="Arial" charset="0"/>
            </a:endParaRPr>
          </a:p>
          <a:p>
            <a:pPr marL="0" indent="0" algn="ctr">
              <a:lnSpc>
                <a:spcPct val="90000"/>
              </a:lnSpc>
              <a:buNone/>
              <a:defRPr/>
            </a:pPr>
            <a:r>
              <a:rPr lang="fi-FI" sz="2200" b="1" dirty="0">
                <a:solidFill>
                  <a:schemeClr val="accent1"/>
                </a:solidFill>
                <a:latin typeface="Calibri (Headings)"/>
                <a:cs typeface="Calibri" pitchFamily="34" charset="0"/>
              </a:rPr>
              <a:t>VISION</a:t>
            </a:r>
            <a:endParaRPr lang="hr-HR" sz="2200" b="1" dirty="0">
              <a:solidFill>
                <a:schemeClr val="accent1"/>
              </a:solidFill>
              <a:latin typeface="Calibri (Headings)"/>
            </a:endParaRPr>
          </a:p>
          <a:p>
            <a:pPr marL="0" indent="0" algn="ctr" eaLnBrk="1" hangingPunct="1">
              <a:buNone/>
            </a:pPr>
            <a:r>
              <a:rPr lang="en-CA" sz="2800" dirty="0"/>
              <a:t>To achieve levels of excellence where progress made by one is shared by all.</a:t>
            </a:r>
          </a:p>
          <a:p>
            <a:pPr marL="609600" indent="-609600">
              <a:lnSpc>
                <a:spcPct val="90000"/>
              </a:lnSpc>
              <a:buFont typeface="Arial" charset="0"/>
              <a:buNone/>
              <a:defRPr/>
            </a:pPr>
            <a:endParaRPr lang="en-US" altLang="en-US" sz="2200" b="1" dirty="0"/>
          </a:p>
        </p:txBody>
      </p:sp>
      <p:sp>
        <p:nvSpPr>
          <p:cNvPr id="3" name="Rectangle 1"/>
          <p:cNvSpPr>
            <a:spLocks noChangeArrowheads="1"/>
          </p:cNvSpPr>
          <p:nvPr/>
        </p:nvSpPr>
        <p:spPr bwMode="auto">
          <a:xfrm>
            <a:off x="3152775" y="117475"/>
            <a:ext cx="6300788" cy="8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5000" b="1" dirty="0">
                <a:solidFill>
                  <a:schemeClr val="accent1"/>
                </a:solidFill>
                <a:latin typeface="+mn-lt"/>
                <a:cs typeface="Arial" charset="0"/>
              </a:rPr>
              <a:t>BILC IN A NUTSHELL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6273" y="76200"/>
            <a:ext cx="2310289"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3" name="Rectangle 2"/>
          <p:cNvSpPr/>
          <p:nvPr/>
        </p:nvSpPr>
        <p:spPr>
          <a:xfrm>
            <a:off x="0" y="5410200"/>
            <a:ext cx="1662708"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5" name="Flowchart: Process 4"/>
          <p:cNvSpPr/>
          <p:nvPr/>
        </p:nvSpPr>
        <p:spPr>
          <a:xfrm>
            <a:off x="3264158" y="504825"/>
            <a:ext cx="6195774"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prstClr val="black"/>
                </a:solidFill>
                <a:cs typeface="Arial" panose="020B0604020202020204" pitchFamily="34" charset="0"/>
              </a:rPr>
              <a:t>BILC Steering Committee</a:t>
            </a:r>
          </a:p>
        </p:txBody>
      </p:sp>
      <p:sp>
        <p:nvSpPr>
          <p:cNvPr id="6" name="Flowchart: Process 5"/>
          <p:cNvSpPr/>
          <p:nvPr/>
        </p:nvSpPr>
        <p:spPr>
          <a:xfrm>
            <a:off x="4235529" y="1905000"/>
            <a:ext cx="4270534"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0000"/>
                </a:solidFill>
                <a:cs typeface="Arial" panose="020B0604020202020204" pitchFamily="34" charset="0"/>
              </a:rPr>
              <a:t>Chair</a:t>
            </a:r>
          </a:p>
          <a:p>
            <a:pPr algn="ctr" eaLnBrk="1" hangingPunct="1">
              <a:defRPr/>
            </a:pPr>
            <a:r>
              <a:rPr lang="fi-FI" b="1" dirty="0">
                <a:solidFill>
                  <a:srgbClr val="000000"/>
                </a:solidFill>
                <a:cs typeface="Arial" panose="020B0604020202020204" pitchFamily="34" charset="0"/>
              </a:rPr>
              <a:t>Laura Murto</a:t>
            </a:r>
            <a:endParaRPr lang="en-US" b="1" dirty="0">
              <a:solidFill>
                <a:srgbClr val="000000"/>
              </a:solidFill>
              <a:cs typeface="Arial" panose="020B0604020202020204" pitchFamily="34" charset="0"/>
            </a:endParaRPr>
          </a:p>
        </p:txBody>
      </p:sp>
      <p:sp>
        <p:nvSpPr>
          <p:cNvPr id="7" name="Flowchart: Process 6"/>
          <p:cNvSpPr/>
          <p:nvPr/>
        </p:nvSpPr>
        <p:spPr>
          <a:xfrm>
            <a:off x="8191024" y="2819400"/>
            <a:ext cx="3780473"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0000"/>
                </a:solidFill>
                <a:cs typeface="Arial" panose="020B0604020202020204" pitchFamily="34" charset="0"/>
              </a:rPr>
              <a:t>Senior Advisor</a:t>
            </a:r>
          </a:p>
          <a:p>
            <a:pPr algn="ctr" eaLnBrk="1" hangingPunct="1">
              <a:defRPr/>
            </a:pPr>
            <a:r>
              <a:rPr lang="en-US" b="1" dirty="0">
                <a:solidFill>
                  <a:srgbClr val="000000"/>
                </a:solidFill>
                <a:cs typeface="Arial" panose="020B0604020202020204" pitchFamily="34" charset="0"/>
              </a:rPr>
              <a:t>Dr Ray Clifford</a:t>
            </a:r>
          </a:p>
        </p:txBody>
      </p:sp>
      <p:sp>
        <p:nvSpPr>
          <p:cNvPr id="8" name="Flowchart: Process 7"/>
          <p:cNvSpPr/>
          <p:nvPr/>
        </p:nvSpPr>
        <p:spPr>
          <a:xfrm>
            <a:off x="2467808" y="3962403"/>
            <a:ext cx="3780473" cy="90646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rgbClr val="000000"/>
              </a:solidFill>
              <a:cs typeface="Arial" panose="020B0604020202020204" pitchFamily="34" charset="0"/>
            </a:endParaRPr>
          </a:p>
          <a:p>
            <a:pPr algn="ctr" eaLnBrk="1" hangingPunct="1">
              <a:defRPr/>
            </a:pPr>
            <a:r>
              <a:rPr lang="en-US" b="1" dirty="0">
                <a:solidFill>
                  <a:srgbClr val="000000"/>
                </a:solidFill>
                <a:cs typeface="Arial" panose="020B0604020202020204" pitchFamily="34" charset="0"/>
              </a:rPr>
              <a:t>Secretaries</a:t>
            </a:r>
          </a:p>
          <a:p>
            <a:pPr algn="ctr" eaLnBrk="1" hangingPunct="1">
              <a:defRPr/>
            </a:pPr>
            <a:r>
              <a:rPr lang="fi-FI" sz="1600" b="1" dirty="0">
                <a:solidFill>
                  <a:srgbClr val="000000"/>
                </a:solidFill>
                <a:cs typeface="Arial" panose="020B0604020202020204" pitchFamily="34" charset="0"/>
              </a:rPr>
              <a:t>Anne Rivinoja</a:t>
            </a:r>
          </a:p>
          <a:p>
            <a:pPr algn="ctr" eaLnBrk="1" hangingPunct="1">
              <a:defRPr/>
            </a:pPr>
            <a:r>
              <a:rPr lang="fi-FI" sz="1600" b="1" dirty="0">
                <a:solidFill>
                  <a:srgbClr val="000000"/>
                </a:solidFill>
                <a:cs typeface="Arial" panose="020B0604020202020204" pitchFamily="34" charset="0"/>
              </a:rPr>
              <a:t>Satu Patronen</a:t>
            </a:r>
            <a:endParaRPr lang="en-US" sz="1600" b="1" dirty="0">
              <a:solidFill>
                <a:srgbClr val="000000"/>
              </a:solidFill>
              <a:cs typeface="Arial" panose="020B0604020202020204" pitchFamily="34" charset="0"/>
            </a:endParaRPr>
          </a:p>
          <a:p>
            <a:pPr algn="ctr" eaLnBrk="1" hangingPunct="1">
              <a:defRPr/>
            </a:pPr>
            <a:endParaRPr lang="en-US" b="1" dirty="0">
              <a:solidFill>
                <a:srgbClr val="000000"/>
              </a:solidFill>
              <a:cs typeface="Arial" panose="020B0604020202020204" pitchFamily="34" charset="0"/>
            </a:endParaRPr>
          </a:p>
        </p:txBody>
      </p:sp>
      <p:sp>
        <p:nvSpPr>
          <p:cNvPr id="9" name="Flowchart: Process 8"/>
          <p:cNvSpPr/>
          <p:nvPr/>
        </p:nvSpPr>
        <p:spPr>
          <a:xfrm>
            <a:off x="9575885" y="5865813"/>
            <a:ext cx="290536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Jana Vasilj-Begovic</a:t>
            </a:r>
          </a:p>
        </p:txBody>
      </p:sp>
      <p:sp>
        <p:nvSpPr>
          <p:cNvPr id="10" name="Flowchart: Process 9"/>
          <p:cNvSpPr/>
          <p:nvPr/>
        </p:nvSpPr>
        <p:spPr>
          <a:xfrm>
            <a:off x="280035" y="5865813"/>
            <a:ext cx="2852857"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hr-HR" sz="1600" b="1" dirty="0">
                <a:solidFill>
                  <a:srgbClr val="000000"/>
                </a:solidFill>
                <a:cs typeface="Arial" panose="020B0604020202020204" pitchFamily="34" charset="0"/>
              </a:rPr>
              <a:t>Dr Edelmira Nickels</a:t>
            </a:r>
            <a:endParaRPr lang="en-US" sz="1600" b="1" dirty="0">
              <a:solidFill>
                <a:srgbClr val="000000"/>
              </a:solidFill>
              <a:cs typeface="Arial" panose="020B0604020202020204" pitchFamily="34" charset="0"/>
            </a:endParaRPr>
          </a:p>
        </p:txBody>
      </p:sp>
      <p:sp>
        <p:nvSpPr>
          <p:cNvPr id="17418" name="TextBox 10"/>
          <p:cNvSpPr txBox="1">
            <a:spLocks noChangeArrowheads="1"/>
          </p:cNvSpPr>
          <p:nvPr/>
        </p:nvSpPr>
        <p:spPr bwMode="auto">
          <a:xfrm>
            <a:off x="4690586" y="5081589"/>
            <a:ext cx="3570446" cy="369332"/>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1" dirty="0">
                <a:solidFill>
                  <a:srgbClr val="000000"/>
                </a:solidFill>
                <a:latin typeface="+mn-lt"/>
                <a:cs typeface="Arial" panose="020B0604020202020204" pitchFamily="34" charset="0"/>
              </a:rPr>
              <a:t>Associate Secretaries</a:t>
            </a:r>
          </a:p>
        </p:txBody>
      </p:sp>
      <p:cxnSp>
        <p:nvCxnSpPr>
          <p:cNvPr id="13" name="Straight Connector 12"/>
          <p:cNvCxnSpPr>
            <a:stCxn id="5" idx="2"/>
            <a:endCxn id="6" idx="0"/>
          </p:cNvCxnSpPr>
          <p:nvPr/>
        </p:nvCxnSpPr>
        <p:spPr>
          <a:xfrm>
            <a:off x="6362045" y="1419227"/>
            <a:ext cx="8751"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6370796" y="3162300"/>
            <a:ext cx="18202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320685" y="1369915"/>
            <a:ext cx="24415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000000"/>
                </a:solidFill>
                <a:latin typeface="+mn-lt"/>
              </a:rPr>
              <a:t>GBR</a:t>
            </a:r>
            <a:r>
              <a:rPr lang="sl-SI" altLang="en-US" dirty="0">
                <a:solidFill>
                  <a:srgbClr val="000000"/>
                </a:solidFill>
                <a:latin typeface="+mn-lt"/>
              </a:rPr>
              <a:t>	</a:t>
            </a:r>
            <a:r>
              <a:rPr lang="en-US" altLang="en-US" dirty="0">
                <a:solidFill>
                  <a:srgbClr val="000000"/>
                </a:solidFill>
                <a:latin typeface="+mn-lt"/>
              </a:rPr>
              <a:t>1966-1981</a:t>
            </a:r>
          </a:p>
          <a:p>
            <a:pPr eaLnBrk="1" hangingPunct="1"/>
            <a:r>
              <a:rPr lang="en-US" altLang="en-US" dirty="0">
                <a:solidFill>
                  <a:srgbClr val="000000"/>
                </a:solidFill>
                <a:latin typeface="+mn-lt"/>
              </a:rPr>
              <a:t>DEU</a:t>
            </a:r>
            <a:r>
              <a:rPr lang="sl-SI" altLang="en-US" dirty="0">
                <a:solidFill>
                  <a:srgbClr val="000000"/>
                </a:solidFill>
                <a:latin typeface="+mn-lt"/>
              </a:rPr>
              <a:t>	</a:t>
            </a:r>
            <a:r>
              <a:rPr lang="en-US" altLang="en-US" dirty="0">
                <a:solidFill>
                  <a:srgbClr val="000000"/>
                </a:solidFill>
                <a:latin typeface="+mn-lt"/>
              </a:rPr>
              <a:t>1982-1996</a:t>
            </a:r>
          </a:p>
          <a:p>
            <a:pPr eaLnBrk="1" hangingPunct="1"/>
            <a:r>
              <a:rPr lang="en-US" altLang="en-US" dirty="0">
                <a:solidFill>
                  <a:srgbClr val="000000"/>
                </a:solidFill>
                <a:latin typeface="+mn-lt"/>
              </a:rPr>
              <a:t>USA</a:t>
            </a:r>
            <a:r>
              <a:rPr lang="sl-SI" altLang="en-US" dirty="0">
                <a:solidFill>
                  <a:srgbClr val="000000"/>
                </a:solidFill>
                <a:latin typeface="+mn-lt"/>
              </a:rPr>
              <a:t>	</a:t>
            </a:r>
            <a:r>
              <a:rPr lang="en-US" altLang="en-US" dirty="0">
                <a:solidFill>
                  <a:srgbClr val="000000"/>
                </a:solidFill>
                <a:latin typeface="+mn-lt"/>
              </a:rPr>
              <a:t>1997-2008</a:t>
            </a:r>
          </a:p>
          <a:p>
            <a:pPr eaLnBrk="1" hangingPunct="1"/>
            <a:r>
              <a:rPr lang="en-US" altLang="en-US" dirty="0">
                <a:solidFill>
                  <a:srgbClr val="000000"/>
                </a:solidFill>
                <a:latin typeface="+mn-lt"/>
              </a:rPr>
              <a:t>CAN</a:t>
            </a:r>
            <a:r>
              <a:rPr lang="sl-SI" altLang="en-US" dirty="0">
                <a:solidFill>
                  <a:srgbClr val="000000"/>
                </a:solidFill>
                <a:latin typeface="+mn-lt"/>
              </a:rPr>
              <a:t>	</a:t>
            </a:r>
            <a:r>
              <a:rPr lang="en-US" altLang="en-US" dirty="0">
                <a:solidFill>
                  <a:srgbClr val="000000"/>
                </a:solidFill>
                <a:latin typeface="+mn-lt"/>
              </a:rPr>
              <a:t>2008-2014</a:t>
            </a:r>
          </a:p>
          <a:p>
            <a:pPr eaLnBrk="1" hangingPunct="1"/>
            <a:r>
              <a:rPr lang="en-US" altLang="en-US" dirty="0">
                <a:solidFill>
                  <a:srgbClr val="000000"/>
                </a:solidFill>
                <a:latin typeface="+mn-lt"/>
              </a:rPr>
              <a:t>USA</a:t>
            </a:r>
            <a:r>
              <a:rPr lang="sl-SI" altLang="en-US" dirty="0">
                <a:solidFill>
                  <a:srgbClr val="000000"/>
                </a:solidFill>
                <a:latin typeface="+mn-lt"/>
              </a:rPr>
              <a:t>	</a:t>
            </a:r>
            <a:r>
              <a:rPr lang="en-US" altLang="en-US" dirty="0">
                <a:solidFill>
                  <a:srgbClr val="000000"/>
                </a:solidFill>
                <a:latin typeface="+mn-lt"/>
              </a:rPr>
              <a:t>2014-2016</a:t>
            </a:r>
          </a:p>
          <a:p>
            <a:pPr eaLnBrk="1" hangingPunct="1"/>
            <a:r>
              <a:rPr lang="en-US" altLang="en-US" dirty="0">
                <a:solidFill>
                  <a:srgbClr val="000000"/>
                </a:solidFill>
                <a:latin typeface="+mn-lt"/>
              </a:rPr>
              <a:t>BGR</a:t>
            </a:r>
            <a:r>
              <a:rPr lang="sl-SI" altLang="en-US" dirty="0">
                <a:solidFill>
                  <a:srgbClr val="000000"/>
                </a:solidFill>
                <a:latin typeface="+mn-lt"/>
              </a:rPr>
              <a:t>	</a:t>
            </a:r>
            <a:r>
              <a:rPr lang="en-US" altLang="en-US" dirty="0">
                <a:solidFill>
                  <a:srgbClr val="000000"/>
                </a:solidFill>
                <a:latin typeface="+mn-lt"/>
              </a:rPr>
              <a:t>2016-2019</a:t>
            </a:r>
            <a:endParaRPr lang="sl-SI" altLang="en-US" dirty="0">
              <a:solidFill>
                <a:srgbClr val="000000"/>
              </a:solidFill>
              <a:latin typeface="+mn-lt"/>
            </a:endParaRPr>
          </a:p>
          <a:p>
            <a:pPr eaLnBrk="1" hangingPunct="1"/>
            <a:r>
              <a:rPr lang="sl-SI" altLang="en-US" dirty="0">
                <a:solidFill>
                  <a:srgbClr val="000000"/>
                </a:solidFill>
                <a:latin typeface="+mn-lt"/>
              </a:rPr>
              <a:t>SVN</a:t>
            </a:r>
            <a:r>
              <a:rPr lang="fi-FI" altLang="en-US" dirty="0">
                <a:solidFill>
                  <a:srgbClr val="000000"/>
                </a:solidFill>
                <a:latin typeface="+mn-lt"/>
              </a:rPr>
              <a:t>	</a:t>
            </a:r>
            <a:r>
              <a:rPr lang="sl-SI" altLang="en-US" dirty="0">
                <a:solidFill>
                  <a:srgbClr val="000000"/>
                </a:solidFill>
                <a:latin typeface="+mn-lt"/>
              </a:rPr>
              <a:t>2019-2022 </a:t>
            </a:r>
          </a:p>
          <a:p>
            <a:pPr eaLnBrk="1" hangingPunct="1"/>
            <a:r>
              <a:rPr lang="sl-SI" altLang="en-US" dirty="0">
                <a:solidFill>
                  <a:srgbClr val="000000"/>
                </a:solidFill>
                <a:latin typeface="+mn-lt"/>
              </a:rPr>
              <a:t>HRV</a:t>
            </a:r>
            <a:r>
              <a:rPr lang="fi-FI" altLang="en-US" dirty="0">
                <a:solidFill>
                  <a:srgbClr val="000000"/>
                </a:solidFill>
                <a:latin typeface="+mn-lt"/>
              </a:rPr>
              <a:t>	</a:t>
            </a:r>
            <a:r>
              <a:rPr lang="sl-SI" altLang="en-US" dirty="0">
                <a:solidFill>
                  <a:srgbClr val="000000"/>
                </a:solidFill>
                <a:latin typeface="+mn-lt"/>
              </a:rPr>
              <a:t>2022-2025 </a:t>
            </a:r>
            <a:endParaRPr lang="en-US" altLang="en-US" dirty="0">
              <a:solidFill>
                <a:srgbClr val="000000"/>
              </a:solidFill>
              <a:latin typeface="+mn-lt"/>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985" y="38100"/>
            <a:ext cx="2100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6" idx="2"/>
          </p:cNvCxnSpPr>
          <p:nvPr/>
        </p:nvCxnSpPr>
        <p:spPr>
          <a:xfrm>
            <a:off x="6370796" y="2667001"/>
            <a:ext cx="26253" cy="989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05538" y="3656013"/>
            <a:ext cx="3500438"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05538" y="36576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05976" y="3678239"/>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3380110" y="5865813"/>
            <a:ext cx="2798162"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Peggy Garza</a:t>
            </a:r>
          </a:p>
        </p:txBody>
      </p:sp>
      <p:sp>
        <p:nvSpPr>
          <p:cNvPr id="30" name="Flowchart: Process 29"/>
          <p:cNvSpPr/>
          <p:nvPr/>
        </p:nvSpPr>
        <p:spPr>
          <a:xfrm>
            <a:off x="6475809" y="5846763"/>
            <a:ext cx="266033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Julie Dubeau</a:t>
            </a:r>
          </a:p>
        </p:txBody>
      </p:sp>
      <p:cxnSp>
        <p:nvCxnSpPr>
          <p:cNvPr id="22" name="Straight Connector 21"/>
          <p:cNvCxnSpPr/>
          <p:nvPr/>
        </p:nvCxnSpPr>
        <p:spPr>
          <a:xfrm>
            <a:off x="1688961" y="5605465"/>
            <a:ext cx="9311164" cy="158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4586"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80286" y="5621339"/>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93487"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91374" y="56134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418" idx="2"/>
          </p:cNvCxnSpPr>
          <p:nvPr/>
        </p:nvCxnSpPr>
        <p:spPr>
          <a:xfrm>
            <a:off x="6475809" y="5450921"/>
            <a:ext cx="0" cy="1529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8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234B0-D4FA-4594-900C-C467673E7ABF}"/>
              </a:ext>
            </a:extLst>
          </p:cNvPr>
          <p:cNvSpPr>
            <a:spLocks noGrp="1"/>
          </p:cNvSpPr>
          <p:nvPr>
            <p:ph type="title"/>
          </p:nvPr>
        </p:nvSpPr>
        <p:spPr/>
        <p:txBody>
          <a:bodyPr/>
          <a:lstStyle/>
          <a:p>
            <a:r>
              <a:rPr lang="en-AU" dirty="0"/>
              <a:t>The BILC Secretariat 2025–2028 </a:t>
            </a:r>
          </a:p>
        </p:txBody>
      </p:sp>
      <p:sp>
        <p:nvSpPr>
          <p:cNvPr id="5" name="Dian numeron paikkamerkki 4">
            <a:extLst>
              <a:ext uri="{FF2B5EF4-FFF2-40B4-BE49-F238E27FC236}">
                <a16:creationId xmlns:a16="http://schemas.microsoft.com/office/drawing/2014/main" id="{E0592C92-1BE6-4591-AA9A-C2D64B52675D}"/>
              </a:ext>
            </a:extLst>
          </p:cNvPr>
          <p:cNvSpPr>
            <a:spLocks noGrp="1"/>
          </p:cNvSpPr>
          <p:nvPr>
            <p:ph type="sldNum" sz="quarter" idx="12"/>
          </p:nvPr>
        </p:nvSpPr>
        <p:spPr>
          <a:xfrm>
            <a:off x="8245003" y="5891072"/>
            <a:ext cx="3744416" cy="706090"/>
          </a:xfrm>
          <a:ln w="28575">
            <a:solidFill>
              <a:schemeClr val="tx1"/>
            </a:solidFill>
            <a:prstDash val="sysDash"/>
          </a:ln>
        </p:spPr>
        <p:txBody>
          <a:bodyPr/>
          <a:lstStyle/>
          <a:p>
            <a:pPr algn="ctr">
              <a:defRPr/>
            </a:pPr>
            <a:r>
              <a:rPr lang="en-US" altLang="lt-LT" sz="3000" b="1" dirty="0">
                <a:solidFill>
                  <a:schemeClr val="tx2">
                    <a:lumMod val="60000"/>
                    <a:lumOff val="40000"/>
                  </a:schemeClr>
                </a:solidFill>
              </a:rPr>
              <a:t>BILCteam.fin@mil.fi</a:t>
            </a:r>
          </a:p>
        </p:txBody>
      </p:sp>
      <p:sp>
        <p:nvSpPr>
          <p:cNvPr id="12" name="Tekstiruutu 11">
            <a:extLst>
              <a:ext uri="{FF2B5EF4-FFF2-40B4-BE49-F238E27FC236}">
                <a16:creationId xmlns:a16="http://schemas.microsoft.com/office/drawing/2014/main" id="{2A4BE338-823F-44BA-9632-55CFB59C6DDA}"/>
              </a:ext>
            </a:extLst>
          </p:cNvPr>
          <p:cNvSpPr txBox="1"/>
          <p:nvPr/>
        </p:nvSpPr>
        <p:spPr>
          <a:xfrm>
            <a:off x="6948860" y="1969101"/>
            <a:ext cx="4824536" cy="3785652"/>
          </a:xfrm>
          <a:prstGeom prst="rect">
            <a:avLst/>
          </a:prstGeom>
          <a:noFill/>
        </p:spPr>
        <p:txBody>
          <a:bodyPr wrap="square" rtlCol="0">
            <a:spAutoFit/>
          </a:bodyPr>
          <a:lstStyle/>
          <a:p>
            <a:pPr marL="285750" indent="-285750">
              <a:buFont typeface="Wingdings" panose="05000000000000000000" pitchFamily="2" charset="2"/>
              <a:buChar char="q"/>
            </a:pPr>
            <a:r>
              <a:rPr lang="en-AU" sz="2400" dirty="0">
                <a:latin typeface="+mn-lt"/>
              </a:rPr>
              <a:t>Finland, Helsinki</a:t>
            </a:r>
          </a:p>
          <a:p>
            <a:pPr marL="285750" indent="-285750">
              <a:buFont typeface="Wingdings" panose="05000000000000000000" pitchFamily="2" charset="2"/>
              <a:buChar char="q"/>
            </a:pPr>
            <a:r>
              <a:rPr lang="en-AU" sz="2400" dirty="0">
                <a:latin typeface="+mn-lt"/>
              </a:rPr>
              <a:t>National Defence University</a:t>
            </a:r>
          </a:p>
          <a:p>
            <a:pPr marL="285750" indent="-285750">
              <a:buFont typeface="Wingdings" panose="05000000000000000000" pitchFamily="2" charset="2"/>
              <a:buChar char="q"/>
            </a:pPr>
            <a:r>
              <a:rPr lang="en-AU" sz="2400" dirty="0">
                <a:latin typeface="+mn-lt"/>
              </a:rPr>
              <a:t>Defence Language Centre</a:t>
            </a:r>
          </a:p>
          <a:p>
            <a:pPr marL="285750" indent="-285750">
              <a:buFont typeface="Wingdings" panose="05000000000000000000" pitchFamily="2" charset="2"/>
              <a:buChar char="q"/>
            </a:pPr>
            <a:r>
              <a:rPr lang="en-AU" sz="2400" dirty="0">
                <a:latin typeface="+mn-lt"/>
              </a:rPr>
              <a:t>Chair </a:t>
            </a:r>
            <a:r>
              <a:rPr lang="en-AU" sz="2400" b="1" dirty="0">
                <a:latin typeface="+mn-lt"/>
              </a:rPr>
              <a:t>Laura Murto</a:t>
            </a:r>
            <a:r>
              <a:rPr lang="en-AU" sz="2400" dirty="0">
                <a:latin typeface="+mn-lt"/>
              </a:rPr>
              <a:t>: Head of the Language Training Branch, incl. teaching</a:t>
            </a:r>
          </a:p>
          <a:p>
            <a:pPr marL="285750" indent="-285750">
              <a:buFont typeface="Wingdings" panose="05000000000000000000" pitchFamily="2" charset="2"/>
              <a:buChar char="q"/>
            </a:pPr>
            <a:r>
              <a:rPr lang="en-AU" sz="2400" dirty="0">
                <a:latin typeface="+mn-lt"/>
              </a:rPr>
              <a:t>Secretary </a:t>
            </a:r>
            <a:r>
              <a:rPr lang="en-AU" sz="2400" b="1" dirty="0">
                <a:latin typeface="+mn-lt"/>
              </a:rPr>
              <a:t>Satu Patronen</a:t>
            </a:r>
            <a:r>
              <a:rPr lang="en-AU" sz="2400" dirty="0">
                <a:latin typeface="+mn-lt"/>
              </a:rPr>
              <a:t>: Director of the Defence Language Centre</a:t>
            </a:r>
          </a:p>
          <a:p>
            <a:pPr marL="285750" indent="-285750">
              <a:buFont typeface="Wingdings" panose="05000000000000000000" pitchFamily="2" charset="2"/>
              <a:buChar char="q"/>
            </a:pPr>
            <a:r>
              <a:rPr lang="en-AU" sz="2400" dirty="0">
                <a:latin typeface="+mn-lt"/>
              </a:rPr>
              <a:t>Secretary </a:t>
            </a:r>
            <a:r>
              <a:rPr lang="en-AU" sz="2400" b="1" dirty="0">
                <a:latin typeface="+mn-lt"/>
              </a:rPr>
              <a:t>Anne Rivinoja</a:t>
            </a:r>
            <a:r>
              <a:rPr lang="en-AU" sz="2400" dirty="0">
                <a:latin typeface="+mn-lt"/>
              </a:rPr>
              <a:t>: English Language Specialist, incl. teaching</a:t>
            </a:r>
          </a:p>
        </p:txBody>
      </p:sp>
      <p:pic>
        <p:nvPicPr>
          <p:cNvPr id="21" name="Sisällön paikkamerkki 20">
            <a:extLst>
              <a:ext uri="{FF2B5EF4-FFF2-40B4-BE49-F238E27FC236}">
                <a16:creationId xmlns:a16="http://schemas.microsoft.com/office/drawing/2014/main" id="{500DA03A-2028-45CF-BEC4-0BBA7A9F0AE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8179" y="1677368"/>
            <a:ext cx="3133126" cy="4702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Sisällön paikkamerkki 23">
            <a:extLst>
              <a:ext uri="{FF2B5EF4-FFF2-40B4-BE49-F238E27FC236}">
                <a16:creationId xmlns:a16="http://schemas.microsoft.com/office/drawing/2014/main" id="{5F46963F-5164-43C9-935F-FDC5AB1BBCF7}"/>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518539" y="1969940"/>
            <a:ext cx="4525963" cy="4525963"/>
          </a:xfrm>
        </p:spPr>
      </p:pic>
    </p:spTree>
    <p:extLst>
      <p:ext uri="{BB962C8B-B14F-4D97-AF65-F5344CB8AC3E}">
        <p14:creationId xmlns:p14="http://schemas.microsoft.com/office/powerpoint/2010/main" val="408088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7CE71-1735-40B3-A7BC-86685CC26E2A}"/>
              </a:ext>
            </a:extLst>
          </p:cNvPr>
          <p:cNvSpPr>
            <a:spLocks noGrp="1"/>
          </p:cNvSpPr>
          <p:nvPr>
            <p:ph type="title"/>
          </p:nvPr>
        </p:nvSpPr>
        <p:spPr/>
        <p:txBody>
          <a:bodyPr/>
          <a:lstStyle/>
          <a:p>
            <a:r>
              <a:rPr lang="fi-FI" b="1" dirty="0">
                <a:solidFill>
                  <a:srgbClr val="FF33CC"/>
                </a:solidFill>
                <a:latin typeface="Lucida Calligraphy" panose="03010101010101010101" pitchFamily="66" charset="0"/>
              </a:rPr>
              <a:t>THANK YOU</a:t>
            </a:r>
          </a:p>
        </p:txBody>
      </p:sp>
      <p:sp>
        <p:nvSpPr>
          <p:cNvPr id="3" name="Sisällön paikkamerkki 2">
            <a:extLst>
              <a:ext uri="{FF2B5EF4-FFF2-40B4-BE49-F238E27FC236}">
                <a16:creationId xmlns:a16="http://schemas.microsoft.com/office/drawing/2014/main" id="{C7E14911-4089-4C69-94E0-530B463C4857}"/>
              </a:ext>
            </a:extLst>
          </p:cNvPr>
          <p:cNvSpPr>
            <a:spLocks noGrp="1"/>
          </p:cNvSpPr>
          <p:nvPr>
            <p:ph idx="1"/>
          </p:nvPr>
        </p:nvSpPr>
        <p:spPr/>
        <p:txBody>
          <a:bodyPr/>
          <a:lstStyle/>
          <a:p>
            <a:pPr marL="0" indent="0">
              <a:buNone/>
            </a:pPr>
            <a:endParaRPr lang="fi-FI" dirty="0">
              <a:latin typeface="Lucida Calligraphy" panose="03010101010101010101" pitchFamily="66" charset="0"/>
            </a:endParaRPr>
          </a:p>
          <a:p>
            <a:pPr marL="0" indent="0">
              <a:buNone/>
            </a:pPr>
            <a:r>
              <a:rPr lang="fi-FI" dirty="0"/>
              <a:t>BILC </a:t>
            </a:r>
            <a:r>
              <a:rPr lang="en-AU" dirty="0"/>
              <a:t>Secretariat </a:t>
            </a:r>
            <a:r>
              <a:rPr lang="fi-FI" dirty="0"/>
              <a:t>2022–2025</a:t>
            </a:r>
          </a:p>
          <a:p>
            <a:pPr marL="0" indent="0">
              <a:buNone/>
            </a:pPr>
            <a:endParaRPr lang="fi-FI" dirty="0"/>
          </a:p>
          <a:p>
            <a:pPr marL="0" indent="0">
              <a:buNone/>
            </a:pPr>
            <a:r>
              <a:rPr lang="hr-HR" dirty="0"/>
              <a:t>Irena Prpić Đurić</a:t>
            </a:r>
          </a:p>
          <a:p>
            <a:pPr marL="0" indent="0">
              <a:buNone/>
            </a:pPr>
            <a:r>
              <a:rPr lang="hr-HR" dirty="0"/>
              <a:t>Suzana Horvat</a:t>
            </a:r>
          </a:p>
          <a:p>
            <a:pPr marL="0" indent="0">
              <a:buNone/>
            </a:pPr>
            <a:r>
              <a:rPr lang="hr-HR" dirty="0"/>
              <a:t>Borjana Soldo</a:t>
            </a:r>
          </a:p>
          <a:p>
            <a:pPr marL="0" indent="0">
              <a:buNone/>
            </a:pPr>
            <a:endParaRPr lang="fi-FI" dirty="0">
              <a:latin typeface="Lucida Calligraphy" panose="03010101010101010101" pitchFamily="66" charset="0"/>
            </a:endParaRPr>
          </a:p>
        </p:txBody>
      </p:sp>
      <p:sp>
        <p:nvSpPr>
          <p:cNvPr id="4" name="Dian numeron paikkamerkki 3">
            <a:extLst>
              <a:ext uri="{FF2B5EF4-FFF2-40B4-BE49-F238E27FC236}">
                <a16:creationId xmlns:a16="http://schemas.microsoft.com/office/drawing/2014/main" id="{4D9E44CC-072C-4401-B06C-B70EF3B11846}"/>
              </a:ext>
            </a:extLst>
          </p:cNvPr>
          <p:cNvSpPr>
            <a:spLocks noGrp="1"/>
          </p:cNvSpPr>
          <p:nvPr>
            <p:ph type="sldNum" sz="quarter" idx="12"/>
          </p:nvPr>
        </p:nvSpPr>
        <p:spPr/>
        <p:txBody>
          <a:bodyPr/>
          <a:lstStyle/>
          <a:p>
            <a:pPr>
              <a:defRPr/>
            </a:pPr>
            <a:fld id="{0F9C4511-5B77-41EF-BCA7-50D30AD0C578}" type="slidenum">
              <a:rPr lang="en-US" altLang="lt-LT" smtClean="0"/>
              <a:pPr>
                <a:defRPr/>
              </a:pPr>
              <a:t>6</a:t>
            </a:fld>
            <a:endParaRPr lang="en-US" altLang="lt-LT"/>
          </a:p>
        </p:txBody>
      </p:sp>
      <p:pic>
        <p:nvPicPr>
          <p:cNvPr id="8" name="Kuva 7">
            <a:extLst>
              <a:ext uri="{FF2B5EF4-FFF2-40B4-BE49-F238E27FC236}">
                <a16:creationId xmlns:a16="http://schemas.microsoft.com/office/drawing/2014/main" id="{8D0D3045-E6F2-465C-AC0E-9CB767317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787" y="1291431"/>
            <a:ext cx="5143500" cy="5143500"/>
          </a:xfrm>
          <a:prstGeom prst="rect">
            <a:avLst/>
          </a:prstGeom>
        </p:spPr>
      </p:pic>
    </p:spTree>
    <p:extLst>
      <p:ext uri="{BB962C8B-B14F-4D97-AF65-F5344CB8AC3E}">
        <p14:creationId xmlns:p14="http://schemas.microsoft.com/office/powerpoint/2010/main" val="95226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F8E4F1-D902-49C2-857F-29E24D54B8F2}"/>
              </a:ext>
            </a:extLst>
          </p:cNvPr>
          <p:cNvSpPr>
            <a:spLocks noGrp="1"/>
          </p:cNvSpPr>
          <p:nvPr>
            <p:ph type="title"/>
          </p:nvPr>
        </p:nvSpPr>
        <p:spPr>
          <a:xfrm>
            <a:off x="2268339" y="178934"/>
            <a:ext cx="6984777" cy="1143000"/>
          </a:xfrm>
        </p:spPr>
        <p:txBody>
          <a:bodyPr/>
          <a:lstStyle/>
          <a:p>
            <a:r>
              <a:rPr lang="en-AU" sz="6000" dirty="0">
                <a:solidFill>
                  <a:schemeClr val="accent1"/>
                </a:solidFill>
              </a:rPr>
              <a:t>It’s (almost) official!</a:t>
            </a:r>
          </a:p>
        </p:txBody>
      </p:sp>
      <p:sp>
        <p:nvSpPr>
          <p:cNvPr id="3" name="Dian numeron paikkamerkki 2">
            <a:extLst>
              <a:ext uri="{FF2B5EF4-FFF2-40B4-BE49-F238E27FC236}">
                <a16:creationId xmlns:a16="http://schemas.microsoft.com/office/drawing/2014/main" id="{890CD24B-32F9-4DBD-BD16-61C505AB75FB}"/>
              </a:ext>
            </a:extLst>
          </p:cNvPr>
          <p:cNvSpPr>
            <a:spLocks noGrp="1"/>
          </p:cNvSpPr>
          <p:nvPr>
            <p:ph type="sldNum" sz="quarter" idx="12"/>
          </p:nvPr>
        </p:nvSpPr>
        <p:spPr/>
        <p:txBody>
          <a:bodyPr/>
          <a:lstStyle/>
          <a:p>
            <a:pPr>
              <a:defRPr/>
            </a:pPr>
            <a:fld id="{4AAA69E4-6F63-4AF1-914A-C48708585BA8}" type="slidenum">
              <a:rPr lang="en-US" altLang="lt-LT" smtClean="0"/>
              <a:pPr>
                <a:defRPr/>
              </a:pPr>
              <a:t>7</a:t>
            </a:fld>
            <a:endParaRPr lang="en-US" altLang="lt-LT"/>
          </a:p>
        </p:txBody>
      </p:sp>
      <p:graphicFrame>
        <p:nvGraphicFramePr>
          <p:cNvPr id="4" name="Kaaviokuva 3">
            <a:extLst>
              <a:ext uri="{FF2B5EF4-FFF2-40B4-BE49-F238E27FC236}">
                <a16:creationId xmlns:a16="http://schemas.microsoft.com/office/drawing/2014/main" id="{EA913569-D58C-4D59-B1C1-9F69288DF250}"/>
              </a:ext>
            </a:extLst>
          </p:cNvPr>
          <p:cNvGraphicFramePr/>
          <p:nvPr>
            <p:extLst>
              <p:ext uri="{D42A27DB-BD31-4B8C-83A1-F6EECF244321}">
                <p14:modId xmlns:p14="http://schemas.microsoft.com/office/powerpoint/2010/main" val="936821436"/>
              </p:ext>
            </p:extLst>
          </p:nvPr>
        </p:nvGraphicFramePr>
        <p:xfrm>
          <a:off x="396131" y="1628800"/>
          <a:ext cx="6720805" cy="424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Kuva 8">
            <a:extLst>
              <a:ext uri="{FF2B5EF4-FFF2-40B4-BE49-F238E27FC236}">
                <a16:creationId xmlns:a16="http://schemas.microsoft.com/office/drawing/2014/main" id="{C45FCC0E-36C5-44BF-BAFB-BE2F21006A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460" y="3256640"/>
            <a:ext cx="1544995" cy="1544995"/>
          </a:xfrm>
          <a:prstGeom prst="rect">
            <a:avLst/>
          </a:prstGeom>
        </p:spPr>
      </p:pic>
      <p:pic>
        <p:nvPicPr>
          <p:cNvPr id="11" name="Kuva 10">
            <a:extLst>
              <a:ext uri="{FF2B5EF4-FFF2-40B4-BE49-F238E27FC236}">
                <a16:creationId xmlns:a16="http://schemas.microsoft.com/office/drawing/2014/main" id="{AA52D059-ABAF-4396-81C0-BE7B2D65E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5073" y="3314587"/>
            <a:ext cx="1561148" cy="1477328"/>
          </a:xfrm>
          <a:prstGeom prst="rect">
            <a:avLst/>
          </a:prstGeom>
        </p:spPr>
      </p:pic>
      <p:pic>
        <p:nvPicPr>
          <p:cNvPr id="13" name="Kuva 12">
            <a:extLst>
              <a:ext uri="{FF2B5EF4-FFF2-40B4-BE49-F238E27FC236}">
                <a16:creationId xmlns:a16="http://schemas.microsoft.com/office/drawing/2014/main" id="{0DE143C9-1C88-40ED-A31D-7B5BE80D57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1147" y="4910501"/>
            <a:ext cx="1714500" cy="1714500"/>
          </a:xfrm>
          <a:prstGeom prst="rect">
            <a:avLst/>
          </a:prstGeom>
        </p:spPr>
      </p:pic>
      <p:cxnSp>
        <p:nvCxnSpPr>
          <p:cNvPr id="15" name="Yhdistin: Kaareva 14">
            <a:extLst>
              <a:ext uri="{FF2B5EF4-FFF2-40B4-BE49-F238E27FC236}">
                <a16:creationId xmlns:a16="http://schemas.microsoft.com/office/drawing/2014/main" id="{B8E99848-9C26-47DC-B75B-83AEAD66F70E}"/>
              </a:ext>
            </a:extLst>
          </p:cNvPr>
          <p:cNvCxnSpPr/>
          <p:nvPr/>
        </p:nvCxnSpPr>
        <p:spPr>
          <a:xfrm>
            <a:off x="7380907" y="4910501"/>
            <a:ext cx="1944216" cy="958809"/>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Plusmerkki 15">
            <a:extLst>
              <a:ext uri="{FF2B5EF4-FFF2-40B4-BE49-F238E27FC236}">
                <a16:creationId xmlns:a16="http://schemas.microsoft.com/office/drawing/2014/main" id="{044DE8E4-B2AA-4A97-BC61-0E0210D5A96D}"/>
              </a:ext>
            </a:extLst>
          </p:cNvPr>
          <p:cNvSpPr/>
          <p:nvPr/>
        </p:nvSpPr>
        <p:spPr>
          <a:xfrm>
            <a:off x="9408455" y="3782188"/>
            <a:ext cx="989942" cy="958809"/>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Kuva 17">
            <a:extLst>
              <a:ext uri="{FF2B5EF4-FFF2-40B4-BE49-F238E27FC236}">
                <a16:creationId xmlns:a16="http://schemas.microsoft.com/office/drawing/2014/main" id="{054F9F1E-41FB-47A7-BF66-71BDAEBE6D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69647" y="558925"/>
            <a:ext cx="1143000" cy="1143000"/>
          </a:xfrm>
          <a:prstGeom prst="rect">
            <a:avLst/>
          </a:prstGeom>
        </p:spPr>
      </p:pic>
    </p:spTree>
    <p:extLst>
      <p:ext uri="{BB962C8B-B14F-4D97-AF65-F5344CB8AC3E}">
        <p14:creationId xmlns:p14="http://schemas.microsoft.com/office/powerpoint/2010/main" val="405129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C5430124-C385-466C-A0C2-0AA5917BE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27" y="1268760"/>
            <a:ext cx="8039513" cy="5150115"/>
          </a:xfrm>
          <a:prstGeom prst="rect">
            <a:avLst/>
          </a:prstGeom>
        </p:spPr>
      </p:pic>
      <p:sp>
        <p:nvSpPr>
          <p:cNvPr id="2" name="Otsikko 1">
            <a:extLst>
              <a:ext uri="{FF2B5EF4-FFF2-40B4-BE49-F238E27FC236}">
                <a16:creationId xmlns:a16="http://schemas.microsoft.com/office/drawing/2014/main" id="{45342D3E-3CBE-43BF-996B-C7608EE2BA4B}"/>
              </a:ext>
            </a:extLst>
          </p:cNvPr>
          <p:cNvSpPr>
            <a:spLocks noGrp="1"/>
          </p:cNvSpPr>
          <p:nvPr>
            <p:ph type="title"/>
          </p:nvPr>
        </p:nvSpPr>
        <p:spPr/>
        <p:txBody>
          <a:bodyPr/>
          <a:lstStyle/>
          <a:p>
            <a:r>
              <a:rPr lang="en-AU">
                <a:hlinkClick r:id="rId4"/>
              </a:rPr>
              <a:t>Policy Documents – BILC</a:t>
            </a:r>
            <a:endParaRPr lang="en-AU"/>
          </a:p>
        </p:txBody>
      </p:sp>
      <p:sp>
        <p:nvSpPr>
          <p:cNvPr id="3" name="Dian numeron paikkamerkki 2">
            <a:extLst>
              <a:ext uri="{FF2B5EF4-FFF2-40B4-BE49-F238E27FC236}">
                <a16:creationId xmlns:a16="http://schemas.microsoft.com/office/drawing/2014/main" id="{F6FCE77B-7F17-4620-B48A-10CFC4F98202}"/>
              </a:ext>
            </a:extLst>
          </p:cNvPr>
          <p:cNvSpPr>
            <a:spLocks noGrp="1"/>
          </p:cNvSpPr>
          <p:nvPr>
            <p:ph type="sldNum" sz="quarter" idx="12"/>
          </p:nvPr>
        </p:nvSpPr>
        <p:spPr/>
        <p:txBody>
          <a:bodyPr/>
          <a:lstStyle/>
          <a:p>
            <a:pPr>
              <a:defRPr/>
            </a:pPr>
            <a:fld id="{4AAA69E4-6F63-4AF1-914A-C48708585BA8}" type="slidenum">
              <a:rPr lang="en-AU" altLang="lt-LT" smtClean="0"/>
              <a:pPr>
                <a:defRPr/>
              </a:pPr>
              <a:t>8</a:t>
            </a:fld>
            <a:endParaRPr lang="en-AU" altLang="lt-LT"/>
          </a:p>
        </p:txBody>
      </p:sp>
      <p:sp>
        <p:nvSpPr>
          <p:cNvPr id="7" name="Puhekupla: Suorakulmio, kulmat pyöristettu 6">
            <a:extLst>
              <a:ext uri="{FF2B5EF4-FFF2-40B4-BE49-F238E27FC236}">
                <a16:creationId xmlns:a16="http://schemas.microsoft.com/office/drawing/2014/main" id="{1DDF2ACB-EA7B-4AE6-A985-F05DA4B79A4B}"/>
              </a:ext>
            </a:extLst>
          </p:cNvPr>
          <p:cNvSpPr/>
          <p:nvPr/>
        </p:nvSpPr>
        <p:spPr>
          <a:xfrm>
            <a:off x="8757610" y="2996952"/>
            <a:ext cx="3487406" cy="2592288"/>
          </a:xfrm>
          <a:prstGeom prst="wedgeRoundRectCallout">
            <a:avLst>
              <a:gd name="adj1" fmla="val -82336"/>
              <a:gd name="adj2" fmla="val 65706"/>
              <a:gd name="adj3" fmla="val 16667"/>
            </a:avLst>
          </a:prstGeom>
          <a:solidFill>
            <a:srgbClr val="92D050"/>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a:solidFill>
                  <a:schemeClr val="bg1"/>
                </a:solidFill>
              </a:rPr>
              <a:t>TESTERS … BUT TEACHERS TOO:</a:t>
            </a:r>
            <a:endParaRPr lang="fi-FI" sz="2600" b="1" dirty="0">
              <a:solidFill>
                <a:schemeClr val="bg1"/>
              </a:solidFill>
            </a:endParaRPr>
          </a:p>
          <a:p>
            <a:pPr algn="ctr"/>
            <a:r>
              <a:rPr lang="fi-FI" sz="2600" b="1" dirty="0">
                <a:solidFill>
                  <a:schemeClr val="bg1"/>
                </a:solidFill>
              </a:rPr>
              <a:t>IMPORTANT </a:t>
            </a:r>
          </a:p>
          <a:p>
            <a:pPr algn="ctr"/>
            <a:r>
              <a:rPr lang="fi-FI" sz="2600" b="1" dirty="0">
                <a:solidFill>
                  <a:schemeClr val="bg1"/>
                </a:solidFill>
              </a:rPr>
              <a:t>NEW POLICY RECOMMENDATIONS!</a:t>
            </a:r>
          </a:p>
        </p:txBody>
      </p:sp>
    </p:spTree>
    <p:extLst>
      <p:ext uri="{BB962C8B-B14F-4D97-AF65-F5344CB8AC3E}">
        <p14:creationId xmlns:p14="http://schemas.microsoft.com/office/powerpoint/2010/main" val="72849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066" y="116632"/>
            <a:ext cx="12076509" cy="1143000"/>
          </a:xfrm>
        </p:spPr>
        <p:txBody>
          <a:bodyPr/>
          <a:lstStyle/>
          <a:p>
            <a:pPr eaLnBrk="1" hangingPunct="1"/>
            <a:r>
              <a:rPr lang="hr-HR" sz="4800" b="1" dirty="0">
                <a:solidFill>
                  <a:srgbClr val="0070C0"/>
                </a:solidFill>
              </a:rPr>
              <a:t>MAIN EVENTS</a:t>
            </a:r>
            <a:endParaRPr lang="en-CA" sz="4800" b="1" dirty="0">
              <a:solidFill>
                <a:srgbClr val="0070C0"/>
              </a:solidFill>
            </a:endParaRPr>
          </a:p>
        </p:txBody>
      </p:sp>
      <p:sp>
        <p:nvSpPr>
          <p:cNvPr id="8195" name="Rectangle 3"/>
          <p:cNvSpPr>
            <a:spLocks noGrp="1" noChangeArrowheads="1"/>
          </p:cNvSpPr>
          <p:nvPr>
            <p:ph type="body" sz="half" idx="1"/>
          </p:nvPr>
        </p:nvSpPr>
        <p:spPr>
          <a:xfrm>
            <a:off x="468139" y="1268760"/>
            <a:ext cx="11737304" cy="5184576"/>
          </a:xfrm>
        </p:spPr>
        <p:txBody>
          <a:bodyPr/>
          <a:lstStyle/>
          <a:p>
            <a:pPr marL="0" indent="0" eaLnBrk="1" hangingPunct="1">
              <a:lnSpc>
                <a:spcPct val="90000"/>
              </a:lnSpc>
              <a:buNone/>
            </a:pPr>
            <a:endParaRPr lang="en-GB" sz="3600" b="1" dirty="0">
              <a:solidFill>
                <a:srgbClr val="0070C0"/>
              </a:solidFill>
            </a:endParaRPr>
          </a:p>
          <a:p>
            <a:pPr marL="0" indent="0" eaLnBrk="1" hangingPunct="1">
              <a:lnSpc>
                <a:spcPct val="90000"/>
              </a:lnSpc>
              <a:buNone/>
            </a:pPr>
            <a:r>
              <a:rPr lang="en-GB" sz="3600" b="1" dirty="0">
                <a:solidFill>
                  <a:srgbClr val="0070C0"/>
                </a:solidFill>
              </a:rPr>
              <a:t>Every year</a:t>
            </a:r>
          </a:p>
          <a:p>
            <a:pPr eaLnBrk="1" hangingPunct="1">
              <a:lnSpc>
                <a:spcPct val="90000"/>
              </a:lnSpc>
              <a:buFont typeface="Wingdings" panose="05000000000000000000" pitchFamily="2" charset="2"/>
              <a:buChar char="q"/>
            </a:pPr>
            <a:r>
              <a:rPr lang="en-GB" sz="3600" dirty="0"/>
              <a:t>BILC Conference (May)</a:t>
            </a:r>
          </a:p>
          <a:p>
            <a:pPr eaLnBrk="1" hangingPunct="1">
              <a:lnSpc>
                <a:spcPct val="90000"/>
              </a:lnSpc>
              <a:buFont typeface="Wingdings" panose="05000000000000000000" pitchFamily="2" charset="2"/>
              <a:buChar char="q"/>
            </a:pPr>
            <a:r>
              <a:rPr lang="en-GB" sz="3600" dirty="0"/>
              <a:t>STANAG 6001 Testing Workshop (September)</a:t>
            </a:r>
          </a:p>
          <a:p>
            <a:pPr eaLnBrk="1" hangingPunct="1">
              <a:lnSpc>
                <a:spcPct val="90000"/>
              </a:lnSpc>
              <a:buFont typeface="Wingdings" panose="05000000000000000000" pitchFamily="2" charset="2"/>
              <a:buChar char="q"/>
            </a:pPr>
            <a:r>
              <a:rPr lang="en-GB" sz="3600" dirty="0"/>
              <a:t>BILC Professional Development Seminar (October)</a:t>
            </a:r>
          </a:p>
          <a:p>
            <a:pPr marL="0" indent="0" eaLnBrk="1" hangingPunct="1">
              <a:lnSpc>
                <a:spcPct val="90000"/>
              </a:lnSpc>
              <a:buNone/>
            </a:pPr>
            <a:endParaRPr lang="en-GB" sz="3600" b="1" dirty="0">
              <a:solidFill>
                <a:srgbClr val="0070C0"/>
              </a:solidFill>
            </a:endParaRPr>
          </a:p>
          <a:p>
            <a:pPr marL="0" indent="0" eaLnBrk="1" hangingPunct="1">
              <a:lnSpc>
                <a:spcPct val="90000"/>
              </a:lnSpc>
              <a:buNone/>
            </a:pPr>
            <a:r>
              <a:rPr lang="en-GB" sz="3600" b="1" dirty="0">
                <a:solidFill>
                  <a:srgbClr val="0070C0"/>
                </a:solidFill>
              </a:rPr>
              <a:t>Every </a:t>
            </a:r>
            <a:r>
              <a:rPr lang="en-GB" sz="3600" b="1" dirty="0">
                <a:solidFill>
                  <a:srgbClr val="FF0000"/>
                </a:solidFill>
              </a:rPr>
              <a:t>second</a:t>
            </a:r>
            <a:r>
              <a:rPr lang="en-GB" sz="3600" b="1" dirty="0">
                <a:solidFill>
                  <a:srgbClr val="0070C0"/>
                </a:solidFill>
              </a:rPr>
              <a:t> year</a:t>
            </a:r>
          </a:p>
          <a:p>
            <a:pPr marL="0" indent="0" eaLnBrk="1" hangingPunct="1">
              <a:lnSpc>
                <a:spcPct val="90000"/>
              </a:lnSpc>
              <a:buNone/>
            </a:pPr>
            <a:r>
              <a:rPr lang="en-GB" sz="3600" dirty="0"/>
              <a:t>Military Terminology Seminar (April)</a:t>
            </a:r>
          </a:p>
        </p:txBody>
      </p:sp>
    </p:spTree>
    <p:extLst>
      <p:ext uri="{BB962C8B-B14F-4D97-AF65-F5344CB8AC3E}">
        <p14:creationId xmlns:p14="http://schemas.microsoft.com/office/powerpoint/2010/main" val="158619413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7414</TotalTime>
  <Words>2034</Words>
  <Application>Microsoft Office PowerPoint</Application>
  <PresentationFormat>Mukautettu</PresentationFormat>
  <Paragraphs>334</Paragraphs>
  <Slides>25</Slides>
  <Notes>16</Notes>
  <HiddenSlides>0</HiddenSlides>
  <MMClips>0</MMClips>
  <ScaleCrop>false</ScaleCrop>
  <HeadingPairs>
    <vt:vector size="6" baseType="variant">
      <vt:variant>
        <vt:lpstr>Käytetyt fontit</vt:lpstr>
      </vt:variant>
      <vt:variant>
        <vt:i4>11</vt:i4>
      </vt:variant>
      <vt:variant>
        <vt:lpstr>Teema</vt:lpstr>
      </vt:variant>
      <vt:variant>
        <vt:i4>4</vt:i4>
      </vt:variant>
      <vt:variant>
        <vt:lpstr>Dian otsikot</vt:lpstr>
      </vt:variant>
      <vt:variant>
        <vt:i4>25</vt:i4>
      </vt:variant>
    </vt:vector>
  </HeadingPairs>
  <TitlesOfParts>
    <vt:vector size="40" baseType="lpstr">
      <vt:lpstr>Aptos</vt:lpstr>
      <vt:lpstr>Arial</vt:lpstr>
      <vt:lpstr>Arial Black</vt:lpstr>
      <vt:lpstr>Calibri</vt:lpstr>
      <vt:lpstr>Calibri (Headings)</vt:lpstr>
      <vt:lpstr>Calibri (Leipäteksti)</vt:lpstr>
      <vt:lpstr>Calibri Light</vt:lpstr>
      <vt:lpstr>Lucida Calligraphy</vt:lpstr>
      <vt:lpstr>Symbol</vt:lpstr>
      <vt:lpstr>Times New Roman</vt:lpstr>
      <vt:lpstr>Wingdings</vt:lpstr>
      <vt:lpstr>2_Custom Design</vt:lpstr>
      <vt:lpstr>Custom Design</vt:lpstr>
      <vt:lpstr>1_Custom Design</vt:lpstr>
      <vt:lpstr>8_Office Theme</vt:lpstr>
      <vt:lpstr> TASHKENT 20-24 OCT 2025 BILC PROFESSIONAL SEMINAR  </vt:lpstr>
      <vt:lpstr>Briefing outline</vt:lpstr>
      <vt:lpstr>PowerPoint-esitys</vt:lpstr>
      <vt:lpstr>PowerPoint-esitys</vt:lpstr>
      <vt:lpstr>The BILC Secretariat 2025–2028 </vt:lpstr>
      <vt:lpstr>THANK YOU</vt:lpstr>
      <vt:lpstr>It’s (almost) official!</vt:lpstr>
      <vt:lpstr>Policy Documents – BILC</vt:lpstr>
      <vt:lpstr>MAIN EVENTS</vt:lpstr>
      <vt:lpstr>The first … ?</vt:lpstr>
      <vt:lpstr>Past three events 2024-2025</vt:lpstr>
      <vt:lpstr>Seminar themes over the years</vt:lpstr>
      <vt:lpstr>Past themes 2024-2025</vt:lpstr>
      <vt:lpstr>BILC Professional Seminar 2025</vt:lpstr>
      <vt:lpstr>DEEP language assistance 2025</vt:lpstr>
      <vt:lpstr>BILC support to DEEP  from 2024 onwards</vt:lpstr>
      <vt:lpstr>Contact details</vt:lpstr>
      <vt:lpstr>Images</vt:lpstr>
      <vt:lpstr>PowerPoint-esitys</vt:lpstr>
      <vt:lpstr>PowerPoint-esitys</vt:lpstr>
      <vt:lpstr>PowerPoint-esitys</vt:lpstr>
      <vt:lpstr>PowerPoint-esitys</vt:lpstr>
      <vt:lpstr>PowerPoint-esitys</vt:lpstr>
      <vt:lpstr>PowerPoint-esitys</vt:lpstr>
      <vt:lpstr>PowerPoint-esitys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Murto Laura PV MPKK</cp:lastModifiedBy>
  <cp:revision>927</cp:revision>
  <cp:lastPrinted>2024-10-11T09:33:31Z</cp:lastPrinted>
  <dcterms:created xsi:type="dcterms:W3CDTF">2018-04-19T14:50:03Z</dcterms:created>
  <dcterms:modified xsi:type="dcterms:W3CDTF">2025-10-29T07:48:18Z</dcterms:modified>
</cp:coreProperties>
</file>