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12"/>
  </p:notesMasterIdLst>
  <p:sldIdLst>
    <p:sldId id="464" r:id="rId5"/>
    <p:sldId id="459" r:id="rId6"/>
    <p:sldId id="460" r:id="rId7"/>
    <p:sldId id="465" r:id="rId8"/>
    <p:sldId id="468" r:id="rId9"/>
    <p:sldId id="462" r:id="rId10"/>
    <p:sldId id="467" r:id="rId11"/>
  </p:sldIdLst>
  <p:sldSz cx="12601575" cy="6858000"/>
  <p:notesSz cx="7023100" cy="930910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3" autoAdjust="0"/>
    <p:restoredTop sz="54118" autoAdjust="0"/>
  </p:normalViewPr>
  <p:slideViewPr>
    <p:cSldViewPr>
      <p:cViewPr varScale="1">
        <p:scale>
          <a:sx n="44" d="100"/>
          <a:sy n="44" d="100"/>
        </p:scale>
        <p:origin x="1037" y="58"/>
      </p:cViewPr>
      <p:guideLst>
        <p:guide orient="horz" pos="2160"/>
        <p:guide pos="396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278" y="5659"/>
      </p:cViewPr>
      <p:guideLst>
        <p:guide orient="horz" pos="2932"/>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384" cy="46731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977075" y="0"/>
            <a:ext cx="3044384" cy="46731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14.10.2025 г.</a:t>
            </a:fld>
            <a:endParaRPr lang="bg-BG"/>
          </a:p>
        </p:txBody>
      </p:sp>
      <p:sp>
        <p:nvSpPr>
          <p:cNvPr id="4" name="Slide Image Placeholder 3"/>
          <p:cNvSpPr>
            <a:spLocks noGrp="1" noRot="1" noChangeAspect="1"/>
          </p:cNvSpPr>
          <p:nvPr>
            <p:ph type="sldImg" idx="2"/>
          </p:nvPr>
        </p:nvSpPr>
        <p:spPr>
          <a:xfrm>
            <a:off x="623888" y="1163638"/>
            <a:ext cx="5775325" cy="314325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702804" y="4479680"/>
            <a:ext cx="5617494" cy="366559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8841786"/>
            <a:ext cx="3044384" cy="46731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977075" y="8841786"/>
            <a:ext cx="3044384" cy="46731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EE30-00C3-5C7F-CF04-0E116D508088}"/>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9A4CF125-0236-2B5E-ABF6-CEEDE9400E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CEBA39-6F5A-9EFE-4E8D-131871A0C8E9}"/>
              </a:ext>
            </a:extLst>
          </p:cNvPr>
          <p:cNvSpPr>
            <a:spLocks noGrp="1"/>
          </p:cNvSpPr>
          <p:nvPr>
            <p:ph type="body" idx="1"/>
          </p:nvPr>
        </p:nvSpPr>
        <p:spPr>
          <a:xfrm>
            <a:off x="386922" y="4384395"/>
            <a:ext cx="6256564" cy="3665597"/>
          </a:xfrm>
        </p:spPr>
        <p:txBody>
          <a:bodyPr/>
          <a:lstStyle/>
          <a:p>
            <a:r>
              <a:rPr lang="en-CA" dirty="0"/>
              <a:t> </a:t>
            </a:r>
            <a:endParaRPr lang="hr-HR"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C30F7AC7-8A41-5A24-05A0-2B07199E6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1</a:t>
            </a:fld>
            <a:endParaRPr lang="en-CA" altLang="sr-Latn-RS"/>
          </a:p>
        </p:txBody>
      </p:sp>
    </p:spTree>
    <p:extLst>
      <p:ext uri="{BB962C8B-B14F-4D97-AF65-F5344CB8AC3E}">
        <p14:creationId xmlns:p14="http://schemas.microsoft.com/office/powerpoint/2010/main" val="30944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86922" y="4384395"/>
            <a:ext cx="6256564" cy="3665597"/>
          </a:xfrm>
        </p:spPr>
        <p:txBody>
          <a:bodyPr/>
          <a:lstStyle/>
          <a:p>
            <a:pPr algn="just">
              <a:defRPr/>
            </a:pPr>
            <a:r>
              <a:rPr lang="en-CA" dirty="0"/>
              <a:t>Every few years, the NATO STANDARDISATION OFFICE, asks STANAG custodians to review their standards.  For all intents and purposes, BILC has not reviewed the content of STANAG 6001 in </a:t>
            </a:r>
            <a:r>
              <a:rPr lang="en-CA" b="0" dirty="0"/>
              <a:t>approximately two decades. </a:t>
            </a:r>
          </a:p>
          <a:p>
            <a:pPr algn="just">
              <a:defRPr/>
            </a:pPr>
            <a:endParaRPr lang="en-CA"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CA" sz="1200" dirty="0"/>
              <a:t>Over the years, BILC community members have commented that STANAG 6001 should be modernised as some</a:t>
            </a:r>
            <a:r>
              <a:rPr lang="en-CA" dirty="0"/>
              <a:t> contexts of language use are deemed obsolete and new ones have emerged. </a:t>
            </a:r>
          </a:p>
          <a:p>
            <a:pPr algn="just">
              <a:defRPr/>
            </a:pPr>
            <a:endParaRPr lang="en-CA" dirty="0"/>
          </a:p>
          <a:p>
            <a:pPr algn="just">
              <a:defRPr/>
            </a:pPr>
            <a:r>
              <a:rPr lang="en-CA" dirty="0"/>
              <a:t>There has also been much discussion on English as a Lingua franca, as well as on the concept of the native speaker as the reference.  These discussions have taken place at BILC and in academic literature. The NS reference has been removed from some well-known scales</a:t>
            </a:r>
          </a:p>
          <a:p>
            <a:pPr algn="just">
              <a:defRPr/>
            </a:pPr>
            <a:endParaRPr lang="en-CA" dirty="0"/>
          </a:p>
          <a:p>
            <a:pPr algn="just">
              <a:defRPr/>
            </a:pPr>
            <a:r>
              <a:rPr lang="en-CA" dirty="0"/>
              <a:t>The BILC community has also asked the secretariat </a:t>
            </a:r>
            <a:r>
              <a:rPr lang="en-CA" sz="1200" dirty="0"/>
              <a:t>to address our multinational context of language use, and to add </a:t>
            </a:r>
            <a:r>
              <a:rPr lang="en-CA" sz="1200" b="1" dirty="0"/>
              <a:t>general military, defense or NATO examples and contexts </a:t>
            </a:r>
            <a:r>
              <a:rPr lang="en-CA" sz="1200" dirty="0"/>
              <a:t>to the scale, to distinguish it from other scales.</a:t>
            </a:r>
          </a:p>
          <a:p>
            <a:pPr algn="just">
              <a:defRPr/>
            </a:pPr>
            <a:endParaRPr lang="en-CA" dirty="0"/>
          </a:p>
          <a:p>
            <a:pPr algn="just">
              <a:defRPr/>
            </a:pPr>
            <a:r>
              <a:rPr lang="en-CA" dirty="0"/>
              <a:t>Therefore, in 2023, the secretariat formed a Focus Group with the purpose of assessing the extent of the review and proposing the way-ahead. </a:t>
            </a:r>
            <a:endParaRPr lang="hr-HR" dirty="0"/>
          </a:p>
          <a:p>
            <a:pPr algn="just">
              <a:defRPr/>
            </a:pPr>
            <a:endParaRPr lang="en-CA" dirty="0"/>
          </a:p>
          <a:p>
            <a:pPr algn="just">
              <a:defRPr/>
            </a:pPr>
            <a:r>
              <a:rPr lang="en-CA" sz="1200" dirty="0">
                <a:effectLst/>
                <a:ea typeface="Times New Roman" panose="02020603050405020304" pitchFamily="18" charset="0"/>
              </a:rPr>
              <a:t>The Focus Group began by developing a survey asking nations to make suggestions on the potential improvements. </a:t>
            </a:r>
            <a:r>
              <a:rPr lang="en-CA" dirty="0"/>
              <a:t>Feedback from more than two dozen nations showed that respondents were in favour of updating the scale, and that they were overwhelmingly in favour of removing the native speaker concept and replacing it with a reference to exceptionally high proficiency regardless of how it was acquired.  Respondents were also in favour of adding some military contexts but cautioned us not to modify the general proficiency nature of the scale.</a:t>
            </a:r>
          </a:p>
          <a:p>
            <a:pPr algn="ju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After briefing the SC on these findings at the Annual BILC Conference in Vienna, in May 2024, the Steering Committee approved the change of status from Focus Group to Working Group.</a:t>
            </a:r>
            <a:r>
              <a:rPr lang="hr-HR" dirty="0"/>
              <a:t> </a:t>
            </a:r>
            <a:endParaRPr lang="en-CA" dirty="0"/>
          </a:p>
          <a:p>
            <a:r>
              <a:rPr lang="en-CA" dirty="0"/>
              <a:t> </a:t>
            </a:r>
            <a:endParaRPr lang="hr-HR"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a:t>
            </a:fld>
            <a:endParaRPr lang="en-CA"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86922" y="4384395"/>
            <a:ext cx="6256564" cy="3665597"/>
          </a:xfrm>
        </p:spPr>
        <p:txBody>
          <a:bodyPr/>
          <a:lstStyle/>
          <a:p>
            <a:pPr>
              <a:defRPr/>
            </a:pPr>
            <a:br>
              <a:rPr lang="en-CA" sz="1200" dirty="0"/>
            </a:br>
            <a:r>
              <a:rPr lang="en-CA" sz="2000" b="1" dirty="0">
                <a:latin typeface="Aptos" panose="020B0004020202020204" pitchFamily="34" charset="0"/>
              </a:rPr>
              <a:t>It was decided that:</a:t>
            </a:r>
            <a:br>
              <a:rPr lang="en-CA" sz="2000" dirty="0">
                <a:latin typeface="Aptos" panose="020B0004020202020204" pitchFamily="34" charset="0"/>
              </a:rPr>
            </a:br>
            <a:r>
              <a:rPr lang="en-CA" sz="2000" dirty="0">
                <a:latin typeface="Aptos" panose="020B0004020202020204" pitchFamily="34" charset="0"/>
              </a:rPr>
              <a:t>There would be NO major changes to the levels; the standards would remain the same, and the tasks would remain the same.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would define the threshold performance at level –. This will allow training to be consistent in interpreting the minimal performance required at each threshold.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are only working on the base levels – we will have future consultations on the plus levels, and the use of descriptors for plus levels.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would remove overlap as much as possible so that the tasks, content/context, text type, and accuracy statements are independent from each other.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The scale will be in a </a:t>
            </a:r>
            <a:r>
              <a:rPr lang="en-CA" sz="2000" dirty="0" err="1">
                <a:latin typeface="Aptos" panose="020B0004020202020204" pitchFamily="34" charset="0"/>
              </a:rPr>
              <a:t>quatro</a:t>
            </a:r>
            <a:r>
              <a:rPr lang="en-CA" sz="2000" dirty="0">
                <a:latin typeface="Aptos" panose="020B0004020202020204" pitchFamily="34" charset="0"/>
              </a:rPr>
              <a:t>-section format, as well as a full narrative, organised format.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Removing jargon – attempt at using plain language and to have clear meaning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Our methodology is allowing us to re-order the statements in a ‘regular’ sequence from level to level and skill to skill.  We are also resequencing each statement within each criterion so that there is a hierarchy of difficulty, to make the scale more user-friendly, as the pattern will apply to all skills and levels.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Symbol" panose="05050102010706020507" pitchFamily="18" charset="2"/>
              <a:buNone/>
              <a:tabLst/>
              <a:defRPr/>
            </a:pPr>
            <a:r>
              <a:rPr kumimoji="0" lang="en-CA"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rPr>
              <a:t>Our goal is to define proficiency in terms of a ‘speaker’ who demonstrates exceptional mastery of the language, without reference to ‘nativeness’. Want to define language progression from </a:t>
            </a:r>
            <a:r>
              <a:rPr kumimoji="0" lang="en-CA" sz="2000" b="1"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rPr>
              <a:t>none</a:t>
            </a:r>
            <a:r>
              <a:rPr kumimoji="0" lang="en-CA"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rPr>
              <a:t> or little proficiency to </a:t>
            </a:r>
            <a:r>
              <a:rPr kumimoji="0" lang="en-CA" sz="2000" b="1"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rPr>
              <a:t>exceptional mastery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2000" dirty="0">
                <a:latin typeface="Aptos" panose="020B0004020202020204" pitchFamily="34" charset="0"/>
              </a:rPr>
              <a:t>We have begun adding some general military contexts and lexical elements to the contexts, while being very careful not to turn the scale into a performance or narrow military purpose scale.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While orientation is mostly NATO ELF language context, scale can still be used for Languages Other Than English &amp; French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2000" dirty="0">
              <a:latin typeface="Aptos" panose="020B0004020202020204" pitchFamily="34" charset="0"/>
            </a:endParaRPr>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3</a:t>
            </a:fld>
            <a:endParaRPr lang="en-CA" altLang="sr-Latn-RS"/>
          </a:p>
        </p:txBody>
      </p:sp>
    </p:spTree>
    <p:extLst>
      <p:ext uri="{BB962C8B-B14F-4D97-AF65-F5344CB8AC3E}">
        <p14:creationId xmlns:p14="http://schemas.microsoft.com/office/powerpoint/2010/main" val="5275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5FD6-5987-38A8-AA6E-55E801B79933}"/>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49F6459-A6EE-EA8C-7CE0-6675685B2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DE2186-1052-CFF6-9316-3D639190E8F4}"/>
              </a:ext>
            </a:extLst>
          </p:cNvPr>
          <p:cNvSpPr>
            <a:spLocks noGrp="1"/>
          </p:cNvSpPr>
          <p:nvPr>
            <p:ph type="body" idx="1"/>
          </p:nvPr>
        </p:nvSpPr>
        <p:spPr>
          <a:xfrm>
            <a:off x="386922" y="4384395"/>
            <a:ext cx="6256564" cy="3665597"/>
          </a:xfrm>
        </p:spPr>
        <p:txBody>
          <a:bodyPr/>
          <a:lstStyle/>
          <a:p>
            <a:pPr lvl="0" algn="just"/>
            <a:r>
              <a:rPr lang="en-CA" sz="1200" b="1" dirty="0">
                <a:solidFill>
                  <a:srgbClr val="C00000"/>
                </a:solidFill>
                <a:latin typeface="+mn-lt"/>
                <a:ea typeface="Aptos" panose="020B0004020202020204" pitchFamily="34" charset="0"/>
                <a:cs typeface="Aptos" panose="020B0004020202020204" pitchFamily="34" charset="0"/>
              </a:rPr>
              <a:t>Review is in 3 phases - </a:t>
            </a:r>
          </a:p>
          <a:p>
            <a:pPr lvl="0" algn="just"/>
            <a:r>
              <a:rPr lang="en-CA" sz="1200" i="1" u="sng" dirty="0">
                <a:latin typeface="+mn-lt"/>
                <a:ea typeface="Aptos" panose="020B0004020202020204" pitchFamily="34" charset="0"/>
                <a:cs typeface="Aptos" panose="020B0004020202020204" pitchFamily="34" charset="0"/>
              </a:rPr>
              <a:t>Phase 1</a:t>
            </a:r>
            <a:r>
              <a:rPr lang="en-CA" sz="1200" i="1" dirty="0">
                <a:latin typeface="+mn-lt"/>
                <a:ea typeface="Aptos" panose="020B0004020202020204" pitchFamily="34" charset="0"/>
                <a:cs typeface="Aptos" panose="020B0004020202020204" pitchFamily="34" charset="0"/>
              </a:rPr>
              <a:t>:</a:t>
            </a:r>
            <a:r>
              <a:rPr lang="en-CA" sz="1200" dirty="0">
                <a:latin typeface="+mn-lt"/>
                <a:ea typeface="Aptos" panose="020B0004020202020204" pitchFamily="34" charset="0"/>
                <a:cs typeface="Aptos" panose="020B0004020202020204" pitchFamily="34" charset="0"/>
              </a:rPr>
              <a:t>	Review of </a:t>
            </a:r>
            <a:r>
              <a:rPr lang="en-CA" sz="1200" dirty="0">
                <a:solidFill>
                  <a:srgbClr val="C00000"/>
                </a:solidFill>
                <a:latin typeface="+mn-lt"/>
                <a:ea typeface="Aptos" panose="020B0004020202020204" pitchFamily="34" charset="0"/>
                <a:cs typeface="Aptos" panose="020B0004020202020204" pitchFamily="34" charset="0"/>
              </a:rPr>
              <a:t>speaking</a:t>
            </a:r>
            <a:r>
              <a:rPr lang="en-CA" sz="1200" dirty="0">
                <a:latin typeface="+mn-lt"/>
                <a:ea typeface="Aptos" panose="020B0004020202020204" pitchFamily="34" charset="0"/>
                <a:cs typeface="Aptos" panose="020B0004020202020204" pitchFamily="34" charset="0"/>
              </a:rPr>
              <a:t> descriptors at all levels – and </a:t>
            </a:r>
            <a:r>
              <a:rPr lang="en-CA" sz="1200" dirty="0">
                <a:latin typeface="+mn-lt"/>
                <a:ea typeface="Times New Roman" panose="02020603050405020304" pitchFamily="18" charset="0"/>
                <a:cs typeface="Aptos" panose="020B0004020202020204" pitchFamily="34" charset="0"/>
              </a:rPr>
              <a:t>Review of </a:t>
            </a:r>
            <a:r>
              <a:rPr lang="en-CA" sz="1200" dirty="0">
                <a:solidFill>
                  <a:srgbClr val="C00000"/>
                </a:solidFill>
                <a:latin typeface="+mn-lt"/>
                <a:ea typeface="Times New Roman" panose="02020603050405020304" pitchFamily="18" charset="0"/>
                <a:cs typeface="Aptos" panose="020B0004020202020204" pitchFamily="34" charset="0"/>
              </a:rPr>
              <a:t>level 2 in all skills </a:t>
            </a:r>
            <a:r>
              <a:rPr lang="en-CA" sz="1200" dirty="0">
                <a:latin typeface="+mn-lt"/>
                <a:ea typeface="Times New Roman" panose="02020603050405020304" pitchFamily="18" charset="0"/>
                <a:cs typeface="Aptos" panose="020B0004020202020204" pitchFamily="34" charset="0"/>
              </a:rPr>
              <a:t>(AKA the cross)</a:t>
            </a:r>
            <a:endParaRPr lang="en-CA" sz="1200" dirty="0">
              <a:solidFill>
                <a:srgbClr val="C00000"/>
              </a:solidFill>
              <a:latin typeface="+mn-lt"/>
              <a:ea typeface="Aptos" panose="020B0004020202020204" pitchFamily="34" charset="0"/>
              <a:cs typeface="Aptos" panose="020B0004020202020204" pitchFamily="34" charset="0"/>
            </a:endParaRPr>
          </a:p>
          <a:p>
            <a:pPr lvl="0" algn="just"/>
            <a:r>
              <a:rPr lang="en-CA" sz="1200" dirty="0">
                <a:latin typeface="+mn-lt"/>
                <a:ea typeface="Aptos" panose="020B0004020202020204" pitchFamily="34" charset="0"/>
                <a:cs typeface="Aptos" panose="020B0004020202020204" pitchFamily="34" charset="0"/>
              </a:rPr>
              <a:t>	</a:t>
            </a:r>
            <a:endParaRPr lang="en-CA" sz="12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Aptos" panose="020B0004020202020204" pitchFamily="34" charset="0"/>
                <a:ea typeface="Times New Roman" panose="02020603050405020304" pitchFamily="18" charset="0"/>
                <a:cs typeface="Aptos" panose="020B0004020202020204" pitchFamily="34" charset="0"/>
              </a:rPr>
              <a:t>Once a </a:t>
            </a:r>
            <a:r>
              <a:rPr lang="en-CA" sz="1200" b="1" dirty="0">
                <a:effectLst/>
                <a:latin typeface="Aptos" panose="020B0004020202020204" pitchFamily="34" charset="0"/>
                <a:ea typeface="Times New Roman" panose="02020603050405020304" pitchFamily="18" charset="0"/>
                <a:cs typeface="Aptos" panose="020B0004020202020204" pitchFamily="34" charset="0"/>
              </a:rPr>
              <a:t>solid draft </a:t>
            </a:r>
            <a:r>
              <a:rPr lang="en-CA" sz="1200" dirty="0">
                <a:effectLst/>
                <a:latin typeface="Aptos" panose="020B0004020202020204" pitchFamily="34" charset="0"/>
                <a:ea typeface="Times New Roman" panose="02020603050405020304" pitchFamily="18" charset="0"/>
                <a:cs typeface="Aptos" panose="020B0004020202020204" pitchFamily="34" charset="0"/>
              </a:rPr>
              <a:t>of </a:t>
            </a:r>
            <a:r>
              <a:rPr lang="en-CA" sz="1200" dirty="0">
                <a:solidFill>
                  <a:srgbClr val="C00000"/>
                </a:solidFill>
                <a:effectLst/>
                <a:latin typeface="Aptos" panose="020B0004020202020204" pitchFamily="34" charset="0"/>
                <a:ea typeface="Times New Roman" panose="02020603050405020304" pitchFamily="18" charset="0"/>
                <a:cs typeface="Aptos" panose="020B0004020202020204" pitchFamily="34" charset="0"/>
              </a:rPr>
              <a:t>Speaking at all levels, and level 2 at all skills is ready, for Phase 2, </a:t>
            </a:r>
            <a:r>
              <a:rPr lang="en-CA" sz="1200" dirty="0">
                <a:effectLst/>
                <a:latin typeface="Aptos" panose="020B0004020202020204" pitchFamily="34" charset="0"/>
                <a:ea typeface="Times New Roman" panose="02020603050405020304" pitchFamily="18" charset="0"/>
                <a:cs typeface="Aptos" panose="020B0004020202020204" pitchFamily="34" charset="0"/>
              </a:rPr>
              <a:t>WG will </a:t>
            </a:r>
            <a:r>
              <a:rPr lang="en-CA" sz="1200" dirty="0">
                <a:latin typeface="Aptos" panose="020B0004020202020204" pitchFamily="34" charset="0"/>
                <a:ea typeface="Times New Roman" panose="02020603050405020304" pitchFamily="18" charset="0"/>
                <a:cs typeface="Aptos" panose="020B0004020202020204" pitchFamily="34" charset="0"/>
              </a:rPr>
              <a:t>request input from several selected </a:t>
            </a:r>
            <a:r>
              <a:rPr lang="en-CA" sz="1200" dirty="0">
                <a:effectLst/>
                <a:latin typeface="Aptos" panose="020B0004020202020204" pitchFamily="34" charset="0"/>
                <a:ea typeface="Times New Roman" panose="02020603050405020304" pitchFamily="18" charset="0"/>
                <a:cs typeface="Aptos" panose="020B0004020202020204" pitchFamily="34" charset="0"/>
              </a:rPr>
              <a:t>expert reviewers.  These are people who have worked extensively with the scale, trained testers, who produce tests, are facilitators at the LTS and ALTS, etc. In phase 2, the </a:t>
            </a:r>
            <a:r>
              <a:rPr lang="en-CA" sz="1200" dirty="0">
                <a:latin typeface="+mn-lt"/>
                <a:ea typeface="Times New Roman" panose="02020603050405020304" pitchFamily="18" charset="0"/>
                <a:cs typeface="Aptos" panose="020B0004020202020204" pitchFamily="34" charset="0"/>
              </a:rPr>
              <a:t>WG adjusts and drafts full base levels at all skills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latin typeface="Aptos" panose="020B0004020202020204" pitchFamily="34" charset="0"/>
              </a:rPr>
              <a:t>At phase 3: </a:t>
            </a:r>
            <a:r>
              <a:rPr lang="en-CA" sz="1200" dirty="0">
                <a:latin typeface="Aptos" panose="020B0004020202020204" pitchFamily="34" charset="0"/>
              </a:rPr>
              <a:t>the WG will set up a committee made up of the same reviewers, and possibly some external reviewers, and BILC stakeholders who will represent the entire BILC community.  They will provide the last round of input, before the WG finalises the draft which will go out for general viewing and SC approval.</a:t>
            </a:r>
          </a:p>
          <a:p>
            <a:pPr marL="0" indent="0">
              <a:buFontTx/>
              <a:buNone/>
              <a:defRPr/>
            </a:pPr>
            <a:endParaRPr lang="en-CA" dirty="0">
              <a:latin typeface="Aptos" panose="020B0004020202020204" pitchFamily="34" charset="0"/>
            </a:endParaRPr>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688020E4-472C-26EC-97E5-A2B8E58C90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4</a:t>
            </a:fld>
            <a:endParaRPr lang="en-CA" altLang="sr-Latn-RS"/>
          </a:p>
        </p:txBody>
      </p:sp>
    </p:spTree>
    <p:extLst>
      <p:ext uri="{BB962C8B-B14F-4D97-AF65-F5344CB8AC3E}">
        <p14:creationId xmlns:p14="http://schemas.microsoft.com/office/powerpoint/2010/main" val="33161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8D32-408F-E68C-39FE-D010F13036DA}"/>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BF50C1B-2F5D-5DF6-0703-128EF5849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0D28A2-D53A-54E8-C845-68021BFC5649}"/>
              </a:ext>
            </a:extLst>
          </p:cNvPr>
          <p:cNvSpPr>
            <a:spLocks noGrp="1"/>
          </p:cNvSpPr>
          <p:nvPr>
            <p:ph type="body" idx="1"/>
          </p:nvPr>
        </p:nvSpPr>
        <p:spPr>
          <a:xfrm>
            <a:off x="386922" y="4384395"/>
            <a:ext cx="6256564" cy="3665597"/>
          </a:xfrm>
        </p:spPr>
        <p:txBody>
          <a:bodyPr/>
          <a:lstStyle/>
          <a:p>
            <a:pPr marL="0" indent="0">
              <a:buFontTx/>
              <a:buNone/>
              <a:defRPr/>
            </a:pPr>
            <a:endParaRPr lang="en-CA" dirty="0">
              <a:latin typeface="Aptos" panose="020B0004020202020204" pitchFamily="34" charset="0"/>
            </a:endParaRPr>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90D7388E-AA12-2955-C305-4579EF6E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5</a:t>
            </a:fld>
            <a:endParaRPr lang="en-CA" altLang="sr-Latn-RS"/>
          </a:p>
        </p:txBody>
      </p:sp>
    </p:spTree>
    <p:extLst>
      <p:ext uri="{BB962C8B-B14F-4D97-AF65-F5344CB8AC3E}">
        <p14:creationId xmlns:p14="http://schemas.microsoft.com/office/powerpoint/2010/main" val="308074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07F3-D9E8-C468-E081-44E8B583A4ED}"/>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BD34E90-781E-F15D-B058-CFB74CCFF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F85A84-19AE-308D-1A84-52DAEB01F05C}"/>
              </a:ext>
            </a:extLst>
          </p:cNvPr>
          <p:cNvSpPr>
            <a:spLocks noGrp="1"/>
          </p:cNvSpPr>
          <p:nvPr>
            <p:ph type="body" idx="1"/>
          </p:nvPr>
        </p:nvSpPr>
        <p:spPr>
          <a:xfrm>
            <a:off x="386922" y="4384395"/>
            <a:ext cx="6256564" cy="3665597"/>
          </a:xfrm>
        </p:spPr>
        <p:txBody>
          <a:bodyPr/>
          <a:lstStyle/>
          <a:p>
            <a:pPr lvl="0" algn="just"/>
            <a:r>
              <a:rPr lang="en-CA" sz="1200" dirty="0">
                <a:latin typeface="+mn-lt"/>
                <a:ea typeface="Aptos" panose="020B0004020202020204" pitchFamily="34" charset="0"/>
                <a:cs typeface="Aptos" panose="020B0004020202020204" pitchFamily="34" charset="0"/>
              </a:rPr>
              <a:t>Review of </a:t>
            </a:r>
            <a:r>
              <a:rPr lang="en-CA" sz="1200" dirty="0">
                <a:solidFill>
                  <a:srgbClr val="C00000"/>
                </a:solidFill>
                <a:latin typeface="+mn-lt"/>
                <a:ea typeface="Aptos" panose="020B0004020202020204" pitchFamily="34" charset="0"/>
                <a:cs typeface="Aptos" panose="020B0004020202020204" pitchFamily="34" charset="0"/>
              </a:rPr>
              <a:t>speaking</a:t>
            </a:r>
            <a:r>
              <a:rPr lang="en-CA" sz="1200" dirty="0">
                <a:latin typeface="+mn-lt"/>
                <a:ea typeface="Aptos" panose="020B0004020202020204" pitchFamily="34" charset="0"/>
                <a:cs typeface="Aptos" panose="020B0004020202020204" pitchFamily="34" charset="0"/>
              </a:rPr>
              <a:t> descriptors is near complete with work having started on listening level 2.</a:t>
            </a:r>
            <a:endParaRPr lang="en-CA" sz="1200" dirty="0">
              <a:effectLst/>
              <a:latin typeface="+mn-lt"/>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ptos" panose="020B0004020202020204" pitchFamily="34" charset="0"/>
              <a:ea typeface="Times New Roman" panose="02020603050405020304" pitchFamily="18" charset="0"/>
              <a:cs typeface="Aptos" panose="020B0004020202020204" pitchFamily="34" charset="0"/>
            </a:endParaRPr>
          </a:p>
          <a:p>
            <a:pPr>
              <a:defRPr/>
            </a:pPr>
            <a:r>
              <a:rPr lang="en-CA" dirty="0">
                <a:latin typeface="Aptos" panose="020B0004020202020204" pitchFamily="34" charset="0"/>
              </a:rPr>
              <a:t>We now have enough experience to know that while we can remotely prepare for our meetings, we must be F2F to review and co-draft. </a:t>
            </a:r>
          </a:p>
          <a:p>
            <a:pPr>
              <a:defRPr/>
            </a:pPr>
            <a:endParaRPr lang="en-CA" sz="1200" dirty="0">
              <a:latin typeface="Aptos" panose="020B0004020202020204" pitchFamily="34" charset="0"/>
            </a:endParaRPr>
          </a:p>
          <a:p>
            <a:pPr>
              <a:defRPr/>
            </a:pPr>
            <a:r>
              <a:rPr lang="en-CA" sz="1200" dirty="0">
                <a:latin typeface="Aptos" panose="020B0004020202020204" pitchFamily="34" charset="0"/>
              </a:rPr>
              <a:t>The estimated timeline for a completed draft update of STANAG 6001 (Base Levels) has been tentatively planned within the next couple of years</a:t>
            </a:r>
          </a:p>
          <a:p>
            <a:pPr>
              <a:defRPr/>
            </a:pPr>
            <a:r>
              <a:rPr lang="en-CA" sz="1200" dirty="0">
                <a:latin typeface="Aptos" panose="020B0004020202020204" pitchFamily="34" charset="0"/>
              </a:rPr>
              <a:t>As I’ve said before, while this timeline may appear to be somewhat unambitious, one must consider that all work is performed through voluntary national contributions (VNC), by professionals who have other full-time functions.</a:t>
            </a:r>
            <a:endParaRPr lang="en-CA" dirty="0">
              <a:latin typeface="Aptos" panose="020B0004020202020204" pitchFamily="34" charset="0"/>
            </a:endParaRPr>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58E75590-89E5-DF21-EDAF-705AF135F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6</a:t>
            </a:fld>
            <a:endParaRPr lang="en-CA" altLang="sr-Latn-RS"/>
          </a:p>
        </p:txBody>
      </p:sp>
    </p:spTree>
    <p:extLst>
      <p:ext uri="{BB962C8B-B14F-4D97-AF65-F5344CB8AC3E}">
        <p14:creationId xmlns:p14="http://schemas.microsoft.com/office/powerpoint/2010/main" val="4294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BBB7-1F59-D912-65F2-46401D51487C}"/>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7B70A12-2D4B-3D45-B501-A2202C2FE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E826932-1D4A-B5E0-5962-038B8D81F273}"/>
              </a:ext>
            </a:extLst>
          </p:cNvPr>
          <p:cNvSpPr>
            <a:spLocks noGrp="1"/>
          </p:cNvSpPr>
          <p:nvPr>
            <p:ph type="body" idx="1"/>
          </p:nvPr>
        </p:nvSpPr>
        <p:spPr>
          <a:xfrm>
            <a:off x="386922" y="4384395"/>
            <a:ext cx="6256564" cy="3665597"/>
          </a:xfrm>
        </p:spPr>
        <p:txBody>
          <a:bodyPr/>
          <a:lstStyle/>
          <a:p>
            <a:pPr>
              <a:defRPr/>
            </a:pPr>
            <a:endParaRPr lang="en-CA" dirty="0"/>
          </a:p>
          <a:p>
            <a:pPr>
              <a:defRPr/>
            </a:pPr>
            <a:endParaRPr lang="en-CA" dirty="0"/>
          </a:p>
          <a:p>
            <a:pPr marL="0" indent="0">
              <a:buFontTx/>
              <a:buNone/>
              <a:defRPr/>
            </a:pPr>
            <a:r>
              <a:rPr lang="en-CA" dirty="0">
                <a:latin typeface="Aptos" panose="020B0004020202020204" pitchFamily="34" charset="0"/>
              </a:rPr>
              <a:t>Now, I would like to thank WG members for their hard work and dedication to this endeavour:</a:t>
            </a:r>
          </a:p>
          <a:p>
            <a:pPr marL="0" indent="0">
              <a:buFontTx/>
              <a:buNone/>
              <a:defRPr/>
            </a:pPr>
            <a:endParaRPr lang="en-CA" dirty="0">
              <a:latin typeface="Aptos" panose="020B0004020202020204" pitchFamily="34" charset="0"/>
            </a:endParaRPr>
          </a:p>
          <a:p>
            <a:pPr marL="0" indent="0">
              <a:buFontTx/>
              <a:buNone/>
              <a:defRPr/>
            </a:pPr>
            <a:r>
              <a:rPr lang="en-CA" dirty="0">
                <a:latin typeface="Aptos" panose="020B0004020202020204" pitchFamily="34" charset="0"/>
              </a:rPr>
              <a:t>French co-leader, Jerome Collin, Jana Vasilj-Begovic from Canada, Merit Kompus from Estonia, Gerard Seinhorst from the Netherlands, Birgitte Grande from Norway, our Senior advisor, Ray Clifford, and our dear American colleagues from PLTCE: Peggy Garza and Andrea Gjorevski who were unfortunately unable to attend this Seminar.</a:t>
            </a:r>
            <a:endParaRPr lang="en-CA" dirty="0"/>
          </a:p>
          <a:p>
            <a:pPr>
              <a:defRPr/>
            </a:pPr>
            <a:endParaRPr lang="en-CA" dirty="0"/>
          </a:p>
          <a:p>
            <a:pPr>
              <a:defRPr/>
            </a:pPr>
            <a:r>
              <a:rPr lang="en-CA" dirty="0"/>
              <a:t>Thank you for your attention.</a:t>
            </a:r>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a:extLst>
              <a:ext uri="{FF2B5EF4-FFF2-40B4-BE49-F238E27FC236}">
                <a16:creationId xmlns:a16="http://schemas.microsoft.com/office/drawing/2014/main" id="{7CF25DDE-EBEE-1530-1A9D-8611AFBCC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9757F5-03DB-495D-BDC6-5A3940D8739D}" type="slidenum">
              <a:rPr kumimoji="0" lang="en-CA" altLang="sr-Latn-R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CA" altLang="sr-Latn-R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106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14.10.2025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14.10.2025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14.10.2025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14.10.2025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14.10.2025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14.10.2025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14.10.2025 г.</a:t>
            </a:fld>
            <a:endParaRPr lang="en-GB" dirty="0"/>
          </a:p>
        </p:txBody>
      </p:sp>
    </p:spTree>
    <p:extLst>
      <p:ext uri="{BB962C8B-B14F-4D97-AF65-F5344CB8AC3E}">
        <p14:creationId xmlns:p14="http://schemas.microsoft.com/office/powerpoint/2010/main" val="386554691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14.10.2025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14.10.2025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14.10.2025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14.10.2025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14.10.2025 г.</a:t>
            </a:fld>
            <a:endParaRPr lang="en-GB" dirty="0"/>
          </a:p>
        </p:txBody>
      </p:sp>
    </p:spTree>
    <p:extLst>
      <p:ext uri="{BB962C8B-B14F-4D97-AF65-F5344CB8AC3E}">
        <p14:creationId xmlns:p14="http://schemas.microsoft.com/office/powerpoint/2010/main" val="341227948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14.10.2025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10/14/2025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10/14/2025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10/14/2025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10/14/2025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10/14/2025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10/14/2025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10/14/2025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10/14/2025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10/14/2025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10/14/2025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14.10.2025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10/14/2025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10/14/2025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14.10.2025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14.10.2025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14.10.2025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14.10.2025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14.10.2025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14.10.2025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transition spd="slow">
    <p:wipe/>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14.10.2025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14.10.2025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transition spd="slow">
    <p:wipe/>
  </p:transition>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10/14/2025</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Lst>
  <p:transition spd="slow">
    <p:wip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D1D7-17C6-5F78-82AF-C2DB4FF92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69515-42C4-4C86-2318-09CF55D4DBCC}"/>
              </a:ext>
            </a:extLst>
          </p:cNvPr>
          <p:cNvSpPr>
            <a:spLocks noGrp="1"/>
          </p:cNvSpPr>
          <p:nvPr>
            <p:ph type="title"/>
          </p:nvPr>
        </p:nvSpPr>
        <p:spPr>
          <a:xfrm>
            <a:off x="1095653" y="113354"/>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pic>
        <p:nvPicPr>
          <p:cNvPr id="7" name="Picture 8" descr="Estonia">
            <a:extLst>
              <a:ext uri="{FF2B5EF4-FFF2-40B4-BE49-F238E27FC236}">
                <a16:creationId xmlns:a16="http://schemas.microsoft.com/office/drawing/2014/main" id="{74F6648E-4E8F-C6A9-B9A1-4A9E1249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66F5DBD3-5624-0FEF-DD2F-14600727D0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11" name="Picture 11" descr="United States">
            <a:extLst>
              <a:ext uri="{FF2B5EF4-FFF2-40B4-BE49-F238E27FC236}">
                <a16:creationId xmlns:a16="http://schemas.microsoft.com/office/drawing/2014/main" id="{190C59AE-AA46-9BA2-893A-EC3477A73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B78B9FFE-B803-940A-CEC8-5DC6147182F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14" name="Picture 2" descr="France">
            <a:extLst>
              <a:ext uri="{FF2B5EF4-FFF2-40B4-BE49-F238E27FC236}">
                <a16:creationId xmlns:a16="http://schemas.microsoft.com/office/drawing/2014/main" id="{57B09CA3-B937-8371-D703-5062F4B601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7B588A5-2635-D786-926F-C864076A3E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1408752C-CD5A-D38E-FC04-C5237EF5F562}"/>
              </a:ext>
            </a:extLst>
          </p:cNvPr>
          <p:cNvPicPr>
            <a:picLocks noGrp="1" noChangeAspect="1"/>
          </p:cNvPicPr>
          <p:nvPr>
            <p:ph idx="1"/>
          </p:nvPr>
        </p:nvPicPr>
        <p:blipFill>
          <a:blip r:embed="rId9"/>
          <a:stretch>
            <a:fillRect/>
          </a:stretch>
        </p:blipFill>
        <p:spPr>
          <a:xfrm>
            <a:off x="2227378" y="1458860"/>
            <a:ext cx="8146818" cy="4525963"/>
          </a:xfrm>
          <a:prstGeom prst="rect">
            <a:avLst/>
          </a:prstGeom>
        </p:spPr>
      </p:pic>
      <p:sp>
        <p:nvSpPr>
          <p:cNvPr id="8" name="Rectangle: Rounded Corners 7">
            <a:extLst>
              <a:ext uri="{FF2B5EF4-FFF2-40B4-BE49-F238E27FC236}">
                <a16:creationId xmlns:a16="http://schemas.microsoft.com/office/drawing/2014/main" id="{2F3C2E89-6746-2E18-1D51-6341BA51DD6A}"/>
              </a:ext>
            </a:extLst>
          </p:cNvPr>
          <p:cNvSpPr/>
          <p:nvPr/>
        </p:nvSpPr>
        <p:spPr>
          <a:xfrm flipH="1">
            <a:off x="10765280" y="1458860"/>
            <a:ext cx="1642033" cy="44676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800" b="1" dirty="0">
                <a:solidFill>
                  <a:schemeClr val="tx1"/>
                </a:solidFill>
              </a:rPr>
              <a:t>Prof. </a:t>
            </a:r>
          </a:p>
          <a:p>
            <a:pPr algn="ctr"/>
            <a:r>
              <a:rPr lang="en-CA" sz="2800" b="1" dirty="0">
                <a:solidFill>
                  <a:schemeClr val="tx1"/>
                </a:solidFill>
              </a:rPr>
              <a:t>Dev.</a:t>
            </a:r>
          </a:p>
          <a:p>
            <a:pPr algn="ctr"/>
            <a:r>
              <a:rPr lang="en-CA" sz="2800" b="1" dirty="0">
                <a:solidFill>
                  <a:schemeClr val="tx1"/>
                </a:solidFill>
              </a:rPr>
              <a:t>Seminar</a:t>
            </a:r>
          </a:p>
          <a:p>
            <a:pPr algn="ctr"/>
            <a:endParaRPr lang="en-CA" sz="1000" b="1" dirty="0">
              <a:solidFill>
                <a:schemeClr val="tx1"/>
              </a:solidFill>
            </a:endParaRPr>
          </a:p>
          <a:p>
            <a:pPr algn="ctr"/>
            <a:r>
              <a:rPr lang="en-CA" sz="2800" b="1" dirty="0">
                <a:solidFill>
                  <a:schemeClr val="tx2"/>
                </a:solidFill>
              </a:rPr>
              <a:t>UZB</a:t>
            </a:r>
          </a:p>
          <a:p>
            <a:pPr algn="ctr"/>
            <a:endParaRPr lang="en-CA" sz="2800" b="1" dirty="0">
              <a:solidFill>
                <a:schemeClr val="tx1"/>
              </a:solidFill>
            </a:endParaRPr>
          </a:p>
          <a:p>
            <a:pPr algn="ctr"/>
            <a:endParaRPr lang="en-CA" sz="2800" b="1" dirty="0">
              <a:solidFill>
                <a:schemeClr val="tx1"/>
              </a:solidFill>
            </a:endParaRPr>
          </a:p>
          <a:p>
            <a:pPr algn="ctr"/>
            <a:r>
              <a:rPr lang="en-CA" sz="2400" b="1" dirty="0">
                <a:solidFill>
                  <a:schemeClr val="tx1"/>
                </a:solidFill>
              </a:rPr>
              <a:t>20 </a:t>
            </a:r>
          </a:p>
          <a:p>
            <a:pPr algn="ctr"/>
            <a:r>
              <a:rPr lang="en-CA" sz="2400" b="1" dirty="0">
                <a:solidFill>
                  <a:schemeClr val="tx1"/>
                </a:solidFill>
              </a:rPr>
              <a:t>Oct</a:t>
            </a:r>
          </a:p>
          <a:p>
            <a:pPr algn="ctr"/>
            <a:r>
              <a:rPr lang="en-CA" sz="2400" b="1" dirty="0">
                <a:solidFill>
                  <a:schemeClr val="tx1"/>
                </a:solidFill>
              </a:rPr>
              <a:t>2025</a:t>
            </a:r>
          </a:p>
          <a:p>
            <a:pPr algn="ctr"/>
            <a:endParaRPr lang="en-CA" sz="2800" b="1" dirty="0">
              <a:solidFill>
                <a:srgbClr val="C00000"/>
              </a:solidFill>
            </a:endParaRPr>
          </a:p>
        </p:txBody>
      </p:sp>
      <p:sp>
        <p:nvSpPr>
          <p:cNvPr id="10" name="Rectangle: Rounded Corners 9">
            <a:extLst>
              <a:ext uri="{FF2B5EF4-FFF2-40B4-BE49-F238E27FC236}">
                <a16:creationId xmlns:a16="http://schemas.microsoft.com/office/drawing/2014/main" id="{1951AEAB-D401-A7FA-CC4D-1187E75A8B4E}"/>
              </a:ext>
            </a:extLst>
          </p:cNvPr>
          <p:cNvSpPr/>
          <p:nvPr/>
        </p:nvSpPr>
        <p:spPr>
          <a:xfrm flipH="1">
            <a:off x="389799" y="1458860"/>
            <a:ext cx="1642033" cy="45259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U</a:t>
            </a:r>
          </a:p>
          <a:p>
            <a:pPr algn="ctr"/>
            <a:r>
              <a:rPr lang="en-CA" sz="4000" b="1" dirty="0">
                <a:solidFill>
                  <a:schemeClr val="tx1"/>
                </a:solidFill>
              </a:rPr>
              <a:t>P</a:t>
            </a:r>
          </a:p>
          <a:p>
            <a:pPr algn="ctr"/>
            <a:r>
              <a:rPr lang="en-CA" sz="4000" b="1" dirty="0">
                <a:solidFill>
                  <a:schemeClr val="tx1"/>
                </a:solidFill>
              </a:rPr>
              <a:t>D</a:t>
            </a:r>
          </a:p>
          <a:p>
            <a:pPr algn="ctr"/>
            <a:r>
              <a:rPr lang="en-CA" sz="4000" b="1" dirty="0">
                <a:solidFill>
                  <a:schemeClr val="tx1"/>
                </a:solidFill>
              </a:rPr>
              <a:t>A</a:t>
            </a:r>
          </a:p>
          <a:p>
            <a:pPr algn="ctr"/>
            <a:r>
              <a:rPr lang="en-CA" sz="4000" b="1" dirty="0">
                <a:solidFill>
                  <a:schemeClr val="tx1"/>
                </a:solidFill>
              </a:rPr>
              <a:t>T</a:t>
            </a:r>
          </a:p>
          <a:p>
            <a:pPr algn="ctr"/>
            <a:r>
              <a:rPr lang="en-CA" sz="4000" b="1" dirty="0">
                <a:solidFill>
                  <a:schemeClr val="tx1"/>
                </a:solidFill>
              </a:rPr>
              <a:t>E</a:t>
            </a:r>
          </a:p>
        </p:txBody>
      </p:sp>
      <p:sp>
        <p:nvSpPr>
          <p:cNvPr id="13" name="Rectangle: Rounded Corners 12">
            <a:extLst>
              <a:ext uri="{FF2B5EF4-FFF2-40B4-BE49-F238E27FC236}">
                <a16:creationId xmlns:a16="http://schemas.microsoft.com/office/drawing/2014/main" id="{63B5E33C-CA23-BCEC-07D5-76EA55C39F4E}"/>
              </a:ext>
            </a:extLst>
          </p:cNvPr>
          <p:cNvSpPr/>
          <p:nvPr/>
        </p:nvSpPr>
        <p:spPr>
          <a:xfrm>
            <a:off x="3708499" y="5491209"/>
            <a:ext cx="5184576" cy="43532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The Hague, NDL, 1-3 Sept. 2025</a:t>
            </a:r>
          </a:p>
        </p:txBody>
      </p:sp>
    </p:spTree>
    <p:extLst>
      <p:ext uri="{BB962C8B-B14F-4D97-AF65-F5344CB8AC3E}">
        <p14:creationId xmlns:p14="http://schemas.microsoft.com/office/powerpoint/2010/main" val="16273069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32" y="96607"/>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p:cNvSpPr>
            <a:spLocks noGrp="1"/>
          </p:cNvSpPr>
          <p:nvPr>
            <p:ph idx="1"/>
          </p:nvPr>
        </p:nvSpPr>
        <p:spPr>
          <a:xfrm>
            <a:off x="422652" y="890040"/>
            <a:ext cx="11998815" cy="5754336"/>
          </a:xfrm>
        </p:spPr>
        <p:txBody>
          <a:bodyPr>
            <a:normAutofit lnSpcReduction="10000"/>
          </a:bodyPr>
          <a:lstStyle/>
          <a:p>
            <a:pPr marL="0" indent="0">
              <a:buNone/>
              <a:defRPr/>
            </a:pPr>
            <a:r>
              <a:rPr lang="en-CA" sz="3100" dirty="0"/>
              <a:t>		         	</a:t>
            </a:r>
            <a:endParaRPr lang="hr-HR" sz="3100" dirty="0"/>
          </a:p>
          <a:p>
            <a:pPr marL="0" indent="0" algn="just">
              <a:buNone/>
              <a:defRPr/>
            </a:pPr>
            <a:r>
              <a:rPr lang="en-CA" sz="2800" b="1" u="sng" dirty="0"/>
              <a:t>Background:</a:t>
            </a:r>
          </a:p>
          <a:p>
            <a:pPr algn="just">
              <a:defRPr/>
            </a:pPr>
            <a:r>
              <a:rPr lang="en-CA" sz="2800" dirty="0"/>
              <a:t>Periodic reviews of STANAGs are expected by NSO</a:t>
            </a:r>
          </a:p>
          <a:p>
            <a:pPr algn="just">
              <a:defRPr/>
            </a:pPr>
            <a:r>
              <a:rPr lang="en-CA" sz="2800" dirty="0"/>
              <a:t>Inconsistencies in French STANAG led to opportunity to review both Eng. &amp; Fre</a:t>
            </a:r>
          </a:p>
          <a:p>
            <a:pPr algn="just">
              <a:defRPr/>
            </a:pPr>
            <a:endParaRPr lang="en-CA" sz="2800" dirty="0"/>
          </a:p>
          <a:p>
            <a:pPr algn="just">
              <a:defRPr/>
            </a:pPr>
            <a:r>
              <a:rPr lang="en-CA" sz="2800" dirty="0"/>
              <a:t>Need to modernise contexts of language use, genres (social media, etc.)</a:t>
            </a:r>
          </a:p>
          <a:p>
            <a:pPr algn="just">
              <a:defRPr/>
            </a:pPr>
            <a:r>
              <a:rPr lang="en-CA" sz="2800" dirty="0"/>
              <a:t>Ongoing discussion on the NS as reference point at BILC &amp; in academia</a:t>
            </a:r>
          </a:p>
          <a:p>
            <a:pPr algn="just">
              <a:defRPr/>
            </a:pPr>
            <a:r>
              <a:rPr lang="en-CA" sz="2800" dirty="0"/>
              <a:t>General military, multi-national contexts of target language use</a:t>
            </a:r>
          </a:p>
          <a:p>
            <a:pPr algn="just">
              <a:defRPr/>
            </a:pPr>
            <a:endParaRPr lang="en-CA" sz="2800" dirty="0"/>
          </a:p>
          <a:p>
            <a:pPr algn="just">
              <a:defRPr/>
            </a:pPr>
            <a:r>
              <a:rPr lang="en-CA" sz="2800" dirty="0"/>
              <a:t>Focus Group was formed; survey sent out to all POCs</a:t>
            </a:r>
          </a:p>
          <a:p>
            <a:pPr algn="just">
              <a:defRPr/>
            </a:pPr>
            <a:r>
              <a:rPr lang="en-CA" sz="2800" dirty="0"/>
              <a:t>SC in Vienna approved WG status (May ’24);</a:t>
            </a:r>
          </a:p>
          <a:p>
            <a:pPr algn="just">
              <a:defRPr/>
            </a:pPr>
            <a:r>
              <a:rPr lang="en-CA" sz="2800" dirty="0"/>
              <a:t>WG met Vienna ‘24, Bergen ’24, Paris ’25, Zagreb ‘25, and Delft ‘25</a:t>
            </a:r>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88" y="503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628650" y="523911"/>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157" y="5471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01" y="595082"/>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025" y="5239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3516" y="56473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9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77" y="262602"/>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45" y="6549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672036" y="628103"/>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297" y="66608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459" y="706186"/>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1056" y="65496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2388" y="688996"/>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0D21715-D7E5-02B8-8CCC-FCE6302B943F}"/>
              </a:ext>
            </a:extLst>
          </p:cNvPr>
          <p:cNvSpPr txBox="1"/>
          <p:nvPr/>
        </p:nvSpPr>
        <p:spPr>
          <a:xfrm>
            <a:off x="215900" y="817863"/>
            <a:ext cx="12296775" cy="6966972"/>
          </a:xfrm>
          <a:prstGeom prst="rect">
            <a:avLst/>
          </a:prstGeom>
          <a:noFill/>
        </p:spPr>
        <p:txBody>
          <a:bodyPr wrap="square" lIns="144000" tIns="180000" bIns="324000">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r>
              <a:rPr lang="en-CA" sz="2800" b="1" u="sng" dirty="0">
                <a:effectLst/>
                <a:latin typeface="+mn-lt"/>
                <a:ea typeface="Times New Roman" panose="02020603050405020304" pitchFamily="18" charset="0"/>
                <a:cs typeface="Aptos" panose="020B0004020202020204" pitchFamily="34" charset="0"/>
              </a:rPr>
              <a:t>Approaches and decisions taken so far:</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No major changes to levels, to tasks or functions</a:t>
            </a:r>
          </a:p>
          <a:p>
            <a:pPr marL="457200" indent="-457200" algn="just">
              <a:lnSpc>
                <a:spcPct val="150000"/>
              </a:lnSpc>
              <a:buFont typeface="Arial" panose="020B0604020202020204" pitchFamily="34" charset="0"/>
              <a:buChar char="•"/>
            </a:pPr>
            <a:r>
              <a:rPr lang="en-CA" sz="2800" dirty="0">
                <a:effectLst/>
                <a:latin typeface="+mn-lt"/>
                <a:ea typeface="Aptos" panose="020B0004020202020204" pitchFamily="34" charset="0"/>
                <a:cs typeface="Aptos" panose="020B0004020202020204" pitchFamily="34" charset="0"/>
              </a:rPr>
              <a:t>Defining </a:t>
            </a:r>
            <a:r>
              <a:rPr lang="en-CA" sz="2800" b="1" dirty="0">
                <a:effectLst/>
                <a:latin typeface="+mn-lt"/>
                <a:ea typeface="Aptos" panose="020B0004020202020204" pitchFamily="34" charset="0"/>
                <a:cs typeface="Aptos" panose="020B0004020202020204" pitchFamily="34" charset="0"/>
              </a:rPr>
              <a:t>threshold</a:t>
            </a:r>
            <a:r>
              <a:rPr lang="en-CA" sz="2800" dirty="0">
                <a:effectLst/>
                <a:latin typeface="+mn-lt"/>
                <a:ea typeface="Aptos" panose="020B0004020202020204" pitchFamily="34" charset="0"/>
                <a:cs typeface="Aptos" panose="020B0004020202020204" pitchFamily="34" charset="0"/>
              </a:rPr>
              <a:t> performance at each level &amp; w</a:t>
            </a:r>
            <a:r>
              <a:rPr lang="en-CA" sz="2800" dirty="0">
                <a:latin typeface="+mn-lt"/>
                <a:ea typeface="Aptos" panose="020B0004020202020204" pitchFamily="34" charset="0"/>
                <a:cs typeface="Aptos" panose="020B0004020202020204" pitchFamily="34" charset="0"/>
              </a:rPr>
              <a:t>orking </a:t>
            </a:r>
            <a:r>
              <a:rPr lang="en-CA" sz="2800" b="1" dirty="0">
                <a:latin typeface="+mn-lt"/>
                <a:ea typeface="Aptos" panose="020B0004020202020204" pitchFamily="34" charset="0"/>
                <a:cs typeface="Aptos" panose="020B0004020202020204" pitchFamily="34" charset="0"/>
              </a:rPr>
              <a:t>only</a:t>
            </a:r>
            <a:r>
              <a:rPr lang="en-CA" sz="2800" dirty="0">
                <a:latin typeface="+mn-lt"/>
                <a:ea typeface="Aptos" panose="020B0004020202020204" pitchFamily="34" charset="0"/>
                <a:cs typeface="Aptos" panose="020B0004020202020204" pitchFamily="34" charset="0"/>
              </a:rPr>
              <a:t> on base levels  </a:t>
            </a:r>
            <a:endParaRPr lang="en-CA" sz="2800" dirty="0">
              <a:effectLst/>
              <a:latin typeface="+mn-lt"/>
              <a:ea typeface="Aptos" panose="020B0004020202020204" pitchFamily="34"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latin typeface="+mn-lt"/>
                <a:ea typeface="Times New Roman" panose="02020603050405020304" pitchFamily="18" charset="0"/>
                <a:cs typeface="Aptos" panose="020B0004020202020204" pitchFamily="34" charset="0"/>
              </a:rPr>
              <a:t>Attempt at r</a:t>
            </a:r>
            <a:r>
              <a:rPr lang="en-CA" sz="2800" dirty="0">
                <a:effectLst/>
                <a:latin typeface="+mn-lt"/>
                <a:ea typeface="Times New Roman" panose="02020603050405020304" pitchFamily="18" charset="0"/>
                <a:cs typeface="Aptos" panose="020B0004020202020204" pitchFamily="34" charset="0"/>
              </a:rPr>
              <a:t>emoving overlap: CTA + Text Type in stand-alone</a:t>
            </a:r>
            <a:r>
              <a:rPr lang="en-CA" sz="2800" dirty="0">
                <a:latin typeface="+mn-lt"/>
                <a:ea typeface="Times New Roman" panose="02020603050405020304" pitchFamily="18" charset="0"/>
                <a:cs typeface="Aptos" panose="020B0004020202020204" pitchFamily="34" charset="0"/>
              </a:rPr>
              <a:t> bands</a:t>
            </a:r>
            <a:endParaRPr lang="en-CA" sz="2800" dirty="0">
              <a:effectLst/>
              <a:latin typeface="+mn-lt"/>
              <a:ea typeface="Times New Roman" panose="02020603050405020304" pitchFamily="18" charset="0"/>
              <a:cs typeface="Aptos" panose="020B0004020202020204" pitchFamily="34" charset="0"/>
            </a:endParaRP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Re-sequencing statements in ‘regular’ order from skill to skill &amp; level to level</a:t>
            </a:r>
          </a:p>
          <a:p>
            <a:pPr marL="457200" indent="-457200" algn="just">
              <a:lnSpc>
                <a:spcPct val="150000"/>
              </a:lnSpc>
              <a:buFont typeface="Arial" panose="020B0604020202020204" pitchFamily="34" charset="0"/>
              <a:buChar char="•"/>
            </a:pPr>
            <a:r>
              <a:rPr lang="en-CA" sz="2800" dirty="0">
                <a:latin typeface="+mn-lt"/>
              </a:rPr>
              <a:t>Attempt at using </a:t>
            </a:r>
            <a:r>
              <a:rPr lang="en-CA" sz="2800" i="1" dirty="0">
                <a:latin typeface="+mn-lt"/>
              </a:rPr>
              <a:t>plain</a:t>
            </a:r>
            <a:r>
              <a:rPr lang="en-CA" sz="2800" dirty="0">
                <a:latin typeface="+mn-lt"/>
              </a:rPr>
              <a:t> language to have clear meaning</a:t>
            </a:r>
          </a:p>
          <a:p>
            <a:pPr marL="457200" lvl="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No NS, reader, etc. reference: only high-proficiency language use / mastery</a:t>
            </a:r>
          </a:p>
          <a:p>
            <a:pPr marL="457200" lvl="0" indent="-457200" algn="just">
              <a:lnSpc>
                <a:spcPct val="150000"/>
              </a:lnSpc>
              <a:buFont typeface="Arial" panose="020B0604020202020204" pitchFamily="34" charset="0"/>
              <a:buChar char="•"/>
            </a:pPr>
            <a:r>
              <a:rPr lang="en-CA" sz="2800" dirty="0">
                <a:effectLst/>
                <a:latin typeface="+mn-lt"/>
                <a:ea typeface="Times New Roman" panose="02020603050405020304" pitchFamily="18" charset="0"/>
                <a:cs typeface="Aptos" panose="020B0004020202020204" pitchFamily="34" charset="0"/>
              </a:rPr>
              <a:t>Adding general military</a:t>
            </a:r>
            <a:r>
              <a:rPr lang="en-CA" sz="2800" dirty="0">
                <a:latin typeface="+mn-lt"/>
                <a:ea typeface="Times New Roman" panose="02020603050405020304" pitchFamily="18" charset="0"/>
                <a:cs typeface="Aptos" panose="020B0004020202020204" pitchFamily="34" charset="0"/>
              </a:rPr>
              <a:t> &amp; </a:t>
            </a:r>
            <a:r>
              <a:rPr lang="en-CA" sz="2800" dirty="0">
                <a:effectLst/>
                <a:latin typeface="+mn-lt"/>
                <a:ea typeface="Times New Roman" panose="02020603050405020304" pitchFamily="18" charset="0"/>
                <a:cs typeface="Aptos" panose="020B0004020202020204" pitchFamily="34" charset="0"/>
              </a:rPr>
              <a:t>multi-national flavour</a:t>
            </a:r>
          </a:p>
          <a:p>
            <a:pPr marL="457200" indent="-457200" algn="just">
              <a:lnSpc>
                <a:spcPct val="150000"/>
              </a:lnSpc>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NATO Context, but scale useable for LOTE-F</a:t>
            </a:r>
          </a:p>
          <a:p>
            <a:pPr marL="457200" lvl="0" indent="-457200" algn="just">
              <a:lnSpc>
                <a:spcPct val="150000"/>
              </a:lnSpc>
              <a:buFont typeface="Arial" panose="020B0604020202020204" pitchFamily="34" charset="0"/>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6336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650C-A752-F581-8D40-F4A83FF61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38841-CF59-BD5D-08E2-2496DED44328}"/>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br>
              <a:rPr lang="en-CA" dirty="0"/>
            </a:br>
            <a:endParaRPr lang="en-CA" dirty="0"/>
          </a:p>
        </p:txBody>
      </p:sp>
      <p:sp>
        <p:nvSpPr>
          <p:cNvPr id="3" name="Content Placeholder 2">
            <a:extLst>
              <a:ext uri="{FF2B5EF4-FFF2-40B4-BE49-F238E27FC236}">
                <a16:creationId xmlns:a16="http://schemas.microsoft.com/office/drawing/2014/main" id="{0F09E703-A63B-9CF1-9CDA-7A36394C6F58}"/>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8EF37E60-FB29-C1F1-7784-8FD17096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A0C45076-DDF9-323E-BB21-EECAA3C044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7A6E1EE3-B20A-4E0F-3AC7-725437F84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9662AC4C-AFA8-5941-BBD4-E08F6429985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A6E5CA8C-4BB1-97FF-0456-FD58F6895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6903A84-6698-AF75-35FC-EFEFA6187A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D9BADFE-CA56-9217-739D-BDCD1764E4C3}"/>
              </a:ext>
            </a:extLst>
          </p:cNvPr>
          <p:cNvSpPr txBox="1"/>
          <p:nvPr/>
        </p:nvSpPr>
        <p:spPr>
          <a:xfrm>
            <a:off x="358568" y="919160"/>
            <a:ext cx="12209043" cy="5970865"/>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lvl="0" algn="just"/>
            <a:r>
              <a:rPr lang="en-CA" sz="2800" b="1" i="1" u="sng" dirty="0">
                <a:latin typeface="+mn-lt"/>
                <a:ea typeface="Aptos" panose="020B0004020202020204" pitchFamily="34" charset="0"/>
                <a:cs typeface="Aptos" panose="020B0004020202020204" pitchFamily="34" charset="0"/>
              </a:rPr>
              <a:t>Program of Work:</a:t>
            </a:r>
          </a:p>
          <a:p>
            <a:pPr lvl="0" algn="just"/>
            <a:endParaRPr lang="en-CA" sz="2800" b="1" i="1" u="sng" dirty="0">
              <a:latin typeface="+mn-lt"/>
              <a:ea typeface="Aptos" panose="020B0004020202020204" pitchFamily="34" charset="0"/>
              <a:cs typeface="Aptos" panose="020B0004020202020204" pitchFamily="34" charset="0"/>
            </a:endParaRPr>
          </a:p>
          <a:p>
            <a:pPr lvl="0" algn="just"/>
            <a:r>
              <a:rPr lang="en-CA" sz="2800" i="1" u="sng" dirty="0">
                <a:latin typeface="+mn-lt"/>
                <a:ea typeface="Aptos" panose="020B0004020202020204" pitchFamily="34" charset="0"/>
                <a:cs typeface="Aptos" panose="020B0004020202020204" pitchFamily="34" charset="0"/>
              </a:rPr>
              <a:t>Phase 1</a:t>
            </a:r>
            <a:r>
              <a:rPr lang="en-CA" sz="2800" i="1" dirty="0">
                <a:latin typeface="+mn-lt"/>
                <a:ea typeface="Aptos" panose="020B0004020202020204" pitchFamily="34" charset="0"/>
                <a:cs typeface="Aptos" panose="020B0004020202020204" pitchFamily="34" charset="0"/>
              </a:rPr>
              <a:t>:</a:t>
            </a:r>
            <a:r>
              <a:rPr lang="en-CA" sz="2800" dirty="0">
                <a:latin typeface="+mn-lt"/>
                <a:ea typeface="Aptos" panose="020B0004020202020204" pitchFamily="34" charset="0"/>
                <a:cs typeface="Aptos" panose="020B0004020202020204" pitchFamily="34" charset="0"/>
              </a:rPr>
              <a:t>	Review of </a:t>
            </a:r>
            <a:r>
              <a:rPr lang="en-CA" sz="2800" dirty="0">
                <a:solidFill>
                  <a:srgbClr val="C00000"/>
                </a:solidFill>
                <a:latin typeface="+mn-lt"/>
                <a:ea typeface="Aptos" panose="020B0004020202020204" pitchFamily="34" charset="0"/>
                <a:cs typeface="Aptos" panose="020B0004020202020204" pitchFamily="34" charset="0"/>
              </a:rPr>
              <a:t>speaking</a:t>
            </a:r>
            <a:r>
              <a:rPr lang="en-CA" sz="2800" dirty="0">
                <a:latin typeface="+mn-lt"/>
                <a:ea typeface="Aptos" panose="020B0004020202020204" pitchFamily="34" charset="0"/>
                <a:cs typeface="Aptos" panose="020B0004020202020204" pitchFamily="34" charset="0"/>
              </a:rPr>
              <a:t> descriptors at all levels</a:t>
            </a:r>
          </a:p>
          <a:p>
            <a:pPr lvl="0" algn="just"/>
            <a:r>
              <a:rPr lang="en-CA" sz="2800" dirty="0">
                <a:solidFill>
                  <a:srgbClr val="C00000"/>
                </a:solidFill>
                <a:latin typeface="+mn-lt"/>
                <a:ea typeface="Times New Roman" panose="02020603050405020304" pitchFamily="18" charset="0"/>
                <a:cs typeface="Aptos" panose="020B0004020202020204" pitchFamily="34" charset="0"/>
              </a:rPr>
              <a:t>		</a:t>
            </a:r>
            <a:r>
              <a:rPr lang="en-CA" sz="2800" dirty="0">
                <a:latin typeface="+mn-lt"/>
                <a:ea typeface="Times New Roman" panose="02020603050405020304" pitchFamily="18" charset="0"/>
                <a:cs typeface="Aptos" panose="020B0004020202020204" pitchFamily="34" charset="0"/>
              </a:rPr>
              <a:t>Review of </a:t>
            </a:r>
            <a:r>
              <a:rPr lang="en-CA" sz="2800" dirty="0">
                <a:solidFill>
                  <a:srgbClr val="C00000"/>
                </a:solidFill>
                <a:latin typeface="+mn-lt"/>
                <a:ea typeface="Times New Roman" panose="02020603050405020304" pitchFamily="18" charset="0"/>
                <a:cs typeface="Aptos" panose="020B0004020202020204" pitchFamily="34" charset="0"/>
              </a:rPr>
              <a:t>level 2 in all skills </a:t>
            </a:r>
            <a:r>
              <a:rPr lang="en-CA" sz="2800" dirty="0">
                <a:latin typeface="+mn-lt"/>
                <a:ea typeface="Times New Roman" panose="02020603050405020304" pitchFamily="18" charset="0"/>
                <a:cs typeface="Aptos" panose="020B0004020202020204" pitchFamily="34" charset="0"/>
              </a:rPr>
              <a:t>(AKA the cross)</a:t>
            </a:r>
            <a:endParaRPr lang="en-CA" sz="2800" dirty="0">
              <a:solidFill>
                <a:srgbClr val="C00000"/>
              </a:solidFill>
              <a:latin typeface="+mn-lt"/>
              <a:ea typeface="Aptos" panose="020B0004020202020204" pitchFamily="34" charset="0"/>
              <a:cs typeface="Aptos" panose="020B0004020202020204" pitchFamily="34" charset="0"/>
            </a:endParaRPr>
          </a:p>
          <a:p>
            <a:pPr lvl="0" algn="just"/>
            <a:endParaRPr lang="en-CA" sz="2800" dirty="0">
              <a:effectLst/>
              <a:latin typeface="+mn-lt"/>
              <a:ea typeface="Times New Roman" panose="02020603050405020304" pitchFamily="18" charset="0"/>
              <a:cs typeface="Aptos" panose="020B0004020202020204" pitchFamily="34" charset="0"/>
            </a:endParaRPr>
          </a:p>
          <a:p>
            <a:pPr lvl="0" algn="just"/>
            <a:r>
              <a:rPr lang="en-CA" sz="2800" i="1" u="sng" dirty="0">
                <a:effectLst/>
                <a:latin typeface="+mn-lt"/>
                <a:ea typeface="Times New Roman" panose="02020603050405020304" pitchFamily="18" charset="0"/>
                <a:cs typeface="Aptos" panose="020B0004020202020204" pitchFamily="34" charset="0"/>
              </a:rPr>
              <a:t>Phase 2:</a:t>
            </a:r>
            <a:r>
              <a:rPr lang="en-CA" sz="2800" i="1" dirty="0">
                <a:effectLst/>
                <a:latin typeface="+mn-lt"/>
                <a:ea typeface="Times New Roman" panose="02020603050405020304" pitchFamily="18" charset="0"/>
                <a:cs typeface="Aptos" panose="020B0004020202020204" pitchFamily="34" charset="0"/>
              </a:rPr>
              <a:t> </a:t>
            </a:r>
            <a:r>
              <a:rPr lang="en-CA" sz="2800" dirty="0">
                <a:effectLst/>
                <a:latin typeface="+mn-lt"/>
                <a:ea typeface="Times New Roman" panose="02020603050405020304" pitchFamily="18" charset="0"/>
                <a:cs typeface="Aptos" panose="020B0004020202020204" pitchFamily="34" charset="0"/>
              </a:rPr>
              <a:t>	T</a:t>
            </a:r>
            <a:r>
              <a:rPr lang="en-CA" sz="2800" dirty="0">
                <a:latin typeface="+mn-lt"/>
                <a:ea typeface="Times New Roman" panose="02020603050405020304" pitchFamily="18" charset="0"/>
                <a:cs typeface="Aptos" panose="020B0004020202020204" pitchFamily="34" charset="0"/>
              </a:rPr>
              <a:t>he cross to be reviewed by a </a:t>
            </a:r>
            <a:r>
              <a:rPr lang="en-CA" sz="2800" i="1" dirty="0">
                <a:solidFill>
                  <a:srgbClr val="C00000"/>
                </a:solidFill>
                <a:latin typeface="+mn-lt"/>
                <a:ea typeface="Times New Roman" panose="02020603050405020304" pitchFamily="18" charset="0"/>
                <a:cs typeface="Aptos" panose="020B0004020202020204" pitchFamily="34" charset="0"/>
              </a:rPr>
              <a:t>selected</a:t>
            </a:r>
            <a:r>
              <a:rPr lang="en-CA" sz="2800" dirty="0">
                <a:latin typeface="+mn-lt"/>
                <a:ea typeface="Times New Roman" panose="02020603050405020304" pitchFamily="18" charset="0"/>
                <a:cs typeface="Aptos" panose="020B0004020202020204" pitchFamily="34" charset="0"/>
              </a:rPr>
              <a:t> number of </a:t>
            </a:r>
            <a:r>
              <a:rPr lang="en-CA" sz="2800" dirty="0">
                <a:solidFill>
                  <a:srgbClr val="C00000"/>
                </a:solidFill>
                <a:latin typeface="+mn-lt"/>
                <a:ea typeface="Times New Roman" panose="02020603050405020304" pitchFamily="18" charset="0"/>
                <a:cs typeface="Aptos" panose="020B0004020202020204" pitchFamily="34" charset="0"/>
              </a:rPr>
              <a:t>expert</a:t>
            </a:r>
            <a:r>
              <a:rPr lang="en-CA" sz="2800" dirty="0">
                <a:latin typeface="+mn-lt"/>
                <a:ea typeface="Times New Roman" panose="02020603050405020304" pitchFamily="18" charset="0"/>
                <a:cs typeface="Aptos" panose="020B0004020202020204" pitchFamily="34" charset="0"/>
              </a:rPr>
              <a:t> reviewers.</a:t>
            </a:r>
          </a:p>
          <a:p>
            <a:pPr lvl="0" algn="just"/>
            <a:r>
              <a:rPr lang="en-CA" sz="2800" dirty="0">
                <a:latin typeface="+mn-lt"/>
                <a:ea typeface="Times New Roman" panose="02020603050405020304" pitchFamily="18" charset="0"/>
                <a:cs typeface="Aptos" panose="020B0004020202020204" pitchFamily="34" charset="0"/>
              </a:rPr>
              <a:t>		WG adjusts and drafts full base levels at all skills</a:t>
            </a:r>
          </a:p>
          <a:p>
            <a:pPr lvl="0" algn="just"/>
            <a:endParaRPr lang="en-CA" sz="2800" dirty="0">
              <a:latin typeface="+mn-lt"/>
              <a:ea typeface="Times New Roman" panose="02020603050405020304" pitchFamily="18" charset="0"/>
              <a:cs typeface="Aptos" panose="020B0004020202020204" pitchFamily="34" charset="0"/>
            </a:endParaRPr>
          </a:p>
          <a:p>
            <a:pPr lvl="0" algn="just"/>
            <a:r>
              <a:rPr lang="en-CA" sz="2800" i="1" u="sng" dirty="0">
                <a:latin typeface="+mn-lt"/>
                <a:ea typeface="Times New Roman" panose="02020603050405020304" pitchFamily="18" charset="0"/>
                <a:cs typeface="Aptos" panose="020B0004020202020204" pitchFamily="34" charset="0"/>
              </a:rPr>
              <a:t>Phase 3:</a:t>
            </a:r>
            <a:r>
              <a:rPr lang="en-CA" sz="2800" i="1" dirty="0">
                <a:latin typeface="+mn-lt"/>
                <a:ea typeface="Times New Roman" panose="02020603050405020304" pitchFamily="18" charset="0"/>
                <a:cs typeface="Aptos" panose="020B0004020202020204" pitchFamily="34" charset="0"/>
              </a:rPr>
              <a:t> </a:t>
            </a:r>
            <a:r>
              <a:rPr lang="en-CA" sz="2800" dirty="0">
                <a:latin typeface="+mn-lt"/>
                <a:ea typeface="Times New Roman" panose="02020603050405020304" pitchFamily="18" charset="0"/>
                <a:cs typeface="Aptos" panose="020B0004020202020204" pitchFamily="34" charset="0"/>
              </a:rPr>
              <a:t>	F</a:t>
            </a:r>
            <a:r>
              <a:rPr lang="en-CA" sz="2800" dirty="0">
                <a:effectLst/>
                <a:latin typeface="+mn-lt"/>
                <a:ea typeface="Times New Roman" panose="02020603050405020304" pitchFamily="18" charset="0"/>
                <a:cs typeface="Aptos" panose="020B0004020202020204" pitchFamily="34" charset="0"/>
              </a:rPr>
              <a:t>ull draft sent for revision by a </a:t>
            </a:r>
            <a:r>
              <a:rPr lang="en-CA" sz="2800" dirty="0">
                <a:solidFill>
                  <a:srgbClr val="C00000"/>
                </a:solidFill>
                <a:effectLst/>
                <a:latin typeface="+mn-lt"/>
                <a:ea typeface="Times New Roman" panose="02020603050405020304" pitchFamily="18" charset="0"/>
                <a:cs typeface="Aptos" panose="020B0004020202020204" pitchFamily="34" charset="0"/>
              </a:rPr>
              <a:t>small committee </a:t>
            </a:r>
            <a:r>
              <a:rPr lang="en-CA" sz="2800" dirty="0">
                <a:effectLst/>
                <a:latin typeface="+mn-lt"/>
                <a:ea typeface="Times New Roman" panose="02020603050405020304" pitchFamily="18" charset="0"/>
                <a:cs typeface="Aptos" panose="020B0004020202020204" pitchFamily="34" charset="0"/>
              </a:rPr>
              <a:t>of experts and 				internal stakeholders. </a:t>
            </a:r>
            <a:r>
              <a:rPr lang="en-CA" sz="2800" dirty="0">
                <a:latin typeface="+mn-lt"/>
                <a:ea typeface="Times New Roman" panose="02020603050405020304" pitchFamily="18" charset="0"/>
                <a:cs typeface="Aptos" panose="020B0004020202020204" pitchFamily="34" charset="0"/>
              </a:rPr>
              <a:t>WG adjusts and finalises draft for SC.</a:t>
            </a:r>
            <a:endParaRPr lang="en-CA" sz="2800" dirty="0">
              <a:effectLst/>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60125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43BD-D166-E682-5F89-EEA71FE1C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E1AC8-E5E3-8B9F-DDD3-15C9367F8221}"/>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br>
              <a:rPr lang="en-CA" dirty="0"/>
            </a:br>
            <a:endParaRPr lang="en-CA" dirty="0"/>
          </a:p>
        </p:txBody>
      </p:sp>
      <p:sp>
        <p:nvSpPr>
          <p:cNvPr id="3" name="Content Placeholder 2">
            <a:extLst>
              <a:ext uri="{FF2B5EF4-FFF2-40B4-BE49-F238E27FC236}">
                <a16:creationId xmlns:a16="http://schemas.microsoft.com/office/drawing/2014/main" id="{7C1BA995-8A01-3A65-5446-5FFD95CE9BF5}"/>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5B2300F6-4A32-5AD4-A343-0916AAA2B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402D606B-5060-340A-D40E-FF4D109099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2355F7C6-0E1B-3CED-BB97-3E81DD20B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ACDBCA23-B4B6-D4B4-2299-676C45487ED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E020AFB4-481C-4FE4-EE36-4AD82CCC1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67813B4-808E-4413-6446-762A8E96CD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8ADF165-BA2E-E7F4-7343-091A4DF23409}"/>
              </a:ext>
            </a:extLst>
          </p:cNvPr>
          <p:cNvSpPr txBox="1"/>
          <p:nvPr/>
        </p:nvSpPr>
        <p:spPr>
          <a:xfrm>
            <a:off x="358568" y="919160"/>
            <a:ext cx="12209043" cy="1661993"/>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graphicFrame>
        <p:nvGraphicFramePr>
          <p:cNvPr id="16" name="Table 15">
            <a:extLst>
              <a:ext uri="{FF2B5EF4-FFF2-40B4-BE49-F238E27FC236}">
                <a16:creationId xmlns:a16="http://schemas.microsoft.com/office/drawing/2014/main" id="{81DEE857-D8E4-9FCA-3CBD-0FECA134F12B}"/>
              </a:ext>
            </a:extLst>
          </p:cNvPr>
          <p:cNvGraphicFramePr>
            <a:graphicFrameLocks noGrp="1"/>
          </p:cNvGraphicFramePr>
          <p:nvPr>
            <p:extLst>
              <p:ext uri="{D42A27DB-BD31-4B8C-83A1-F6EECF244321}">
                <p14:modId xmlns:p14="http://schemas.microsoft.com/office/powerpoint/2010/main" val="589089651"/>
              </p:ext>
            </p:extLst>
          </p:nvPr>
        </p:nvGraphicFramePr>
        <p:xfrm>
          <a:off x="5255769" y="1633457"/>
          <a:ext cx="6336703" cy="5083668"/>
        </p:xfrm>
        <a:graphic>
          <a:graphicData uri="http://schemas.openxmlformats.org/drawingml/2006/table">
            <a:tbl>
              <a:tblPr firstRow="1" bandRow="1">
                <a:tableStyleId>{5C22544A-7EE6-4342-B048-85BDC9FD1C3A}</a:tableStyleId>
              </a:tblPr>
              <a:tblGrid>
                <a:gridCol w="1724812">
                  <a:extLst>
                    <a:ext uri="{9D8B030D-6E8A-4147-A177-3AD203B41FA5}">
                      <a16:colId xmlns:a16="http://schemas.microsoft.com/office/drawing/2014/main" val="786718325"/>
                    </a:ext>
                  </a:extLst>
                </a:gridCol>
                <a:gridCol w="1421796">
                  <a:extLst>
                    <a:ext uri="{9D8B030D-6E8A-4147-A177-3AD203B41FA5}">
                      <a16:colId xmlns:a16="http://schemas.microsoft.com/office/drawing/2014/main" val="1417432278"/>
                    </a:ext>
                  </a:extLst>
                </a:gridCol>
                <a:gridCol w="1533911">
                  <a:extLst>
                    <a:ext uri="{9D8B030D-6E8A-4147-A177-3AD203B41FA5}">
                      <a16:colId xmlns:a16="http://schemas.microsoft.com/office/drawing/2014/main" val="1043985006"/>
                    </a:ext>
                  </a:extLst>
                </a:gridCol>
                <a:gridCol w="1656184">
                  <a:extLst>
                    <a:ext uri="{9D8B030D-6E8A-4147-A177-3AD203B41FA5}">
                      <a16:colId xmlns:a16="http://schemas.microsoft.com/office/drawing/2014/main" val="4201417532"/>
                    </a:ext>
                  </a:extLst>
                </a:gridCol>
              </a:tblGrid>
              <a:tr h="444724">
                <a:tc>
                  <a:txBody>
                    <a:bodyPr/>
                    <a:lstStyle/>
                    <a:p>
                      <a:pPr algn="ctr"/>
                      <a:r>
                        <a:rPr lang="en-CA" dirty="0"/>
                        <a:t>Listening</a:t>
                      </a:r>
                    </a:p>
                  </a:txBody>
                  <a:tcPr>
                    <a:solidFill>
                      <a:schemeClr val="tx2">
                        <a:lumMod val="60000"/>
                        <a:lumOff val="40000"/>
                      </a:schemeClr>
                    </a:solidFill>
                  </a:tcPr>
                </a:tc>
                <a:tc>
                  <a:txBody>
                    <a:bodyPr/>
                    <a:lstStyle/>
                    <a:p>
                      <a:pPr algn="ctr"/>
                      <a:r>
                        <a:rPr lang="en-CA" dirty="0"/>
                        <a:t>Speaking</a:t>
                      </a:r>
                    </a:p>
                  </a:txBody>
                  <a:tcPr>
                    <a:solidFill>
                      <a:schemeClr val="tx2">
                        <a:lumMod val="60000"/>
                        <a:lumOff val="40000"/>
                      </a:schemeClr>
                    </a:solidFill>
                  </a:tcPr>
                </a:tc>
                <a:tc>
                  <a:txBody>
                    <a:bodyPr/>
                    <a:lstStyle/>
                    <a:p>
                      <a:pPr algn="ctr"/>
                      <a:r>
                        <a:rPr lang="en-CA" dirty="0"/>
                        <a:t>Reading</a:t>
                      </a:r>
                    </a:p>
                  </a:txBody>
                  <a:tcPr>
                    <a:solidFill>
                      <a:schemeClr val="tx2">
                        <a:lumMod val="60000"/>
                        <a:lumOff val="40000"/>
                      </a:schemeClr>
                    </a:solidFill>
                  </a:tcPr>
                </a:tc>
                <a:tc>
                  <a:txBody>
                    <a:bodyPr/>
                    <a:lstStyle/>
                    <a:p>
                      <a:pPr algn="ctr"/>
                      <a:r>
                        <a:rPr lang="en-CA" dirty="0"/>
                        <a:t>Writing</a:t>
                      </a:r>
                    </a:p>
                  </a:txBody>
                  <a:tcPr>
                    <a:solidFill>
                      <a:schemeClr val="tx2">
                        <a:lumMod val="60000"/>
                        <a:lumOff val="40000"/>
                      </a:schemeClr>
                    </a:solidFill>
                  </a:tcPr>
                </a:tc>
                <a:extLst>
                  <a:ext uri="{0D108BD9-81ED-4DB2-BD59-A6C34878D82A}">
                    <a16:rowId xmlns:a16="http://schemas.microsoft.com/office/drawing/2014/main" val="1274160690"/>
                  </a:ext>
                </a:extLst>
              </a:tr>
              <a:tr h="653922">
                <a:tc>
                  <a:txBody>
                    <a:bodyPr/>
                    <a:lstStyle/>
                    <a:p>
                      <a:endParaRPr lang="en-CA" dirty="0"/>
                    </a:p>
                  </a:txBody>
                  <a:tcPr/>
                </a:tc>
                <a:tc>
                  <a:txBody>
                    <a:bodyPr/>
                    <a:lstStyle/>
                    <a:p>
                      <a:pPr algn="ctr">
                        <a:lnSpc>
                          <a:spcPct val="150000"/>
                        </a:lnSpc>
                      </a:pPr>
                      <a:r>
                        <a:rPr lang="en-CA" sz="3200" b="1" i="1" dirty="0">
                          <a:solidFill>
                            <a:srgbClr val="C00000"/>
                          </a:solidFill>
                        </a:rPr>
                        <a:t>0</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a:p>
                  </a:txBody>
                  <a:tcPr/>
                </a:tc>
                <a:extLst>
                  <a:ext uri="{0D108BD9-81ED-4DB2-BD59-A6C34878D82A}">
                    <a16:rowId xmlns:a16="http://schemas.microsoft.com/office/drawing/2014/main" val="3518800605"/>
                  </a:ext>
                </a:extLst>
              </a:tr>
              <a:tr h="653922">
                <a:tc>
                  <a:txBody>
                    <a:bodyPr/>
                    <a:lstStyle/>
                    <a:p>
                      <a:endParaRPr lang="en-CA"/>
                    </a:p>
                  </a:txBody>
                  <a:tcPr/>
                </a:tc>
                <a:tc>
                  <a:txBody>
                    <a:bodyPr/>
                    <a:lstStyle/>
                    <a:p>
                      <a:pPr algn="ctr">
                        <a:lnSpc>
                          <a:spcPct val="150000"/>
                        </a:lnSpc>
                      </a:pPr>
                      <a:r>
                        <a:rPr lang="en-CA" sz="3200" b="1" dirty="0">
                          <a:solidFill>
                            <a:srgbClr val="C00000"/>
                          </a:solidFill>
                        </a:rPr>
                        <a:t>1</a:t>
                      </a:r>
                    </a:p>
                  </a:txBody>
                  <a:tcPr>
                    <a:pattFill prst="smCheck">
                      <a:fgClr>
                        <a:schemeClr val="accent2">
                          <a:lumMod val="40000"/>
                          <a:lumOff val="60000"/>
                        </a:schemeClr>
                      </a:fgClr>
                      <a:bgClr>
                        <a:schemeClr val="bg1"/>
                      </a:bgClr>
                    </a:patt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396753789"/>
                  </a:ext>
                </a:extLst>
              </a:tr>
              <a:tr h="90196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algn="ctr">
                        <a:lnSpc>
                          <a:spcPct val="150000"/>
                        </a:lnSpc>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CA" sz="3200" b="1" dirty="0">
                          <a:solidFill>
                            <a:srgbClr val="C00000"/>
                          </a:solidFill>
                        </a:rPr>
                        <a:t>2</a:t>
                      </a:r>
                    </a:p>
                  </a:txBody>
                  <a:tcPr>
                    <a:pattFill prst="smCheck">
                      <a:fgClr>
                        <a:schemeClr val="accent2">
                          <a:lumMod val="40000"/>
                          <a:lumOff val="60000"/>
                        </a:schemeClr>
                      </a:fgClr>
                      <a:bgClr>
                        <a:schemeClr val="bg1"/>
                      </a:bgClr>
                    </a:pattFill>
                  </a:tcPr>
                </a:tc>
                <a:extLst>
                  <a:ext uri="{0D108BD9-81ED-4DB2-BD59-A6C34878D82A}">
                    <a16:rowId xmlns:a16="http://schemas.microsoft.com/office/drawing/2014/main" val="2482466751"/>
                  </a:ext>
                </a:extLst>
              </a:tr>
              <a:tr h="653922">
                <a:tc>
                  <a:txBody>
                    <a:bodyPr/>
                    <a:lstStyle/>
                    <a:p>
                      <a:endParaRPr lang="en-CA"/>
                    </a:p>
                  </a:txBody>
                  <a:tcPr/>
                </a:tc>
                <a:tc>
                  <a:txBody>
                    <a:bodyPr/>
                    <a:lstStyle/>
                    <a:p>
                      <a:pPr algn="ctr">
                        <a:lnSpc>
                          <a:spcPct val="150000"/>
                        </a:lnSpc>
                      </a:pPr>
                      <a:r>
                        <a:rPr lang="en-CA" sz="3200" b="1" dirty="0">
                          <a:solidFill>
                            <a:srgbClr val="C00000"/>
                          </a:solidFill>
                        </a:rPr>
                        <a:t>3</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3138852286"/>
                  </a:ext>
                </a:extLst>
              </a:tr>
              <a:tr h="653922">
                <a:tc>
                  <a:txBody>
                    <a:bodyPr/>
                    <a:lstStyle/>
                    <a:p>
                      <a:endParaRPr lang="en-CA"/>
                    </a:p>
                  </a:txBody>
                  <a:tcPr/>
                </a:tc>
                <a:tc>
                  <a:txBody>
                    <a:bodyPr/>
                    <a:lstStyle/>
                    <a:p>
                      <a:pPr algn="ctr">
                        <a:lnSpc>
                          <a:spcPct val="150000"/>
                        </a:lnSpc>
                      </a:pPr>
                      <a:r>
                        <a:rPr lang="en-CA" sz="3200" b="1" dirty="0">
                          <a:solidFill>
                            <a:srgbClr val="C00000"/>
                          </a:solidFill>
                        </a:rPr>
                        <a:t>4</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39719737"/>
                  </a:ext>
                </a:extLst>
              </a:tr>
              <a:tr h="653922">
                <a:tc>
                  <a:txBody>
                    <a:bodyPr/>
                    <a:lstStyle/>
                    <a:p>
                      <a:endParaRPr lang="en-CA"/>
                    </a:p>
                  </a:txBody>
                  <a:tcPr/>
                </a:tc>
                <a:tc>
                  <a:txBody>
                    <a:bodyPr/>
                    <a:lstStyle/>
                    <a:p>
                      <a:pPr algn="ctr">
                        <a:lnSpc>
                          <a:spcPct val="150000"/>
                        </a:lnSpc>
                      </a:pPr>
                      <a:r>
                        <a:rPr lang="en-CA" sz="3200" b="1" i="1" dirty="0">
                          <a:solidFill>
                            <a:srgbClr val="C00000"/>
                          </a:solidFill>
                        </a:rPr>
                        <a:t>5</a:t>
                      </a:r>
                    </a:p>
                  </a:txBody>
                  <a:tcPr>
                    <a:pattFill prst="smCheck">
                      <a:fgClr>
                        <a:schemeClr val="accent2">
                          <a:lumMod val="40000"/>
                          <a:lumOff val="60000"/>
                        </a:schemeClr>
                      </a:fgClr>
                      <a:bgClr>
                        <a:schemeClr val="bg1"/>
                      </a:bgClr>
                    </a:pattFill>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57453181"/>
                  </a:ext>
                </a:extLst>
              </a:tr>
            </a:tbl>
          </a:graphicData>
        </a:graphic>
      </p:graphicFrame>
      <p:sp>
        <p:nvSpPr>
          <p:cNvPr id="17" name="Rectangle: Rounded Corners 16">
            <a:extLst>
              <a:ext uri="{FF2B5EF4-FFF2-40B4-BE49-F238E27FC236}">
                <a16:creationId xmlns:a16="http://schemas.microsoft.com/office/drawing/2014/main" id="{AFD6CDA6-941E-7495-C249-11C5A943DA13}"/>
              </a:ext>
            </a:extLst>
          </p:cNvPr>
          <p:cNvSpPr/>
          <p:nvPr/>
        </p:nvSpPr>
        <p:spPr>
          <a:xfrm flipH="1">
            <a:off x="706233" y="3108203"/>
            <a:ext cx="3146279" cy="1168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4000" b="1" dirty="0">
                <a:solidFill>
                  <a:schemeClr val="tx1"/>
                </a:solidFill>
              </a:rPr>
              <a:t>The “cross”</a:t>
            </a:r>
          </a:p>
        </p:txBody>
      </p:sp>
    </p:spTree>
    <p:extLst>
      <p:ext uri="{BB962C8B-B14F-4D97-AF65-F5344CB8AC3E}">
        <p14:creationId xmlns:p14="http://schemas.microsoft.com/office/powerpoint/2010/main" val="29886711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6333-7F79-3949-20A2-EC0FE25D4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26E7E-08F7-B036-F0AF-AE87EF75355C}"/>
              </a:ext>
            </a:extLst>
          </p:cNvPr>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br>
              <a:rPr lang="en-CA" dirty="0"/>
            </a:br>
            <a:endParaRPr lang="en-CA" dirty="0"/>
          </a:p>
        </p:txBody>
      </p:sp>
      <p:sp>
        <p:nvSpPr>
          <p:cNvPr id="3" name="Content Placeholder 2">
            <a:extLst>
              <a:ext uri="{FF2B5EF4-FFF2-40B4-BE49-F238E27FC236}">
                <a16:creationId xmlns:a16="http://schemas.microsoft.com/office/drawing/2014/main" id="{4420D32E-4C0D-E88E-747A-5E600CA1CC91}"/>
              </a:ext>
            </a:extLst>
          </p:cNvPr>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a:extLst>
              <a:ext uri="{FF2B5EF4-FFF2-40B4-BE49-F238E27FC236}">
                <a16:creationId xmlns:a16="http://schemas.microsoft.com/office/drawing/2014/main" id="{9E7362D3-1ACA-E96E-A0F1-6F286171B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a:extLst>
              <a:ext uri="{FF2B5EF4-FFF2-40B4-BE49-F238E27FC236}">
                <a16:creationId xmlns:a16="http://schemas.microsoft.com/office/drawing/2014/main" id="{FAA71056-08F6-0D6B-AC61-9CC13146BA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a:extLst>
              <a:ext uri="{FF2B5EF4-FFF2-40B4-BE49-F238E27FC236}">
                <a16:creationId xmlns:a16="http://schemas.microsoft.com/office/drawing/2014/main" id="{9DDD789A-5852-2C92-04DB-F2BABD6A8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a:extLst>
              <a:ext uri="{FF2B5EF4-FFF2-40B4-BE49-F238E27FC236}">
                <a16:creationId xmlns:a16="http://schemas.microsoft.com/office/drawing/2014/main" id="{07B2BA64-DBA1-0A4E-F019-32022279AA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a:extLst>
              <a:ext uri="{FF2B5EF4-FFF2-40B4-BE49-F238E27FC236}">
                <a16:creationId xmlns:a16="http://schemas.microsoft.com/office/drawing/2014/main" id="{E4F59783-AF11-3470-682F-F131E5C2DF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4CEF07D-0417-AAF8-7E62-A4BD180A9B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1624A43-51FE-582A-2115-E899B44AD1AB}"/>
              </a:ext>
            </a:extLst>
          </p:cNvPr>
          <p:cNvSpPr txBox="1"/>
          <p:nvPr/>
        </p:nvSpPr>
        <p:spPr>
          <a:xfrm>
            <a:off x="358568" y="919160"/>
            <a:ext cx="12209043" cy="6832640"/>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lvl="0" algn="just"/>
            <a:endParaRPr lang="en-CA" sz="2800" u="sng" dirty="0">
              <a:latin typeface="+mn-lt"/>
              <a:ea typeface="Aptos" panose="020B0004020202020204" pitchFamily="34" charset="0"/>
              <a:cs typeface="Aptos" panose="020B0004020202020204" pitchFamily="34" charset="0"/>
            </a:endParaRPr>
          </a:p>
          <a:p>
            <a:pPr lvl="0" algn="just"/>
            <a:r>
              <a:rPr lang="en-CA" sz="2800" b="1" i="1" u="sng" dirty="0">
                <a:solidFill>
                  <a:srgbClr val="C00000"/>
                </a:solidFill>
                <a:latin typeface="+mn-lt"/>
                <a:ea typeface="Aptos" panose="020B0004020202020204" pitchFamily="34" charset="0"/>
                <a:cs typeface="Aptos" panose="020B0004020202020204" pitchFamily="34" charset="0"/>
              </a:rPr>
              <a:t>Now in Phase 1</a:t>
            </a:r>
            <a:r>
              <a:rPr lang="en-CA" sz="2800" b="1" i="1" dirty="0">
                <a:solidFill>
                  <a:srgbClr val="C00000"/>
                </a:solidFill>
                <a:latin typeface="+mn-lt"/>
                <a:ea typeface="Aptos" panose="020B0004020202020204" pitchFamily="34" charset="0"/>
                <a:cs typeface="Aptos" panose="020B0004020202020204" pitchFamily="34" charset="0"/>
              </a:rPr>
              <a:t>:</a:t>
            </a:r>
          </a:p>
          <a:p>
            <a:pPr lvl="0" algn="just"/>
            <a:endParaRPr lang="en-CA" sz="2800" dirty="0">
              <a:latin typeface="+mn-lt"/>
              <a:ea typeface="Aptos" panose="020B0004020202020204" pitchFamily="34" charset="0"/>
              <a:cs typeface="Aptos" panose="020B0004020202020204" pitchFamily="34" charset="0"/>
            </a:endParaRP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speaking</a:t>
            </a:r>
            <a:r>
              <a:rPr lang="en-CA" sz="2800" dirty="0">
                <a:latin typeface="+mn-lt"/>
                <a:ea typeface="Aptos" panose="020B0004020202020204" pitchFamily="34" charset="0"/>
                <a:cs typeface="Aptos" panose="020B0004020202020204" pitchFamily="34" charset="0"/>
              </a:rPr>
              <a:t> descriptors is near complete</a:t>
            </a:r>
          </a:p>
          <a:p>
            <a:pPr marL="457200" lvl="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Review of </a:t>
            </a:r>
            <a:r>
              <a:rPr lang="en-CA" sz="2800" dirty="0">
                <a:solidFill>
                  <a:srgbClr val="C00000"/>
                </a:solidFill>
                <a:latin typeface="+mn-lt"/>
                <a:ea typeface="Aptos" panose="020B0004020202020204" pitchFamily="34" charset="0"/>
                <a:cs typeface="Aptos" panose="020B0004020202020204" pitchFamily="34" charset="0"/>
              </a:rPr>
              <a:t>listening level 2 </a:t>
            </a:r>
            <a:r>
              <a:rPr lang="en-CA" sz="2800" dirty="0">
                <a:latin typeface="+mn-lt"/>
                <a:ea typeface="Aptos" panose="020B0004020202020204" pitchFamily="34" charset="0"/>
                <a:cs typeface="Aptos" panose="020B0004020202020204" pitchFamily="34" charset="0"/>
              </a:rPr>
              <a:t>has begun</a:t>
            </a:r>
          </a:p>
          <a:p>
            <a:pPr marL="457200" lvl="0" indent="-457200" algn="just">
              <a:buFont typeface="Arial" panose="020B0604020202020204" pitchFamily="34" charset="0"/>
              <a:buChar char="•"/>
            </a:pPr>
            <a:endParaRPr lang="en-CA" sz="2800" dirty="0">
              <a:solidFill>
                <a:srgbClr val="C00000"/>
              </a:solidFill>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A full week of work is being planned for April 2026</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WG meetings prior to and during Annual Conference and Testing Workshop ‘26</a:t>
            </a:r>
          </a:p>
          <a:p>
            <a:pPr marL="457200" indent="-457200" algn="just">
              <a:buFont typeface="Arial" panose="020B0604020202020204" pitchFamily="34" charset="0"/>
              <a:buChar char="•"/>
            </a:pPr>
            <a:endParaRPr lang="en-CA" sz="2800" dirty="0">
              <a:latin typeface="+mn-lt"/>
              <a:ea typeface="Aptos" panose="020B0004020202020204" pitchFamily="34" charset="0"/>
              <a:cs typeface="Aptos" panose="020B0004020202020204" pitchFamily="34" charset="0"/>
            </a:endParaRPr>
          </a:p>
          <a:p>
            <a:pPr marL="457200" indent="-457200" algn="just">
              <a:buFont typeface="Arial" panose="020B0604020202020204" pitchFamily="34" charset="0"/>
              <a:buChar char="•"/>
            </a:pPr>
            <a:r>
              <a:rPr lang="en-CA" sz="2800" dirty="0">
                <a:latin typeface="+mn-lt"/>
                <a:ea typeface="Aptos" panose="020B0004020202020204" pitchFamily="34" charset="0"/>
                <a:cs typeface="Aptos" panose="020B0004020202020204" pitchFamily="34" charset="0"/>
              </a:rPr>
              <a:t>Goal in 2026 is to complete the “</a:t>
            </a:r>
            <a:r>
              <a:rPr lang="en-CA" sz="2800" b="1" dirty="0">
                <a:latin typeface="+mn-lt"/>
                <a:ea typeface="Aptos" panose="020B0004020202020204" pitchFamily="34" charset="0"/>
                <a:cs typeface="Aptos" panose="020B0004020202020204" pitchFamily="34" charset="0"/>
              </a:rPr>
              <a:t>cross</a:t>
            </a:r>
            <a:r>
              <a:rPr lang="en-CA" sz="2800" dirty="0">
                <a:latin typeface="+mn-lt"/>
                <a:ea typeface="Aptos" panose="020B0004020202020204" pitchFamily="34" charset="0"/>
                <a:cs typeface="Aptos" panose="020B0004020202020204" pitchFamily="34" charset="0"/>
              </a:rPr>
              <a:t>” and have it reviewed by experts.</a:t>
            </a:r>
          </a:p>
          <a:p>
            <a:pPr algn="just"/>
            <a:endParaRPr lang="en-CA" sz="2800" dirty="0">
              <a:latin typeface="+mn-lt"/>
              <a:ea typeface="Aptos" panose="020B0004020202020204" pitchFamily="34" charset="0"/>
              <a:cs typeface="Aptos" panose="020B0004020202020204" pitchFamily="34" charset="0"/>
            </a:endParaRPr>
          </a:p>
          <a:p>
            <a:pPr lvl="0" algn="just"/>
            <a:endParaRPr lang="en-CA" sz="2800" dirty="0">
              <a:effectLst/>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latin typeface="+mn-lt"/>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endParaRPr lang="en-CA" sz="2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43602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E7273-A943-7B61-44D1-B1A3DE6AA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9B90C-9B4E-CE1F-1B4F-28892FE9BC17}"/>
              </a:ext>
            </a:extLst>
          </p:cNvPr>
          <p:cNvSpPr>
            <a:spLocks noGrp="1"/>
          </p:cNvSpPr>
          <p:nvPr>
            <p:ph type="title"/>
          </p:nvPr>
        </p:nvSpPr>
        <p:spPr>
          <a:xfrm>
            <a:off x="1029076" y="146526"/>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br>
              <a:rPr lang="en-CA" dirty="0"/>
            </a:br>
            <a:endParaRPr lang="en-CA" dirty="0"/>
          </a:p>
        </p:txBody>
      </p:sp>
      <p:sp>
        <p:nvSpPr>
          <p:cNvPr id="3" name="Content Placeholder 2">
            <a:extLst>
              <a:ext uri="{FF2B5EF4-FFF2-40B4-BE49-F238E27FC236}">
                <a16:creationId xmlns:a16="http://schemas.microsoft.com/office/drawing/2014/main" id="{256172AC-67DC-1401-2FE2-F1D0BB1D5505}"/>
              </a:ext>
            </a:extLst>
          </p:cNvPr>
          <p:cNvSpPr>
            <a:spLocks noGrp="1"/>
          </p:cNvSpPr>
          <p:nvPr>
            <p:ph idx="1"/>
          </p:nvPr>
        </p:nvSpPr>
        <p:spPr>
          <a:xfrm>
            <a:off x="422652" y="980728"/>
            <a:ext cx="12080875" cy="5663648"/>
          </a:xfrm>
        </p:spPr>
        <p:txBody>
          <a:bodyPr>
            <a:normAutofit/>
          </a:bodyPr>
          <a:lstStyle/>
          <a:p>
            <a:pPr marL="0" indent="0">
              <a:buNone/>
              <a:defRPr/>
            </a:pPr>
            <a:r>
              <a:rPr lang="en-CA" sz="3100" dirty="0"/>
              <a:t>			</a:t>
            </a:r>
            <a:endParaRPr lang="hr-HR" sz="3100" dirty="0"/>
          </a:p>
          <a:p>
            <a:pPr>
              <a:defRPr/>
            </a:pPr>
            <a:endParaRPr lang="en-CA" sz="3100" dirty="0"/>
          </a:p>
          <a:p>
            <a:pPr>
              <a:defRPr/>
            </a:pPr>
            <a:endParaRPr lang="en-CA" sz="3100" dirty="0"/>
          </a:p>
        </p:txBody>
      </p:sp>
      <p:pic>
        <p:nvPicPr>
          <p:cNvPr id="4" name="Picture 3">
            <a:extLst>
              <a:ext uri="{FF2B5EF4-FFF2-40B4-BE49-F238E27FC236}">
                <a16:creationId xmlns:a16="http://schemas.microsoft.com/office/drawing/2014/main" id="{8670F840-CDA4-B523-77D5-8FB654818F53}"/>
              </a:ext>
            </a:extLst>
          </p:cNvPr>
          <p:cNvPicPr>
            <a:picLocks noChangeAspect="1"/>
          </p:cNvPicPr>
          <p:nvPr/>
        </p:nvPicPr>
        <p:blipFill>
          <a:blip r:embed="rId3"/>
          <a:stretch>
            <a:fillRect/>
          </a:stretch>
        </p:blipFill>
        <p:spPr>
          <a:xfrm>
            <a:off x="2105907" y="680204"/>
            <a:ext cx="8372946" cy="6120000"/>
          </a:xfrm>
          <a:prstGeom prst="rect">
            <a:avLst/>
          </a:prstGeom>
        </p:spPr>
      </p:pic>
      <p:sp>
        <p:nvSpPr>
          <p:cNvPr id="5" name="Rectangle: Rounded Corners 4">
            <a:extLst>
              <a:ext uri="{FF2B5EF4-FFF2-40B4-BE49-F238E27FC236}">
                <a16:creationId xmlns:a16="http://schemas.microsoft.com/office/drawing/2014/main" id="{9C965256-569D-F1AA-8834-90E5B164FAB4}"/>
              </a:ext>
            </a:extLst>
          </p:cNvPr>
          <p:cNvSpPr/>
          <p:nvPr/>
        </p:nvSpPr>
        <p:spPr>
          <a:xfrm>
            <a:off x="10938856"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163A18FD-5DAC-9118-60B3-68B3EAE211D8}"/>
              </a:ext>
            </a:extLst>
          </p:cNvPr>
          <p:cNvSpPr/>
          <p:nvPr/>
        </p:nvSpPr>
        <p:spPr>
          <a:xfrm>
            <a:off x="378269" y="1844046"/>
            <a:ext cx="1413639" cy="33219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kern="1200" cap="none" spc="0" normalizeH="0" baseline="0" noProof="0" dirty="0">
                <a:ln>
                  <a:noFill/>
                </a:ln>
                <a:solidFill>
                  <a:srgbClr val="0070C0"/>
                </a:solidFill>
                <a:effectLst/>
                <a:uLnTx/>
                <a:uFillTx/>
                <a:latin typeface="Calibri"/>
                <a:ea typeface="+mn-ea"/>
                <a:cs typeface="+mn-cs"/>
              </a:rPr>
              <a:t>É</a:t>
            </a:r>
            <a:r>
              <a:rPr kumimoji="0" lang="en-CA" sz="2000" b="1" i="0" u="none" strike="noStrike" kern="1200" cap="none" spc="0" normalizeH="0" baseline="0" noProof="0" dirty="0" err="1">
                <a:ln>
                  <a:noFill/>
                </a:ln>
                <a:solidFill>
                  <a:srgbClr val="0070C0"/>
                </a:solidFill>
                <a:effectLst/>
                <a:uLnTx/>
                <a:uFillTx/>
                <a:latin typeface="Calibri"/>
                <a:ea typeface="+mn-ea"/>
                <a:cs typeface="+mn-cs"/>
              </a:rPr>
              <a:t>cole</a:t>
            </a:r>
            <a:r>
              <a:rPr kumimoji="0" lang="en-CA" sz="2000" b="1" i="0" u="none" strike="noStrike" kern="1200" cap="none" spc="0" normalizeH="0" baseline="0" noProof="0" dirty="0">
                <a:ln>
                  <a:noFill/>
                </a:ln>
                <a:solidFill>
                  <a:srgbClr val="0070C0"/>
                </a:solidFill>
                <a:effectLst/>
                <a:uLnTx/>
                <a:uFillTx/>
                <a:latin typeface="Calibri"/>
                <a:ea typeface="+mn-ea"/>
                <a:cs typeface="+mn-cs"/>
              </a:rPr>
              <a:t> de Guerre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0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0070C0"/>
                </a:solidFill>
                <a:effectLst/>
                <a:uLnTx/>
                <a:uFillTx/>
                <a:latin typeface="Calibri"/>
                <a:ea typeface="+mn-ea"/>
                <a:cs typeface="+mn-cs"/>
              </a:rPr>
              <a:t>Paris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0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0070C0"/>
                </a:solidFill>
                <a:effectLst/>
                <a:uLnTx/>
                <a:uFillTx/>
                <a:latin typeface="Calibri"/>
                <a:ea typeface="+mn-ea"/>
                <a:cs typeface="+mn-cs"/>
              </a:rPr>
              <a:t>7-11 </a:t>
            </a:r>
            <a:r>
              <a:rPr kumimoji="0" lang="en-CA" sz="2000" b="1" i="0" u="none" strike="noStrike" kern="1200" cap="none" spc="0" normalizeH="0" baseline="0" noProof="0" dirty="0" err="1">
                <a:ln>
                  <a:noFill/>
                </a:ln>
                <a:solidFill>
                  <a:srgbClr val="0070C0"/>
                </a:solidFill>
                <a:effectLst/>
                <a:uLnTx/>
                <a:uFillTx/>
                <a:latin typeface="Calibri"/>
                <a:ea typeface="+mn-ea"/>
                <a:cs typeface="+mn-cs"/>
              </a:rPr>
              <a:t>avril</a:t>
            </a:r>
            <a:r>
              <a:rPr kumimoji="0" lang="en-CA" sz="2000" b="1" i="0" u="none" strike="noStrike" kern="1200" cap="none" spc="0" normalizeH="0" baseline="0" noProof="0" dirty="0">
                <a:ln>
                  <a:noFill/>
                </a:ln>
                <a:solidFill>
                  <a:srgbClr val="0070C0"/>
                </a:solidFill>
                <a:effectLst/>
                <a:uLnTx/>
                <a:uFillTx/>
                <a:latin typeface="Calibri"/>
                <a:ea typeface="+mn-ea"/>
                <a:cs typeface="+mn-cs"/>
              </a:rPr>
              <a:t>, 2025</a:t>
            </a:r>
          </a:p>
        </p:txBody>
      </p:sp>
      <p:pic>
        <p:nvPicPr>
          <p:cNvPr id="7" name="Picture 6">
            <a:extLst>
              <a:ext uri="{FF2B5EF4-FFF2-40B4-BE49-F238E27FC236}">
                <a16:creationId xmlns:a16="http://schemas.microsoft.com/office/drawing/2014/main" id="{91694D54-22B9-A38F-D1D8-E1BB5BB30E40}"/>
              </a:ext>
            </a:extLst>
          </p:cNvPr>
          <p:cNvPicPr>
            <a:picLocks noChangeAspect="1"/>
          </p:cNvPicPr>
          <p:nvPr/>
        </p:nvPicPr>
        <p:blipFill>
          <a:blip r:embed="rId4"/>
          <a:stretch>
            <a:fillRect/>
          </a:stretch>
        </p:blipFill>
        <p:spPr>
          <a:xfrm>
            <a:off x="11304269" y="1844045"/>
            <a:ext cx="682811" cy="688908"/>
          </a:xfrm>
          <a:prstGeom prst="rect">
            <a:avLst/>
          </a:prstGeom>
        </p:spPr>
      </p:pic>
      <p:pic>
        <p:nvPicPr>
          <p:cNvPr id="8" name="Picture 8" descr="Estonia">
            <a:extLst>
              <a:ext uri="{FF2B5EF4-FFF2-40B4-BE49-F238E27FC236}">
                <a16:creationId xmlns:a16="http://schemas.microsoft.com/office/drawing/2014/main" id="{EDEB3439-F013-5B4D-F3C1-4E149E9A2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1280" y="233406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France">
            <a:extLst>
              <a:ext uri="{FF2B5EF4-FFF2-40B4-BE49-F238E27FC236}">
                <a16:creationId xmlns:a16="http://schemas.microsoft.com/office/drawing/2014/main" id="{7436F0A7-1749-A783-F23E-2025D6217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1280" y="280489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69F9CE-DEAC-1A20-D3FF-2FD3FDBACD23}"/>
              </a:ext>
            </a:extLst>
          </p:cNvPr>
          <p:cNvPicPr>
            <a:picLocks noChangeAspect="1"/>
          </p:cNvPicPr>
          <p:nvPr/>
        </p:nvPicPr>
        <p:blipFill>
          <a:blip r:embed="rId7"/>
          <a:stretch>
            <a:fillRect/>
          </a:stretch>
        </p:blipFill>
        <p:spPr>
          <a:xfrm>
            <a:off x="11304269" y="3421990"/>
            <a:ext cx="682811" cy="560881"/>
          </a:xfrm>
          <a:prstGeom prst="rect">
            <a:avLst/>
          </a:prstGeom>
          <a:scene3d>
            <a:camera prst="orthographicFront">
              <a:rot lat="0" lon="0" rev="0"/>
            </a:camera>
            <a:lightRig rig="threePt" dir="t"/>
          </a:scene3d>
        </p:spPr>
      </p:pic>
      <p:pic>
        <p:nvPicPr>
          <p:cNvPr id="11" name="Picture 10" descr="C:\Users\iprpicdj\Downloads\no-wave-01.png">
            <a:extLst>
              <a:ext uri="{FF2B5EF4-FFF2-40B4-BE49-F238E27FC236}">
                <a16:creationId xmlns:a16="http://schemas.microsoft.com/office/drawing/2014/main" id="{733B9CCF-7F4B-80B3-8410-E848A474066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25157" y="4018760"/>
            <a:ext cx="661923" cy="589915"/>
          </a:xfrm>
          <a:prstGeom prst="rect">
            <a:avLst/>
          </a:prstGeom>
          <a:noFill/>
          <a:ln>
            <a:noFill/>
          </a:ln>
        </p:spPr>
      </p:pic>
      <p:pic>
        <p:nvPicPr>
          <p:cNvPr id="12" name="Picture 11" descr="United States">
            <a:extLst>
              <a:ext uri="{FF2B5EF4-FFF2-40B4-BE49-F238E27FC236}">
                <a16:creationId xmlns:a16="http://schemas.microsoft.com/office/drawing/2014/main" id="{05C448F5-7530-E40E-D3D9-D4619B6A57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1280" y="448023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89304"/>
      </p:ext>
    </p:extLst>
  </p:cSld>
  <p:clrMapOvr>
    <a:masterClrMapping/>
  </p:clrMapOvr>
  <p:transition spd="slow">
    <p:wipe/>
  </p:transition>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10699</TotalTime>
  <Words>1412</Words>
  <Application>Microsoft Office PowerPoint</Application>
  <PresentationFormat>Custom</PresentationFormat>
  <Paragraphs>221</Paragraphs>
  <Slides>7</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Aptos</vt:lpstr>
      <vt:lpstr>Arial</vt:lpstr>
      <vt:lpstr>Arial Black</vt:lpstr>
      <vt:lpstr>Calibri</vt:lpstr>
      <vt:lpstr>Calibri Light</vt:lpstr>
      <vt:lpstr>Symbol</vt:lpstr>
      <vt:lpstr>Times New Roman</vt:lpstr>
      <vt:lpstr>2_Custom Design</vt:lpstr>
      <vt:lpstr>Custom Design</vt:lpstr>
      <vt:lpstr>1_Custom Design</vt:lpstr>
      <vt:lpstr>8_Office Theme</vt:lpstr>
      <vt:lpstr>STANAG 6001 Working Group </vt:lpstr>
      <vt:lpstr>STANAG 6001 Working Group </vt:lpstr>
      <vt:lpstr>STANAG 6001 Working Group </vt:lpstr>
      <vt:lpstr>STANAG 6001 Working Group </vt:lpstr>
      <vt:lpstr>STANAG 6001 Working Group </vt:lpstr>
      <vt:lpstr>STANAG 6001 Working Group </vt:lpstr>
      <vt:lpstr>STANAG 6001 Working Group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Dubeau J@CMP CDA@Defence365</cp:lastModifiedBy>
  <cp:revision>893</cp:revision>
  <cp:lastPrinted>2025-10-14T18:10:52Z</cp:lastPrinted>
  <dcterms:created xsi:type="dcterms:W3CDTF">2018-04-19T14:50:03Z</dcterms:created>
  <dcterms:modified xsi:type="dcterms:W3CDTF">2025-10-14T18:11:45Z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2025-05-14T11:28:06Z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7daa0c87-f889-4434-921a-b72033c7b0b3</vt:lpwstr>
  </property>
  <property fmtid="{D5CDD505-2E9C-101B-9397-08002B2CF9AE}" pid="8" name="MSIP_Label_3e33c1f9-43dd-4e5b-bd09-632e008e075a_ContentBits">
    <vt:lpwstr>0</vt:lpwstr>
  </property>
  <property fmtid="{D5CDD505-2E9C-101B-9397-08002B2CF9AE}" pid="9" name="MSIP_Label_3e33c1f9-43dd-4e5b-bd09-632e008e075a_Tag">
    <vt:lpwstr>10, 3, 0, 1</vt:lpwstr>
  </property>
</Properties>
</file>