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3"/>
  </p:notesMasterIdLst>
  <p:sldIdLst>
    <p:sldId id="665" r:id="rId3"/>
    <p:sldId id="279" r:id="rId4"/>
    <p:sldId id="647" r:id="rId5"/>
    <p:sldId id="643" r:id="rId6"/>
    <p:sldId id="654" r:id="rId7"/>
    <p:sldId id="659" r:id="rId8"/>
    <p:sldId id="663" r:id="rId9"/>
    <p:sldId id="664" r:id="rId10"/>
    <p:sldId id="661" r:id="rId11"/>
    <p:sldId id="662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00C39E-C04F-4755-8904-4FDC70FF489D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C6600-C5B7-4A9E-ABEA-8FE1C023D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83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CD321-CB52-4F01-8910-3E1F706D3B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42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CD321-CB52-4F01-8910-3E1F706D3B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57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C6600-C5B7-4A9E-ABEA-8FE1C023DC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49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CD321-CB52-4F01-8910-3E1F706D3B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3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63AC9-925E-B8D5-37C6-663909A8F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8EDFA-DB0D-776A-2715-6791D43C66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0074C0-55B5-F53A-A4D0-DD1B2EBAA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78A46-A71C-3D36-FA97-E7B2B320F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CD321-CB52-4F01-8910-3E1F706D3B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1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4DA3B-6CFA-4CB9-B3FC-60925A09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C7D0D-2707-4DE1-8F5F-D3F97542F15F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E53DC-A639-4E03-A20E-B87FB534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B4259-624E-4814-AD7C-A84ADDAA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C8D6E-BC90-4A8B-B98A-DDC2FBB1F094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5372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8B227-BDE4-4261-8825-F947A356F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1770C-3949-496B-956E-E9C3E85E1405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1E1ED-CFAC-41BF-AEE8-A072ACF2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6A741-08A1-4F77-A98C-89E6A7D7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C4AB7-08EA-4E5B-BDB4-F6C2462AC813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16169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23270-A17B-4264-A787-8AA4AA5F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B8C92-6108-4A45-B5C5-779E70949DBF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1E767-CFD7-41A9-8DAD-38ACABE9A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C74CB-079D-4663-8EC9-E1819863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DF0BF-3DFA-4625-A616-93B07A2EBE91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408312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ECED37-35C7-4ED1-BF2E-C438B52E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F4468-48AB-474F-AB0C-469704734603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B2DA77-090C-4D19-A641-C3BD7A3C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D717B-DCC6-4ECA-B8B6-6B0625CB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CF49D-798D-4ADD-9AB3-5C7B23B73A27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82054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4285-0107-4764-B80C-ED6F0C59D8D7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57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39093-F1BC-4E26-91AE-99DDF5BA88BF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03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75C74-D2B6-412B-BBC6-E9DC759E18C2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80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85004-E930-471D-9864-F715926BDE2F}" type="datetime1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91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6BC9-574A-4693-8F0D-41D01476512C}" type="datetime1">
              <a:rPr lang="en-US" smtClean="0"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0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6227-858D-4AC2-91FE-AF4132C25220}" type="datetime1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09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A93-7DBA-4396-BE21-224FC82766E6}" type="datetime1">
              <a:rPr lang="en-US" smtClean="0"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7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00B2A-5DC2-4D6E-83DE-593A69421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B002D-71C0-4BB8-9D08-413095862332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8381C-1509-4F61-B2C0-1EE19DAAF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36FC7-0493-48AD-9FBA-6640814F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18B19-86B7-46D5-B774-DC6AA45CD175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802041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881D-B48D-4E10-B7BE-194261B125B4}" type="datetime1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77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3220-7D65-4ABD-8A72-3BDDD2A6172C}" type="datetime1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76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E27AB-7EC4-40A6-B9B8-627C5B86F70B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63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EE7F7-0196-451A-8A4C-D510B4249C1A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1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1D669-A8CA-4915-9F8B-E37F81A3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A9247-4992-4517-8441-5341651A1654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C3C3-8922-47F0-B330-039527040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06546-6009-482A-BD85-7987544D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C40E1-B66E-41C7-8B43-9DBE6361F5C5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58720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73464A-5C8E-4B70-BA7B-692485AE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3FFD2-41B5-453D-A69C-15DA788412ED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843A21-6B20-4CE5-A18E-4C687BC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EE4730-F9FE-4F54-875C-0D3F101B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4DBFD-D8D8-471B-A28D-76FFC44A6E97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009876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21DD105-1A5A-4F7D-A0DC-37F64D894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E3CC8-2274-4752-8FFD-19DBFEE90BAB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2718249-1345-4132-BA26-1D8A5975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4BECB9-3FC9-43D7-B9C4-143A804E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0185D-C760-4D0C-A7AF-1392401E1B13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34759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EE50DA5-7576-4333-8764-890F81262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B3C5E-A076-476A-8C9C-20152280ACD9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F6E754-DBBE-4B85-9AFB-813AB6E4C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31E3DF-8977-44F7-9E7D-CCAC19AC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B5F41-B2A9-413C-BDFB-422F09E3FECE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91905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E13571-CC04-444A-96EC-44386AF5A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1084C-4F05-4075-974C-8BF3721C4EF0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40C66E-5743-423C-B18D-AD96BBFA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3A4375-2FDB-4FA9-B109-112EF0AD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6CC74-C0A8-45E3-AA85-D078019192A3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429295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8612CB-377B-49F5-813D-56C7CFA44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A63C7-1EA3-47A7-A495-AC69C5FB8076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250503-4957-4C61-BCC5-F9979527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E6B28C-A9A3-47B9-AB9E-9931EE83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FB849-4F39-488C-8955-A5310CCACAF6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81630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B69BBC-223F-4201-B7C6-72AC99AE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57392-52D9-4D60-926B-49A956B97B61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3C87B4-CFAE-4C86-AA24-8E9B79AA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47F476-3D9E-4DA8-8EEA-48883C42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B899-DDB0-4113-B476-44E2B967FE85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9487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86EBDC43-0B25-4BF4-B124-B6AED658EB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17600" y="274638"/>
            <a:ext cx="995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t-LT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BF148A87-0D5C-4D1D-BB76-947BCCA69F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t-LT"/>
              <a:t>Click to edit Master text styles</a:t>
            </a:r>
          </a:p>
          <a:p>
            <a:pPr lvl="1"/>
            <a:r>
              <a:rPr lang="en-US" altLang="lt-LT"/>
              <a:t>Second level</a:t>
            </a:r>
          </a:p>
          <a:p>
            <a:pPr lvl="2"/>
            <a:r>
              <a:rPr lang="en-US" altLang="lt-LT"/>
              <a:t>Third level</a:t>
            </a:r>
          </a:p>
          <a:p>
            <a:pPr lvl="3"/>
            <a:r>
              <a:rPr lang="en-US" altLang="lt-LT"/>
              <a:t>Fourth level</a:t>
            </a:r>
          </a:p>
          <a:p>
            <a:pPr lvl="4"/>
            <a:r>
              <a:rPr lang="en-US" altLang="lt-L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3E1C1-D514-443E-B00A-99E3D2097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628F26-271E-4B69-95F4-A3058CE46A0F}" type="datetime1">
              <a:rPr lang="en-US"/>
              <a:pPr>
                <a:defRPr/>
              </a:pPr>
              <a:t>5/8/2026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75889-D6B4-41BA-BA04-3D79FBA6D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A05F9-39D1-42C1-9257-90C51CB0E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75833B4-6677-4B4D-BC27-E511202B7BEF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  <p:pic>
        <p:nvPicPr>
          <p:cNvPr id="4103" name="Picture 5" descr="Nato">
            <a:extLst>
              <a:ext uri="{FF2B5EF4-FFF2-40B4-BE49-F238E27FC236}">
                <a16:creationId xmlns:a16="http://schemas.microsoft.com/office/drawing/2014/main" id="{611530F3-348E-4803-9367-042E20A851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217" y="44451"/>
            <a:ext cx="2133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>
            <a:extLst>
              <a:ext uri="{FF2B5EF4-FFF2-40B4-BE49-F238E27FC236}">
                <a16:creationId xmlns:a16="http://schemas.microsoft.com/office/drawing/2014/main" id="{E25A9E48-C92E-4A97-A608-0349ACFB2F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4" y="274638"/>
            <a:ext cx="15451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69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5149A-9B87-4275-9C9C-6C5C495405DB}" type="datetime1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A20D-1802-4FBA-B15D-5904838A2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0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hyperlink" Target="https://commons.wikimedia.org/wiki/File:A_JTAC_in_Boldak_140516-M-SG166-038.jp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National_Flag_of_Poland.png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17.png"/><Relationship Id="rId4" Type="http://schemas.openxmlformats.org/officeDocument/2006/relationships/hyperlink" Target="https://en.wikipedia.org/wiki/Flag_of_Germany" TargetMode="External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hyperlink" Target="https://www.free-country-flags.com/country.php?name=Sloveni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21.jp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12" Type="http://schemas.openxmlformats.org/officeDocument/2006/relationships/hyperlink" Target="https://fr.wikipedia.org/wiki/Drapeau_de_l'Italie" TargetMode="External"/><Relationship Id="rId17" Type="http://schemas.openxmlformats.org/officeDocument/2006/relationships/image" Target="../media/image23.png"/><Relationship Id="rId2" Type="http://schemas.openxmlformats.org/officeDocument/2006/relationships/image" Target="../media/image14.jpeg"/><Relationship Id="rId16" Type="http://schemas.openxmlformats.org/officeDocument/2006/relationships/hyperlink" Target="https://commons.wikimedia.org/wiki/File:National_Flag_of_Poland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hyperlink" Target="https://en.wikipedia.org/wiki/Flag_of_Germany" TargetMode="External"/><Relationship Id="rId4" Type="http://schemas.openxmlformats.org/officeDocument/2006/relationships/image" Target="../media/image6.emf"/><Relationship Id="rId9" Type="http://schemas.openxmlformats.org/officeDocument/2006/relationships/image" Target="../media/image19.png"/><Relationship Id="rId14" Type="http://schemas.openxmlformats.org/officeDocument/2006/relationships/hyperlink" Target="https://www.goodfreephotos.com/sweden/other-sweden/the-flag-of-sweden.png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2E95-E1F0-4DE4-822F-627598855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455984"/>
            <a:ext cx="9144000" cy="188621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BILC JTAC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Working Group (WG)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639F0-979A-48D6-9C7F-DF084AB8B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89928"/>
            <a:ext cx="9144000" cy="139970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52840-7151-4A53-BD02-A032EACA5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9244" y="398155"/>
            <a:ext cx="1737511" cy="15713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1F13B-8FAF-446B-9073-699762C5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CA20D-1802-4FBA-B15D-5904838A29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373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D2FB7-6CE0-7DA3-69F3-38220E145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4" y="400049"/>
            <a:ext cx="7615239" cy="842647"/>
          </a:xfrm>
        </p:spPr>
        <p:txBody>
          <a:bodyPr/>
          <a:lstStyle/>
          <a:p>
            <a:r>
              <a:rPr lang="en-US" b="1" dirty="0"/>
              <a:t>   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F443F-0B3A-C7AB-45E3-4A9561F1E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0189"/>
            <a:ext cx="10972800" cy="5221287"/>
          </a:xfrm>
        </p:spPr>
        <p:txBody>
          <a:bodyPr/>
          <a:lstStyle/>
          <a:p>
            <a:r>
              <a:rPr lang="en-US" b="1" dirty="0"/>
              <a:t>Visit to FRA-DEU Air Ground Operations School (AGOS)</a:t>
            </a:r>
            <a:endParaRPr lang="en-US" dirty="0"/>
          </a:p>
          <a:p>
            <a:r>
              <a:rPr lang="en-US" b="1" dirty="0"/>
              <a:t>BILC Team</a:t>
            </a:r>
            <a:r>
              <a:rPr lang="en-US" dirty="0"/>
              <a:t>:  </a:t>
            </a:r>
          </a:p>
          <a:p>
            <a:r>
              <a:rPr lang="en-US" b="1" dirty="0"/>
              <a:t>Agenda</a:t>
            </a:r>
          </a:p>
          <a:p>
            <a:pPr lvl="1"/>
            <a:r>
              <a:rPr lang="en-US" dirty="0"/>
              <a:t>Presentation of project background and progress</a:t>
            </a:r>
          </a:p>
          <a:p>
            <a:pPr lvl="1"/>
            <a:r>
              <a:rPr lang="en-US" dirty="0"/>
              <a:t>Observation of training activities</a:t>
            </a:r>
          </a:p>
          <a:p>
            <a:pPr lvl="1"/>
            <a:r>
              <a:rPr lang="en-US" dirty="0"/>
              <a:t>Structured focus groups with SMEs</a:t>
            </a:r>
          </a:p>
          <a:p>
            <a:pPr lvl="2"/>
            <a:r>
              <a:rPr lang="en-US" dirty="0"/>
              <a:t>Evaluate proposed language tasks for determining </a:t>
            </a:r>
          </a:p>
          <a:p>
            <a:pPr marL="914400" lvl="2" indent="0">
              <a:buNone/>
            </a:pPr>
            <a:r>
              <a:rPr lang="en-US" dirty="0"/>
              <a:t>   language readiness for JTAC training </a:t>
            </a:r>
          </a:p>
          <a:p>
            <a:pPr lvl="2"/>
            <a:r>
              <a:rPr lang="en-US" dirty="0"/>
              <a:t>Provide feedback on speech samples for distinguishing successful and unsuccessful performances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CDD07-D194-E79E-9FE9-BA6CB741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18B19-86B7-46D5-B774-DC6AA45CD175}" type="slidenum">
              <a:rPr lang="en-US" altLang="lt-LT" smtClean="0"/>
              <a:pPr>
                <a:defRPr/>
              </a:pPr>
              <a:t>10</a:t>
            </a:fld>
            <a:endParaRPr lang="en-US" altLang="lt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142B8-0384-FFA7-2EA7-E1A685C1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444" y="2195787"/>
            <a:ext cx="912027" cy="573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flag of germany with red yellow and black stripes&#10;&#10;AI-generated content may be incorrect.">
            <a:extLst>
              <a:ext uri="{FF2B5EF4-FFF2-40B4-BE49-F238E27FC236}">
                <a16:creationId xmlns:a16="http://schemas.microsoft.com/office/drawing/2014/main" id="{892B001F-ED6C-520F-6C17-C5075E969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36603" y="2216049"/>
            <a:ext cx="967513" cy="580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9EA1B6F4-8B5D-B5FE-E9E7-10DF7B269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8782" y="2222652"/>
            <a:ext cx="955821" cy="573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23AF47-8F98-54A9-C21E-5D0B37BF50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36" b="2442"/>
          <a:stretch/>
        </p:blipFill>
        <p:spPr>
          <a:xfrm>
            <a:off x="7407113" y="2222652"/>
            <a:ext cx="885560" cy="580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622E7A-2A2D-A620-8392-BC278B799C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37600" y="2222652"/>
            <a:ext cx="945343" cy="580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Content Placeholder 4" descr="Le Centre de formation à l’appui aérien qui forme les JTAC tenté par l ...">
            <a:extLst>
              <a:ext uri="{FF2B5EF4-FFF2-40B4-BE49-F238E27FC236}">
                <a16:creationId xmlns:a16="http://schemas.microsoft.com/office/drawing/2014/main" id="{25762A9F-E566-0359-2B5D-B0FCA99C2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8939827" y="3793360"/>
            <a:ext cx="2440346" cy="1622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613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2E95-E1F0-4DE4-822F-627598855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980661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BILC Study Highlights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BDBD64-8735-439B-9171-DF19AB860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739519"/>
            <a:ext cx="5523507" cy="445096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800" b="1" dirty="0"/>
              <a:t>BILC WG members: </a:t>
            </a:r>
          </a:p>
          <a:p>
            <a:r>
              <a:rPr lang="en-US" sz="2400" dirty="0"/>
              <a:t>Consulted with JTAC SMEs </a:t>
            </a:r>
          </a:p>
          <a:p>
            <a:r>
              <a:rPr lang="en-US" sz="2400" dirty="0"/>
              <a:t>Observed JTAC exercises and training </a:t>
            </a:r>
          </a:p>
          <a:p>
            <a:r>
              <a:rPr lang="en-US" sz="2400" dirty="0"/>
              <a:t>Conducted a survey on critical JTAC language tasks and unique Target Language Use (TLU)  factors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 246 responses from JTACs SMEs and stakeholders</a:t>
            </a:r>
          </a:p>
          <a:p>
            <a:pPr marL="457200" lvl="1" indent="0">
              <a:buNone/>
            </a:pPr>
            <a:endParaRPr lang="en-US" sz="2400" dirty="0"/>
          </a:p>
          <a:p>
            <a:pPr marL="57150" indent="0">
              <a:buNone/>
            </a:pPr>
            <a:r>
              <a:rPr lang="en-US" sz="2400" b="1" dirty="0"/>
              <a:t>The study was published May 2023.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92978E-AFBF-49D3-95FC-9A8C7FF679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6" r="9644" b="-2"/>
          <a:stretch>
            <a:fillRect/>
          </a:stretch>
        </p:blipFill>
        <p:spPr>
          <a:xfrm>
            <a:off x="7397496" y="1739519"/>
            <a:ext cx="4193517" cy="40965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1F13B-8FAF-446B-9073-699762C5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2DCA20D-1802-4FBA-B15D-5904838A2929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4572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E5031-2091-B10F-6B10-DA7F0D477497}"/>
              </a:ext>
            </a:extLst>
          </p:cNvPr>
          <p:cNvGrpSpPr/>
          <p:nvPr/>
        </p:nvGrpSpPr>
        <p:grpSpPr>
          <a:xfrm>
            <a:off x="6218889" y="1735963"/>
            <a:ext cx="839136" cy="1975231"/>
            <a:chOff x="5244272" y="2054890"/>
            <a:chExt cx="1414535" cy="36711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C8F17D-9620-956F-A9BB-9F0A69367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4272" y="2054890"/>
              <a:ext cx="1406768" cy="7599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934346-D879-27CC-C1EC-DD4BC8AE54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036" b="2442"/>
            <a:stretch/>
          </p:blipFill>
          <p:spPr>
            <a:xfrm>
              <a:off x="5244273" y="3029726"/>
              <a:ext cx="1406767" cy="7463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FF334A-E9D7-B893-08DE-880F24CEC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252039" y="4004558"/>
              <a:ext cx="1399001" cy="7599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2" descr="https://upload.wikimedia.org/wikipedia/commons/thumb/1/1a/US_flag_48_stars.svg/220px-US_flag_48_stars.svg.png">
              <a:extLst>
                <a:ext uri="{FF2B5EF4-FFF2-40B4-BE49-F238E27FC236}">
                  <a16:creationId xmlns:a16="http://schemas.microsoft.com/office/drawing/2014/main" id="{66BC6E03-742F-8875-D401-CCE2F0A42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2039" y="4966098"/>
              <a:ext cx="1406768" cy="7599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7658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473B-C428-4276-8D85-1BF4F8FE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5" y="274638"/>
            <a:ext cx="7389705" cy="1182687"/>
          </a:xfrm>
        </p:spPr>
        <p:txBody>
          <a:bodyPr/>
          <a:lstStyle/>
          <a:p>
            <a:pPr eaLnBrk="1" hangingPunct="1">
              <a:defRPr/>
            </a:pPr>
            <a:b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b="1" dirty="0"/>
              <a:t>Unique JTAC Language Tasks </a:t>
            </a:r>
            <a:br>
              <a:rPr lang="en-US" b="1" dirty="0"/>
            </a:br>
            <a:b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24D85-9205-4DB2-846A-DD143CCC2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781175"/>
            <a:ext cx="8562212" cy="3209926"/>
          </a:xfrm>
        </p:spPr>
        <p:txBody>
          <a:bodyPr/>
          <a:lstStyle/>
          <a:p>
            <a:pPr lvl="2"/>
            <a:r>
              <a:rPr lang="en-US" sz="2800" dirty="0">
                <a:solidFill>
                  <a:prstClr val="black"/>
                </a:solidFill>
              </a:rPr>
              <a:t>Communicating under pressure </a:t>
            </a:r>
          </a:p>
          <a:p>
            <a:pPr lvl="2"/>
            <a:r>
              <a:rPr lang="en-US" sz="2800" dirty="0">
                <a:solidFill>
                  <a:prstClr val="black"/>
                </a:solidFill>
              </a:rPr>
              <a:t>Demonstrating interactional competence in a dynamic multinational environment</a:t>
            </a:r>
          </a:p>
          <a:p>
            <a:pPr lvl="2"/>
            <a:r>
              <a:rPr lang="en-US" sz="2800" dirty="0">
                <a:solidFill>
                  <a:prstClr val="black"/>
                </a:solidFill>
              </a:rPr>
              <a:t>Comprehending multimodal communications from digital and human sources </a:t>
            </a:r>
          </a:p>
          <a:p>
            <a:pPr lvl="2"/>
            <a:r>
              <a:rPr lang="en-US" sz="2800" dirty="0">
                <a:solidFill>
                  <a:prstClr val="black"/>
                </a:solidFill>
              </a:rPr>
              <a:t>Timely responses with clear pronunciation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9DCB8-6662-4058-8208-EBAD9A6C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18B19-86B7-46D5-B774-DC6AA45CD175}" type="slidenum">
              <a:rPr kumimoji="0" lang="en-US" altLang="lt-LT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lt-L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3D91A-FEF8-46E4-B9D7-868C60558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428" y="4829561"/>
            <a:ext cx="2546839" cy="1753801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379FD5C-DC5E-A74E-F925-4A85E3D8F8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35" r="7837" b="1"/>
          <a:stretch>
            <a:fillRect/>
          </a:stretch>
        </p:blipFill>
        <p:spPr>
          <a:xfrm>
            <a:off x="8737600" y="2134928"/>
            <a:ext cx="2932176" cy="2420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74th EFS pilots, NATO JTACs train &gt; Moody Air Force Base &gt; Article Display">
            <a:extLst>
              <a:ext uri="{FF2B5EF4-FFF2-40B4-BE49-F238E27FC236}">
                <a16:creationId xmlns:a16="http://schemas.microsoft.com/office/drawing/2014/main" id="{E49D1D89-5811-0B07-FAC0-7CD56F573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480" y="4885227"/>
            <a:ext cx="2369953" cy="1576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000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473B-C428-4276-8D85-1BF4F8FE0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274638"/>
            <a:ext cx="9956800" cy="1143000"/>
          </a:xfrm>
        </p:spPr>
        <p:txBody>
          <a:bodyPr wrap="square" anchor="ctr">
            <a:normAutofit/>
          </a:bodyPr>
          <a:lstStyle/>
          <a:p>
            <a:pPr lvl="0" eaLnBrk="1" hangingPunct="1">
              <a:lnSpc>
                <a:spcPct val="90000"/>
              </a:lnSpc>
              <a:defRPr/>
            </a:pPr>
            <a:br>
              <a:rPr lang="en-US" altLang="en-US" sz="1800" b="1" dirty="0"/>
            </a:br>
            <a:br>
              <a:rPr lang="en-US" altLang="en-US" sz="1800" b="1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1448C-8EF4-4953-AB5B-15A3165B4C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56" r="7227" b="-1"/>
          <a:stretch>
            <a:fillRect/>
          </a:stretch>
        </p:blipFill>
        <p:spPr>
          <a:xfrm>
            <a:off x="711200" y="2012949"/>
            <a:ext cx="5384800" cy="4525963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24D85-9205-4DB2-846A-DD143CCC2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2776" y="2012950"/>
            <a:ext cx="5384800" cy="4525963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/>
              <a:t>Findings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There is misalignment between the STANAG 6001 Level 3 General Proficiency test and the actual JTAC language tasks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400" b="1" dirty="0"/>
              <a:t>Recommendations </a:t>
            </a:r>
          </a:p>
          <a:p>
            <a:pPr lvl="0">
              <a:lnSpc>
                <a:spcPct val="90000"/>
              </a:lnSpc>
            </a:pPr>
            <a:r>
              <a:rPr lang="en-US" sz="2400" dirty="0"/>
              <a:t>A JTAC-specific language test to replace the STANAG 6001 SLP 3/3/3/2 requirement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9DCB8-6662-4058-8208-EBAD9A6C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9918B19-86B7-46D5-B774-DC6AA45CD175}" type="slidenum">
              <a:rPr kumimoji="0" lang="en-US" altLang="lt-LT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lt-LT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753402-5E75-BEF5-4F5F-608DE7F67887}"/>
              </a:ext>
            </a:extLst>
          </p:cNvPr>
          <p:cNvSpPr txBox="1"/>
          <p:nvPr/>
        </p:nvSpPr>
        <p:spPr>
          <a:xfrm>
            <a:off x="3284376" y="122863"/>
            <a:ext cx="59715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Bureau for International </a:t>
            </a:r>
            <a:b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</a:b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Language Co-ordination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40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A83-41A3-E109-F5A8-2DD2941E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JTAC Language Assessment </a:t>
            </a:r>
            <a:b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 Meeting, 6-9 May 2025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3916E-647C-A93B-58E2-6AA5AF870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24342"/>
            <a:ext cx="10972800" cy="4401771"/>
          </a:xfrm>
        </p:spPr>
        <p:txBody>
          <a:bodyPr/>
          <a:lstStyle/>
          <a:p>
            <a:r>
              <a:rPr lang="en-US" dirty="0"/>
              <a:t>Eleven language experts from ten nations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Team of Subject Matter Ex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(SMEs)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NATO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Close Air Support Capabilities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Section (CCS), Ramstein Air Base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CD168-0C87-B24A-C28D-E78CB131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A20D-1802-4FBA-B15D-5904838A2929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3096EE1-9D4A-FB9C-5F79-2E8D416C0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44" y="3875772"/>
            <a:ext cx="3750056" cy="27075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429DCF-95D8-6CA7-5758-1612E13FAF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5322" y="5513831"/>
            <a:ext cx="1111152" cy="102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E623F1-1B91-DA61-9A1A-029F3BA45C28}"/>
              </a:ext>
            </a:extLst>
          </p:cNvPr>
          <p:cNvGrpSpPr/>
          <p:nvPr/>
        </p:nvGrpSpPr>
        <p:grpSpPr>
          <a:xfrm>
            <a:off x="726309" y="2545232"/>
            <a:ext cx="11103961" cy="1073291"/>
            <a:chOff x="717165" y="2279404"/>
            <a:chExt cx="11103961" cy="10732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9ACF56-650B-8C86-7184-AB4E68EE9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9858" y="2558125"/>
              <a:ext cx="912027" cy="5739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F1A870E7-D55D-8A8A-8626-EB2FDAB7D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7165" y="2560534"/>
              <a:ext cx="982067" cy="5690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9937FB85-95FB-20FB-B82B-7C4330C75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47700" y="2558126"/>
              <a:ext cx="955821" cy="5739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EFD3EA56-2ADE-A17E-46B9-2D127C539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13011" y="2558126"/>
              <a:ext cx="868136" cy="5805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FDCD01-5F8E-7A1B-8EA8-B08889FE5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4036" b="2442"/>
            <a:stretch/>
          </p:blipFill>
          <p:spPr>
            <a:xfrm>
              <a:off x="7347662" y="2558126"/>
              <a:ext cx="885560" cy="5805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A flag of germany with red yellow and black stripes&#10;&#10;AI-generated content may be incorrect.">
              <a:extLst>
                <a:ext uri="{FF2B5EF4-FFF2-40B4-BE49-F238E27FC236}">
                  <a16:creationId xmlns:a16="http://schemas.microsoft.com/office/drawing/2014/main" id="{3F100B72-CA99-D5EB-0BB4-57BB26448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3012511" y="2564729"/>
              <a:ext cx="967513" cy="5805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 descr="A flag of italy with red white and green stripes&#10;&#10;AI-generated content may be incorrect.">
              <a:extLst>
                <a:ext uri="{FF2B5EF4-FFF2-40B4-BE49-F238E27FC236}">
                  <a16:creationId xmlns:a16="http://schemas.microsoft.com/office/drawing/2014/main" id="{8A04B35D-1BCC-48E3-882A-4947C728A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5304147" y="2564729"/>
              <a:ext cx="858905" cy="5739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 descr="A blue and yellow flag with a yellow cross&#10;&#10;AI-generated content may be incorrect.">
              <a:extLst>
                <a:ext uri="{FF2B5EF4-FFF2-40B4-BE49-F238E27FC236}">
                  <a16:creationId xmlns:a16="http://schemas.microsoft.com/office/drawing/2014/main" id="{3B0E966F-3C44-283E-C5E7-649246B4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rcRect b="18325"/>
            <a:stretch/>
          </p:blipFill>
          <p:spPr>
            <a:xfrm>
              <a:off x="9487636" y="2564729"/>
              <a:ext cx="912027" cy="5739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F4304B-B814-4B29-BFD7-7CE8C93B1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8381795" y="2558126"/>
              <a:ext cx="945343" cy="5805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 descr="Flat US flag design without background">
              <a:extLst>
                <a:ext uri="{FF2B5EF4-FFF2-40B4-BE49-F238E27FC236}">
                  <a16:creationId xmlns:a16="http://schemas.microsoft.com/office/drawing/2014/main" id="{3B3A2E35-4248-1879-5C43-9303F27BF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408363" y="2279404"/>
              <a:ext cx="1412763" cy="1073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845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30C62-A0AB-541D-3664-F810FCDF5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96B6-A5F7-D388-8B5F-99E40A9D2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594" y="0"/>
            <a:ext cx="5726811" cy="2143125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+mn-lt"/>
                <a:cs typeface="Arial" panose="020B0604020202020204" pitchFamily="34" charset="0"/>
              </a:rPr>
              <a:t>JTAC L</a:t>
            </a:r>
            <a:r>
              <a:rPr lang="en-US" b="1" dirty="0">
                <a:latin typeface="+mn-lt"/>
              </a:rPr>
              <a:t>anguage Assessment Overview 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23863268-418B-11D1-3079-8BF8BAA609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0" r="12600" b="1"/>
          <a:stretch>
            <a:fillRect/>
          </a:stretch>
        </p:blipFill>
        <p:spPr>
          <a:xfrm>
            <a:off x="7776367" y="4714875"/>
            <a:ext cx="2820767" cy="1880427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solidFill>
            <a:srgbClr val="FCE392">
              <a:alpha val="9804"/>
            </a:srgbClr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3A1CA-2762-EFA2-84E7-6F209797B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957"/>
            <a:ext cx="9758934" cy="4846955"/>
          </a:xfrm>
        </p:spPr>
        <p:txBody>
          <a:bodyPr anchor="ctr">
            <a:normAutofit fontScale="25000" lnSpcReduction="20000"/>
          </a:bodyPr>
          <a:lstStyle/>
          <a:p>
            <a:pPr marL="457200" lvl="1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sz="4200" b="1" dirty="0"/>
          </a:p>
          <a:p>
            <a:pPr marL="0" indent="0">
              <a:buNone/>
            </a:pPr>
            <a:endParaRPr lang="en-US" sz="9600" b="1" dirty="0"/>
          </a:p>
          <a:p>
            <a:pPr marL="0" indent="0">
              <a:buNone/>
            </a:pPr>
            <a:r>
              <a:rPr lang="en-US" sz="12800" b="1" dirty="0"/>
              <a:t>Purpose: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9600" dirty="0"/>
              <a:t>A screening tool to determine language readiness for JTAC training</a:t>
            </a:r>
          </a:p>
          <a:p>
            <a:pPr marL="457200" lvl="1" indent="0">
              <a:buNone/>
            </a:pPr>
            <a:endParaRPr lang="en-US" sz="9600" dirty="0"/>
          </a:p>
          <a:p>
            <a:pPr marL="57150" indent="0">
              <a:buNone/>
            </a:pPr>
            <a:r>
              <a:rPr lang="en-US" sz="12800" b="1" dirty="0"/>
              <a:t>Design: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9600" dirty="0"/>
              <a:t>One score (Go/No); not separate tests for Listening, Speaking, Reading and Writing, such as with STANAG 6001 testing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9600" dirty="0"/>
              <a:t>International Civil Aviation Organization (ICAO)-inspired approach to the test design and rating practices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9600" dirty="0"/>
          </a:p>
          <a:p>
            <a:pPr marL="57150" indent="0">
              <a:buNone/>
            </a:pPr>
            <a:r>
              <a:rPr lang="en-US" sz="12800" b="1" dirty="0"/>
              <a:t>Delivery Method</a:t>
            </a:r>
            <a:r>
              <a:rPr lang="en-US" sz="14400" dirty="0"/>
              <a:t>: 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n-US" sz="9600" dirty="0"/>
              <a:t>Centrally developed and computer administered </a:t>
            </a:r>
            <a:br>
              <a:rPr lang="en-US" sz="9600" dirty="0"/>
            </a:br>
            <a:r>
              <a:rPr lang="en-US" sz="9600" dirty="0"/>
              <a:t>to ensure standardization and fairness </a:t>
            </a:r>
          </a:p>
          <a:p>
            <a:endParaRPr lang="en-US" sz="8000" dirty="0"/>
          </a:p>
          <a:p>
            <a:endParaRPr lang="en-US" sz="8000" dirty="0"/>
          </a:p>
          <a:p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4FEB7-2DF8-B254-AC37-1A2AA7BB1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DCA20D-1802-4FBA-B15D-5904838A2929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64802-8AB2-A6B8-31B3-97BEF3845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E827C-A451-4865-D4C0-95AD48334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537" y="457199"/>
            <a:ext cx="8658226" cy="1198564"/>
          </a:xfrm>
        </p:spPr>
        <p:txBody>
          <a:bodyPr/>
          <a:lstStyle/>
          <a:p>
            <a:r>
              <a:rPr lang="en-US" b="1" dirty="0"/>
              <a:t>NATO Close Air Support </a:t>
            </a:r>
            <a:br>
              <a:rPr lang="en-US" b="1" dirty="0"/>
            </a:br>
            <a:r>
              <a:rPr lang="en-US" b="1" dirty="0"/>
              <a:t>Capabilities Section (CCS)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73450-2E87-EDFA-D7CB-C4210F987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85950"/>
            <a:ext cx="10972800" cy="4240214"/>
          </a:xfrm>
        </p:spPr>
        <p:txBody>
          <a:bodyPr/>
          <a:lstStyle/>
          <a:p>
            <a:pPr lvl="1"/>
            <a:r>
              <a:rPr lang="en-US" dirty="0"/>
              <a:t>Provides conceptual  and subject matter support </a:t>
            </a:r>
          </a:p>
          <a:p>
            <a:pPr lvl="1"/>
            <a:r>
              <a:rPr lang="en-US" dirty="0"/>
              <a:t>Coordinating a visit to the FRA-DEU Air Ground Operations School (AGOS) in Nancy, France  </a:t>
            </a:r>
          </a:p>
          <a:p>
            <a:pPr lvl="1"/>
            <a:r>
              <a:rPr lang="en-US" dirty="0"/>
              <a:t>Does not provide financial support </a:t>
            </a:r>
          </a:p>
          <a:p>
            <a:pPr lvl="2"/>
            <a:r>
              <a:rPr lang="en-US" dirty="0"/>
              <a:t>WG members’ participation funded by their nations</a:t>
            </a:r>
          </a:p>
          <a:p>
            <a:pPr lvl="2"/>
            <a:r>
              <a:rPr lang="en-US" dirty="0"/>
              <a:t>No identified solution for financing a remote delivery of the test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D2FA-C247-6DFB-C490-7D2B90E7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18B19-86B7-46D5-B774-DC6AA45CD175}" type="slidenum">
              <a:rPr lang="en-US" altLang="lt-LT" smtClean="0"/>
              <a:pPr>
                <a:defRPr/>
              </a:pPr>
              <a:t>7</a:t>
            </a:fld>
            <a:endParaRPr lang="en-US" altLang="lt-LT"/>
          </a:p>
        </p:txBody>
      </p:sp>
      <p:pic>
        <p:nvPicPr>
          <p:cNvPr id="5" name="Picture 4" descr="US, NATO JTACs work together during Saber Strike 17 &gt; Air Force Global ...">
            <a:extLst>
              <a:ext uri="{FF2B5EF4-FFF2-40B4-BE49-F238E27FC236}">
                <a16:creationId xmlns:a16="http://schemas.microsoft.com/office/drawing/2014/main" id="{2D53B351-049B-7411-298F-81C405956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729" y="4824710"/>
            <a:ext cx="2676182" cy="1837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VIDS - Images - NATO JTACs coordinate live fire with 12th CAB in ...">
            <a:extLst>
              <a:ext uri="{FF2B5EF4-FFF2-40B4-BE49-F238E27FC236}">
                <a16:creationId xmlns:a16="http://schemas.microsoft.com/office/drawing/2014/main" id="{46975D28-D5DB-2D87-0BFD-BAA699E28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627" y="4824710"/>
            <a:ext cx="2761922" cy="1896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3095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39140-1501-798B-7CC3-C9BC1466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0" y="134812"/>
            <a:ext cx="3831336" cy="1162049"/>
          </a:xfrm>
        </p:spPr>
        <p:txBody>
          <a:bodyPr/>
          <a:lstStyle/>
          <a:p>
            <a:r>
              <a:rPr lang="en-US" sz="4400" b="1" dirty="0"/>
              <a:t>Test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E4AAB-9754-DEA0-0C99-D788CF8DC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973" y="1897126"/>
            <a:ext cx="6815667" cy="4370516"/>
          </a:xfrm>
        </p:spPr>
        <p:txBody>
          <a:bodyPr/>
          <a:lstStyle/>
          <a:p>
            <a:r>
              <a:rPr lang="en-US" sz="2800" dirty="0"/>
              <a:t>Integrated skills performance test</a:t>
            </a:r>
          </a:p>
          <a:p>
            <a:r>
              <a:rPr lang="en-US" sz="2800" dirty="0"/>
              <a:t>Mirrors real-life language tasks in a multinational operational environment </a:t>
            </a:r>
          </a:p>
          <a:p>
            <a:r>
              <a:rPr lang="en-US" sz="2800" dirty="0"/>
              <a:t>Emphasizes clear Plain English communication</a:t>
            </a:r>
          </a:p>
          <a:p>
            <a:r>
              <a:rPr lang="en-US" sz="2800" dirty="0"/>
              <a:t>Will not require knowledge of technical jargon or brevities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52A91-0F90-0F58-9D54-53C1AFAB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18B19-86B7-46D5-B774-DC6AA45CD175}" type="slidenum">
              <a:rPr lang="en-US" altLang="lt-LT" smtClean="0"/>
              <a:pPr>
                <a:defRPr/>
              </a:pPr>
              <a:t>8</a:t>
            </a:fld>
            <a:endParaRPr lang="en-US" altLang="lt-LT"/>
          </a:p>
        </p:txBody>
      </p:sp>
      <p:pic>
        <p:nvPicPr>
          <p:cNvPr id="5" name="Picture 4" descr="146th ASOS hosts JTAC currency training for Estonian NATO allies ...">
            <a:extLst>
              <a:ext uri="{FF2B5EF4-FFF2-40B4-BE49-F238E27FC236}">
                <a16:creationId xmlns:a16="http://schemas.microsoft.com/office/drawing/2014/main" id="{6BFCDF3E-F8F9-5174-2BA5-599C77560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19" y="4326335"/>
            <a:ext cx="3318867" cy="221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llied Air Command | US F-16s complete successful NATO deployment">
            <a:extLst>
              <a:ext uri="{FF2B5EF4-FFF2-40B4-BE49-F238E27FC236}">
                <a16:creationId xmlns:a16="http://schemas.microsoft.com/office/drawing/2014/main" id="{B9A9B813-5500-FC9E-0CF8-F7D00C91E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46" y="1709928"/>
            <a:ext cx="3313980" cy="2209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1805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1AD90-9ED0-FE85-8C15-03AF6CEF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74" y="301104"/>
            <a:ext cx="5414963" cy="784746"/>
          </a:xfrm>
        </p:spPr>
        <p:txBody>
          <a:bodyPr/>
          <a:lstStyle/>
          <a:p>
            <a:br>
              <a:rPr lang="en-US" dirty="0"/>
            </a:br>
            <a:r>
              <a:rPr lang="en-US" sz="4400" dirty="0"/>
              <a:t>Test Tasks 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490C1-6A1C-8B4F-2A49-8B9D62984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438" y="1614488"/>
            <a:ext cx="6938961" cy="4741863"/>
          </a:xfrm>
        </p:spPr>
        <p:txBody>
          <a:bodyPr/>
          <a:lstStyle/>
          <a:p>
            <a:pPr lvl="0"/>
            <a:r>
              <a:rPr lang="en-US" sz="2400" b="1" dirty="0"/>
              <a:t>JTACs must descri</a:t>
            </a:r>
            <a:r>
              <a:rPr lang="en-US" sz="2400" dirty="0"/>
              <a:t>b</a:t>
            </a:r>
            <a:r>
              <a:rPr lang="en-US" sz="2400" b="1" dirty="0"/>
              <a:t>e terrain features, buildings and structures</a:t>
            </a:r>
            <a:endParaRPr lang="en-US" sz="2400" dirty="0"/>
          </a:p>
          <a:p>
            <a:pPr lvl="1"/>
            <a:r>
              <a:rPr lang="en-US" sz="2000" dirty="0"/>
              <a:t>Given a visual image, test takers will describe terrain features, buildings and structures (spoken or written responses) </a:t>
            </a:r>
          </a:p>
          <a:p>
            <a:r>
              <a:rPr lang="en-US" sz="2400" b="1" dirty="0"/>
              <a:t> JTACs must understand oral military briefings</a:t>
            </a:r>
          </a:p>
          <a:p>
            <a:pPr lvl="1"/>
            <a:r>
              <a:rPr lang="en-US" sz="2000" dirty="0"/>
              <a:t> Given a short military briefing, test takers will produce an oral summary or will respond to short answer questions</a:t>
            </a:r>
          </a:p>
          <a:p>
            <a:r>
              <a:rPr lang="en-US" sz="2400" b="1" dirty="0"/>
              <a:t>JTACS must read written military orders</a:t>
            </a:r>
          </a:p>
          <a:p>
            <a:pPr lvl="1"/>
            <a:r>
              <a:rPr lang="en-US" sz="2000" dirty="0"/>
              <a:t>Given an OPORD, test takers will produce an oral summary or will respond to short answer questions</a:t>
            </a:r>
          </a:p>
          <a:p>
            <a:pPr lvl="1"/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	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D86B1-CFC2-F803-6F96-CE0F32F3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18B19-86B7-46D5-B774-DC6AA45CD175}" type="slidenum">
              <a:rPr lang="en-US" altLang="lt-LT" smtClean="0"/>
              <a:pPr>
                <a:defRPr/>
              </a:pPr>
              <a:t>9</a:t>
            </a:fld>
            <a:endParaRPr lang="en-US" altLang="lt-LT"/>
          </a:p>
        </p:txBody>
      </p:sp>
      <p:pic>
        <p:nvPicPr>
          <p:cNvPr id="5" name="Picture 4" descr="Training with NATO allies promotes standardization &gt; Air National Guard ...">
            <a:extLst>
              <a:ext uri="{FF2B5EF4-FFF2-40B4-BE49-F238E27FC236}">
                <a16:creationId xmlns:a16="http://schemas.microsoft.com/office/drawing/2014/main" id="{207289A0-25A0-0F56-2F38-315F1B659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24" y="1664773"/>
            <a:ext cx="3476624" cy="232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llied Air Command | Slovenia hosts tenth JTAC exercise Adriatic Strike">
            <a:extLst>
              <a:ext uri="{FF2B5EF4-FFF2-40B4-BE49-F238E27FC236}">
                <a16:creationId xmlns:a16="http://schemas.microsoft.com/office/drawing/2014/main" id="{02ED17BC-1805-9272-3481-34B00AA3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24" y="4162647"/>
            <a:ext cx="3476624" cy="2061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5427943"/>
      </p:ext>
    </p:extLst>
  </p:cSld>
  <p:clrMapOvr>
    <a:masterClrMapping/>
  </p:clrMapOvr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1866</TotalTime>
  <Words>488</Words>
  <Application>Microsoft Office PowerPoint</Application>
  <PresentationFormat>Widescreen</PresentationFormat>
  <Paragraphs>91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Arial</vt:lpstr>
      <vt:lpstr>Arial Black</vt:lpstr>
      <vt:lpstr>Calibri</vt:lpstr>
      <vt:lpstr>Calibri Light</vt:lpstr>
      <vt:lpstr>Courier New</vt:lpstr>
      <vt:lpstr>Wingdings</vt:lpstr>
      <vt:lpstr>8_Office Theme</vt:lpstr>
      <vt:lpstr>Office Theme</vt:lpstr>
      <vt:lpstr>BILC JTAC  Working Group (WG) Update</vt:lpstr>
      <vt:lpstr>BILC Study Highlights</vt:lpstr>
      <vt:lpstr>   Unique JTAC Language Tasks    </vt:lpstr>
      <vt:lpstr>  </vt:lpstr>
      <vt:lpstr>JTAC Language Assessment  WG Meeting, 6-9 May 2025 </vt:lpstr>
      <vt:lpstr>JTAC Language Assessment Overview  </vt:lpstr>
      <vt:lpstr>NATO Close Air Support  Capabilities Section (CCS)</vt:lpstr>
      <vt:lpstr>Test Design</vt:lpstr>
      <vt:lpstr> Test Tasks in Progress</vt:lpstr>
      <vt:lpstr>   Next Steps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Garza, Peggy A Ms CIV</dc:creator>
  <cp:lastModifiedBy>Garza, Peggy A Ms CIV</cp:lastModifiedBy>
  <cp:revision>51</cp:revision>
  <cp:lastPrinted>2026-05-03T15:39:47Z</cp:lastPrinted>
  <dcterms:created xsi:type="dcterms:W3CDTF">2025-06-16T09:59:10Z</dcterms:created>
  <dcterms:modified xsi:type="dcterms:W3CDTF">2026-05-08T12:34:12Z</dcterms:modified>
</cp:coreProperties>
</file>