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13" r:id="rId2"/>
    <p:sldId id="416" r:id="rId3"/>
    <p:sldId id="458" r:id="rId4"/>
    <p:sldId id="418" r:id="rId5"/>
    <p:sldId id="459" r:id="rId6"/>
    <p:sldId id="462" r:id="rId7"/>
    <p:sldId id="464" r:id="rId8"/>
    <p:sldId id="419" r:id="rId9"/>
    <p:sldId id="417" r:id="rId10"/>
    <p:sldId id="420" r:id="rId11"/>
    <p:sldId id="454" r:id="rId12"/>
    <p:sldId id="427" r:id="rId13"/>
    <p:sldId id="465" r:id="rId14"/>
    <p:sldId id="428" r:id="rId15"/>
    <p:sldId id="468" r:id="rId16"/>
    <p:sldId id="432" r:id="rId17"/>
    <p:sldId id="451" r:id="rId18"/>
    <p:sldId id="429" r:id="rId19"/>
    <p:sldId id="423" r:id="rId20"/>
    <p:sldId id="425" r:id="rId21"/>
    <p:sldId id="457" r:id="rId22"/>
    <p:sldId id="461" r:id="rId23"/>
    <p:sldId id="463" r:id="rId24"/>
    <p:sldId id="456" r:id="rId25"/>
    <p:sldId id="455" r:id="rId26"/>
    <p:sldId id="431" r:id="rId27"/>
  </p:sldIdLst>
  <p:sldSz cx="12192000" cy="6858000"/>
  <p:notesSz cx="9872663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69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97E60-CC47-4582-B410-C1CDAB3E386C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592225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BF1DC-F35A-45CD-8721-D1D98BA6E0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841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E0CD6-CC2E-44EA-B320-50CAB9A70034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83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592763" y="6456363"/>
            <a:ext cx="4278312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C1885-4146-48B9-9FF5-36C14B5AE2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5479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A07DC-5DD8-4557-B4A9-B58F932F20C0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65D1-2E68-4DC8-B590-91CC9074D7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991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A07DC-5DD8-4557-B4A9-B58F932F20C0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65D1-2E68-4DC8-B590-91CC9074D7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072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A07DC-5DD8-4557-B4A9-B58F932F20C0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65D1-2E68-4DC8-B590-91CC9074D7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388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A07DC-5DD8-4557-B4A9-B58F932F20C0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65D1-2E68-4DC8-B590-91CC9074D7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532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A07DC-5DD8-4557-B4A9-B58F932F20C0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65D1-2E68-4DC8-B590-91CC9074D7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237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A07DC-5DD8-4557-B4A9-B58F932F20C0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65D1-2E68-4DC8-B590-91CC9074D7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59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A07DC-5DD8-4557-B4A9-B58F932F20C0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65D1-2E68-4DC8-B590-91CC9074D7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35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A07DC-5DD8-4557-B4A9-B58F932F20C0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65D1-2E68-4DC8-B590-91CC9074D7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372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A07DC-5DD8-4557-B4A9-B58F932F20C0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65D1-2E68-4DC8-B590-91CC9074D7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686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A07DC-5DD8-4557-B4A9-B58F932F20C0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65D1-2E68-4DC8-B590-91CC9074D7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1898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A07DC-5DD8-4557-B4A9-B58F932F20C0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65D1-2E68-4DC8-B590-91CC9074D7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094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A07DC-5DD8-4557-B4A9-B58F932F20C0}" type="datetimeFigureOut">
              <a:rPr lang="pl-PL" smtClean="0"/>
              <a:t>9.05.2026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65D1-2E68-4DC8-B590-91CC9074D7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986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BBBC4F-55D6-AF98-8E98-19523F05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37">
            <a:extLst>
              <a:ext uri="{FF2B5EF4-FFF2-40B4-BE49-F238E27FC236}">
                <a16:creationId xmlns:a16="http://schemas.microsoft.com/office/drawing/2014/main" id="{E97B6A84-EE45-D585-FB18-5FF7D3025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39">
            <a:extLst>
              <a:ext uri="{FF2B5EF4-FFF2-40B4-BE49-F238E27FC236}">
                <a16:creationId xmlns:a16="http://schemas.microsoft.com/office/drawing/2014/main" id="{9235F737-7AEC-B338-900D-F456BB6A8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CC32C03-A997-C152-4FA2-0CFF2D207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8950" cy="693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22CFE54-7BE0-E5C2-EBDA-FDC3E4132069}"/>
              </a:ext>
            </a:extLst>
          </p:cNvPr>
          <p:cNvSpPr txBox="1"/>
          <p:nvPr/>
        </p:nvSpPr>
        <p:spPr>
          <a:xfrm>
            <a:off x="2714273" y="138657"/>
            <a:ext cx="71070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002060"/>
                </a:solidFill>
              </a:rPr>
              <a:t>NATO BILC </a:t>
            </a:r>
          </a:p>
          <a:p>
            <a:pPr algn="ctr"/>
            <a:r>
              <a:rPr lang="pl-PL" sz="3600" b="1" dirty="0" err="1">
                <a:solidFill>
                  <a:srgbClr val="002060"/>
                </a:solidFill>
              </a:rPr>
              <a:t>Military</a:t>
            </a:r>
            <a:r>
              <a:rPr lang="pl-PL" sz="3600" b="1" dirty="0">
                <a:solidFill>
                  <a:srgbClr val="002060"/>
                </a:solidFill>
              </a:rPr>
              <a:t> </a:t>
            </a:r>
            <a:r>
              <a:rPr lang="pl-PL" sz="3600" b="1" dirty="0" err="1">
                <a:solidFill>
                  <a:srgbClr val="002060"/>
                </a:solidFill>
              </a:rPr>
              <a:t>Terminology</a:t>
            </a:r>
            <a:r>
              <a:rPr lang="pl-PL" sz="3600" b="1" dirty="0">
                <a:solidFill>
                  <a:srgbClr val="002060"/>
                </a:solidFill>
              </a:rPr>
              <a:t> Conference</a:t>
            </a:r>
            <a:endParaRPr lang="pl-PL" sz="3600" b="1" dirty="0">
              <a:solidFill>
                <a:srgbClr val="FF0000"/>
              </a:solidFill>
            </a:endParaRPr>
          </a:p>
          <a:p>
            <a:pPr algn="ctr"/>
            <a:r>
              <a:rPr lang="pl-PL" sz="3600" b="1" dirty="0">
                <a:solidFill>
                  <a:srgbClr val="002060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60874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446EC1-5121-B327-689E-006B34C9C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C0E7A8F2-5F71-F6EF-16C0-2A94F977D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76536869-EE8A-1FA6-1433-9FAF645A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E36AB0A7-D80F-BB99-5CD3-85E021AC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51313CC2-E150-84D7-DFAA-B2B9AAA9F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5A407E6-93B1-D44E-C6FB-CD828B02E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39" y="3254540"/>
            <a:ext cx="4891300" cy="32605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1B28332-FB77-4C4F-6FF5-9FC74B4E9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57" y="171539"/>
            <a:ext cx="4252034" cy="28344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B498259-3978-C722-882E-3246E2218D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36" y="111503"/>
            <a:ext cx="4369253" cy="291256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8497C12-FBC2-FE5C-97AE-9FA193A0E1C7}"/>
              </a:ext>
            </a:extLst>
          </p:cNvPr>
          <p:cNvSpPr txBox="1"/>
          <p:nvPr/>
        </p:nvSpPr>
        <p:spPr>
          <a:xfrm>
            <a:off x="60709" y="3314698"/>
            <a:ext cx="3949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WAT Commandant-Rector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 err="1">
                <a:solidFill>
                  <a:schemeClr val="bg1"/>
                </a:solidFill>
              </a:rPr>
              <a:t>Brig</a:t>
            </a:r>
            <a:r>
              <a:rPr lang="pl-PL" b="1" dirty="0">
                <a:solidFill>
                  <a:schemeClr val="bg1"/>
                </a:solidFill>
              </a:rPr>
              <a:t>. Gen. Prof. Przemysław </a:t>
            </a:r>
            <a:r>
              <a:rPr lang="pl-PL" b="1" dirty="0" err="1">
                <a:solidFill>
                  <a:schemeClr val="bg1"/>
                </a:solidFill>
              </a:rPr>
              <a:t>Wachulak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BA8EDB-B6F8-5CA5-4AF4-BB1FA27F7BFA}"/>
              </a:ext>
            </a:extLst>
          </p:cNvPr>
          <p:cNvSpPr txBox="1"/>
          <p:nvPr/>
        </p:nvSpPr>
        <p:spPr>
          <a:xfrm>
            <a:off x="9240253" y="3350795"/>
            <a:ext cx="1371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BILC Chair</a:t>
            </a:r>
            <a:endParaRPr lang="pl-PL" b="1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Laura </a:t>
            </a:r>
            <a:r>
              <a:rPr lang="pl-PL" b="1" dirty="0" err="1">
                <a:solidFill>
                  <a:schemeClr val="bg1"/>
                </a:solidFill>
              </a:rPr>
              <a:t>Murto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C8191-CF8D-6296-7E0C-CC2C942B2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1" name="Rectangle 208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79C512F-5071-699C-9D44-B8D62B33A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r="12382" b="-1"/>
          <a:stretch>
            <a:fillRect/>
          </a:stretch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83" name="Freeform: Shape 208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85" name="Freeform: Shape 208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916F288-64B5-D040-93AA-C1D7D816590E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latin typeface="+mj-lt"/>
                <a:ea typeface="+mj-ea"/>
                <a:cs typeface="+mj-cs"/>
              </a:rPr>
              <a:t>Keynote</a:t>
            </a:r>
            <a:r>
              <a:rPr lang="en-US" sz="4800">
                <a:latin typeface="+mj-lt"/>
                <a:ea typeface="+mj-ea"/>
                <a:cs typeface="+mj-cs"/>
              </a:rPr>
              <a:t> </a:t>
            </a:r>
            <a:r>
              <a:rPr lang="en-US" sz="4800" b="1">
                <a:latin typeface="+mj-lt"/>
                <a:ea typeface="+mj-ea"/>
                <a:cs typeface="+mj-cs"/>
              </a:rPr>
              <a:t>speech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3E27D29-B74B-B4F0-F59C-8C93ACA9637A}"/>
              </a:ext>
            </a:extLst>
          </p:cNvPr>
          <p:cNvSpPr txBox="1"/>
          <p:nvPr/>
        </p:nvSpPr>
        <p:spPr>
          <a:xfrm>
            <a:off x="477981" y="4872922"/>
            <a:ext cx="3552843" cy="539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2000" dirty="0"/>
              <a:t>Prof. Anna Borowska (POL)</a:t>
            </a:r>
            <a:endParaRPr lang="en-US" sz="2000" dirty="0"/>
          </a:p>
        </p:txBody>
      </p:sp>
      <p:sp>
        <p:nvSpPr>
          <p:cNvPr id="2093" name="Rectangle 208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4" name="Rectangle 208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77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8BBC12-4683-9542-09C7-4F84173FB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7BF3FF6A-1B05-B009-E6A2-6F7B04C34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5D5274CF-8E37-DFC6-B5F1-C6268D21E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187C6A1-9B9F-9FC8-3D23-8C1D90FBF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CEF52B65-0BF0-764A-45EB-CBDB22AEC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AB5CB99-771D-20BB-1E80-C7E947298C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864239"/>
            <a:ext cx="7200532" cy="54003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8CD2CB6-CCC4-99B9-496E-6103C8DFECD5}"/>
              </a:ext>
            </a:extLst>
          </p:cNvPr>
          <p:cNvSpPr txBox="1"/>
          <p:nvPr/>
        </p:nvSpPr>
        <p:spPr>
          <a:xfrm>
            <a:off x="3378594" y="173512"/>
            <a:ext cx="19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>
                <a:solidFill>
                  <a:schemeClr val="bg1"/>
                </a:solidFill>
              </a:rPr>
              <a:t>Session 1</a:t>
            </a:r>
            <a:endParaRPr lang="pl-PL" sz="3600" b="1" dirty="0">
              <a:solidFill>
                <a:schemeClr val="bg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23013B1-4024-6062-808A-D08CEDACD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64" y="3642376"/>
            <a:ext cx="3933763" cy="262226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9E387CF-AA2E-6EC4-22A4-0B957C1CB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64" y="864239"/>
            <a:ext cx="3933763" cy="262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26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190092-430C-3CA2-F709-07AB2881A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CB633F6-4E8A-B323-0239-48C15A43A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913"/>
          <a:stretch>
            <a:fillRect/>
          </a:stretch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23B2118-40AF-56EA-A344-EBA821DB4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/>
          <a:stretch>
            <a:fillRect/>
          </a:stretch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7F7A0BD-DF98-CAB6-910A-8EC089D3A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" b="1"/>
          <a:stretch>
            <a:fillRect/>
          </a:stretch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70" name="Freeform: Shape 2069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72" name="Freeform: Shape 2071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F9C712B-319C-B167-8432-9F8B78B5DC45}"/>
              </a:ext>
            </a:extLst>
          </p:cNvPr>
          <p:cNvSpPr txBox="1"/>
          <p:nvPr/>
        </p:nvSpPr>
        <p:spPr>
          <a:xfrm>
            <a:off x="438912" y="1508760"/>
            <a:ext cx="3429000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Session 1</a:t>
            </a:r>
          </a:p>
        </p:txBody>
      </p: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CDAB717-5AC1-3F12-5BC4-BE85E4E35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r="3148" b="4"/>
          <a:stretch>
            <a:fillRect/>
          </a:stretch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076" name="Rectangle 2075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945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85E975-24F8-F94C-4BE9-C171A1FC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19D5F46B-7A61-FF4A-F104-EC541422E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0A1E7AE-A476-9EA4-4298-8B40C659E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A324D0F3-A708-74D6-146D-1869272E2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A9404F53-8203-59C7-0F6F-F6D1B5C2C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7A74900-8A34-40C8-DD93-EC55C9EC5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8" y="28068"/>
            <a:ext cx="4534291" cy="3400718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B6FAD9B-5746-52E0-BBB1-E72387E26038}"/>
              </a:ext>
            </a:extLst>
          </p:cNvPr>
          <p:cNvSpPr txBox="1"/>
          <p:nvPr/>
        </p:nvSpPr>
        <p:spPr>
          <a:xfrm>
            <a:off x="4920909" y="311685"/>
            <a:ext cx="19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>
                <a:solidFill>
                  <a:schemeClr val="bg1"/>
                </a:solidFill>
              </a:rPr>
              <a:t>Session 2</a:t>
            </a:r>
            <a:endParaRPr lang="pl-PL" sz="3600" b="1" dirty="0">
              <a:solidFill>
                <a:schemeClr val="bg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63916CA-1FFA-5F1D-33CB-D99E2EDB3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7" y="3672632"/>
            <a:ext cx="4534291" cy="30225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1B552E2-4AC3-D137-8F77-59F1BF9F2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1" y="534169"/>
            <a:ext cx="4464379" cy="302690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6438F53-7DA4-C116-76E6-29A4CE01BD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5" y="3682697"/>
            <a:ext cx="4522345" cy="30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14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8A9E1D-A48E-03FB-593D-26466AA3F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3" name="Rectangle 2067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D645BE5A-E9AB-65DD-0BA4-80056D3D6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3"/>
          <a:stretch>
            <a:fillRect/>
          </a:stretch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8C1983C-47A0-21BC-563E-9D612635E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r="1062" b="1"/>
          <a:stretch>
            <a:fillRect/>
          </a:stretch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8D344A-06CB-5FF3-FECE-D83B085A8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1"/>
          <a:stretch>
            <a:fillRect/>
          </a:stretch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75" name="Freeform: Shape 2069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72" name="Freeform: Shape 2071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26E0A6C-E92F-FAF7-D3DB-9B5B5E71FB27}"/>
              </a:ext>
            </a:extLst>
          </p:cNvPr>
          <p:cNvSpPr txBox="1"/>
          <p:nvPr/>
        </p:nvSpPr>
        <p:spPr>
          <a:xfrm>
            <a:off x="438912" y="1508760"/>
            <a:ext cx="3429000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Session 2</a:t>
            </a:r>
          </a:p>
        </p:txBody>
      </p: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82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7CE75C-54A0-74F2-452E-E3B5404AD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9" name="Rectangle 208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13FB3B-370C-5A24-B1CE-F40CEC5BF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086" name="Rectangle 208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CAD1D82-0ED9-D95A-EABC-8E6D32E0B087}"/>
              </a:ext>
            </a:extLst>
          </p:cNvPr>
          <p:cNvSpPr txBox="1"/>
          <p:nvPr/>
        </p:nvSpPr>
        <p:spPr>
          <a:xfrm>
            <a:off x="-229715" y="-187406"/>
            <a:ext cx="5336974" cy="906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Panel discussion day 1</a:t>
            </a:r>
          </a:p>
        </p:txBody>
      </p:sp>
    </p:spTree>
    <p:extLst>
      <p:ext uri="{BB962C8B-B14F-4D97-AF65-F5344CB8AC3E}">
        <p14:creationId xmlns:p14="http://schemas.microsoft.com/office/powerpoint/2010/main" val="208855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D757A2-BFC8-ACAF-9A94-3B2FF8545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D303263-28DC-BFA2-EE7F-3537C15CE0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5"/>
          <a:stretch>
            <a:fillRect/>
          </a:stretch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A86C23A-8CD7-294D-78EB-C63D0AC05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5" r="32063"/>
          <a:stretch>
            <a:fillRect/>
          </a:stretch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pic>
      <p:sp useBgFill="1">
        <p:nvSpPr>
          <p:cNvPr id="2070" name="Freeform: Shape 2069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72" name="Freeform: Shape 2071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0AA8D35-CDE0-D5AC-C5E8-D16E72721B7D}"/>
              </a:ext>
            </a:extLst>
          </p:cNvPr>
          <p:cNvSpPr txBox="1"/>
          <p:nvPr/>
        </p:nvSpPr>
        <p:spPr>
          <a:xfrm>
            <a:off x="448056" y="2258171"/>
            <a:ext cx="2804504" cy="391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/>
              <a:t>Session 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8672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F99988-08AE-0C2F-C307-AB676E6DD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2E7A281-12A2-B274-9137-1624BE5F1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90" name="Rectangle 208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CD7C3ED-9E91-4347-14AD-580AC2F4BE9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Panel discussion day 2</a:t>
            </a:r>
          </a:p>
        </p:txBody>
      </p:sp>
      <p:cxnSp>
        <p:nvCxnSpPr>
          <p:cNvPr id="2092" name="Straight Connector 209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4" name="Straight Connector 209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752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6210E7-9754-2F5C-C500-D79E523F0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Rectangle 2067">
            <a:extLst>
              <a:ext uri="{FF2B5EF4-FFF2-40B4-BE49-F238E27FC236}">
                <a16:creationId xmlns:a16="http://schemas.microsoft.com/office/drawing/2014/main" id="{1B3B45E2-3BE0-AF7D-369C-F3DC2968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341415" y="3351"/>
            <a:ext cx="1519350" cy="12202174"/>
          </a:xfrm>
          <a:prstGeom prst="rect">
            <a:avLst/>
          </a:prstGeom>
          <a:gradFill>
            <a:gsLst>
              <a:gs pos="0">
                <a:schemeClr val="accent5"/>
              </a:gs>
              <a:gs pos="96000">
                <a:schemeClr val="accent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E21F74A5-B735-0F8D-63A1-E20BB85ED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664051" y="3313433"/>
            <a:ext cx="1507122" cy="5569131"/>
          </a:xfrm>
          <a:prstGeom prst="rect">
            <a:avLst/>
          </a:prstGeom>
          <a:gradFill>
            <a:gsLst>
              <a:gs pos="36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3273C44B-6EE9-7C41-FEF8-3D8C4AE58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3931710" y="1413054"/>
            <a:ext cx="1519355" cy="9382775"/>
          </a:xfrm>
          <a:prstGeom prst="rect">
            <a:avLst/>
          </a:prstGeom>
          <a:gradFill>
            <a:gsLst>
              <a:gs pos="19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7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23C9E30-3270-48E1-9AE1-10A246266A56}"/>
              </a:ext>
            </a:extLst>
          </p:cNvPr>
          <p:cNvSpPr txBox="1"/>
          <p:nvPr/>
        </p:nvSpPr>
        <p:spPr>
          <a:xfrm>
            <a:off x="3340768" y="5559519"/>
            <a:ext cx="3132221" cy="877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Hall of Tradition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AD36FEA-920B-EB53-1F4A-CB14289C0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7" r="1" b="150"/>
          <a:stretch>
            <a:fillRect/>
          </a:stretch>
        </p:blipFill>
        <p:spPr>
          <a:xfrm>
            <a:off x="-6217" y="2"/>
            <a:ext cx="9304716" cy="534475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7BFF9D2-D036-D49C-D760-1F7876789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7150"/>
          <a:stretch>
            <a:fillRect/>
          </a:stretch>
        </p:blipFill>
        <p:spPr>
          <a:xfrm>
            <a:off x="9298805" y="10"/>
            <a:ext cx="2903808" cy="179982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3A8B8E0-3C8A-750D-58D0-ED867E4CF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8278"/>
          <a:stretch>
            <a:fillRect/>
          </a:stretch>
        </p:blipFill>
        <p:spPr>
          <a:xfrm>
            <a:off x="9298805" y="1798476"/>
            <a:ext cx="2903372" cy="177746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D299627-EB02-0A88-D553-47A9D2F11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8278"/>
          <a:stretch>
            <a:fillRect/>
          </a:stretch>
        </p:blipFill>
        <p:spPr>
          <a:xfrm>
            <a:off x="9298805" y="3567291"/>
            <a:ext cx="2903372" cy="17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45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63BF5C-60E2-64B2-B0E9-19B9890BB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02E5EFA-E49F-6096-53A7-69E73DC2D90C}"/>
              </a:ext>
            </a:extLst>
          </p:cNvPr>
          <p:cNvSpPr txBox="1"/>
          <p:nvPr/>
        </p:nvSpPr>
        <p:spPr>
          <a:xfrm>
            <a:off x="1570318" y="3737171"/>
            <a:ext cx="8955755" cy="1908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0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Theme: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0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Giving Meaning to Military Language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DBB9414-7888-A962-D594-691CE6790FC6}"/>
              </a:ext>
            </a:extLst>
          </p:cNvPr>
          <p:cNvSpPr txBox="1"/>
          <p:nvPr/>
        </p:nvSpPr>
        <p:spPr>
          <a:xfrm>
            <a:off x="2629136" y="879148"/>
            <a:ext cx="7107059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3600" b="1" dirty="0">
                <a:solidFill>
                  <a:srgbClr val="002060"/>
                </a:solidFill>
              </a:rPr>
              <a:t>NATO BILC </a:t>
            </a:r>
          </a:p>
          <a:p>
            <a:pPr algn="ctr">
              <a:spcAft>
                <a:spcPts val="600"/>
              </a:spcAft>
            </a:pPr>
            <a:r>
              <a:rPr lang="pl-PL" sz="3600" b="1" dirty="0" err="1">
                <a:solidFill>
                  <a:srgbClr val="002060"/>
                </a:solidFill>
              </a:rPr>
              <a:t>Military</a:t>
            </a:r>
            <a:r>
              <a:rPr lang="pl-PL" sz="3600" b="1" dirty="0">
                <a:solidFill>
                  <a:srgbClr val="002060"/>
                </a:solidFill>
              </a:rPr>
              <a:t> </a:t>
            </a:r>
            <a:r>
              <a:rPr lang="pl-PL" sz="3600" b="1" dirty="0" err="1">
                <a:solidFill>
                  <a:srgbClr val="002060"/>
                </a:solidFill>
              </a:rPr>
              <a:t>Terminology</a:t>
            </a:r>
            <a:r>
              <a:rPr lang="pl-PL" sz="3600" b="1" dirty="0">
                <a:solidFill>
                  <a:srgbClr val="002060"/>
                </a:solidFill>
              </a:rPr>
              <a:t> Conference</a:t>
            </a:r>
            <a:endParaRPr lang="pl-PL" sz="3600" b="1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pl-PL" sz="3600" b="1" dirty="0">
                <a:solidFill>
                  <a:srgbClr val="002060"/>
                </a:solidFill>
              </a:rPr>
              <a:t>Ljubljana 2022</a:t>
            </a:r>
          </a:p>
        </p:txBody>
      </p:sp>
    </p:spTree>
    <p:extLst>
      <p:ext uri="{BB962C8B-B14F-4D97-AF65-F5344CB8AC3E}">
        <p14:creationId xmlns:p14="http://schemas.microsoft.com/office/powerpoint/2010/main" val="2448955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59AF89-4EC8-ACF7-B758-6C8EF3CF2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9" name="Rectangle 207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9A8CC7D-8CEB-2859-6BFD-5AA59E3CE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r="-1" b="1090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2081" name="Rectangle 208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3" name="Rectangle 208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B44881D-910A-CB3C-9067-404623DE721A}"/>
              </a:ext>
            </a:extLst>
          </p:cNvPr>
          <p:cNvSpPr txBox="1"/>
          <p:nvPr/>
        </p:nvSpPr>
        <p:spPr>
          <a:xfrm>
            <a:off x="699715" y="5635366"/>
            <a:ext cx="7091299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Voting on the name of the event</a:t>
            </a:r>
          </a:p>
        </p:txBody>
      </p:sp>
      <p:sp>
        <p:nvSpPr>
          <p:cNvPr id="2085" name="Rectangle 208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F5A377E-F726-92CA-15F9-02E11F3E9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8" r="30096"/>
          <a:stretch>
            <a:fillRect/>
          </a:stretch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19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115D8-3247-1ADD-48AB-EF4BA4B6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1" name="Rectangle 208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573A26F-0F95-152E-6EB6-651F56CED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A348969-10D1-7CF2-DC7B-0A1201CF3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363E9C2-9D18-9C0E-A236-7DEDF4895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83" name="Freeform: Shape 208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85" name="Freeform: Shape 208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7" name="Rectangle 208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Rectangle 208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47F51A9-F230-99DA-A4EB-885510F2B14C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/>
              <a:t>Final reports</a:t>
            </a:r>
            <a:r>
              <a:rPr lang="pl-PL" sz="1400" b="1" dirty="0"/>
              <a:t> - </a:t>
            </a:r>
            <a:r>
              <a:rPr lang="en-US" sz="1400" b="1" dirty="0"/>
              <a:t>workshops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Terminology needs for MAT developers, terminologists and educators as we move from national military doctrine to NATO doctrine.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Lynda W. Hansen (DNK)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Cognitive Warfare.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Building Cognitive Resilience Through Military Education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Jeremy Walters (POL)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Terminology Proposals: How to Better Understand Them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Serge Pelletier (CAN)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7717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44521-4455-24CB-8355-CE9B2408B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AEC078F-69E9-853B-CFD2-13E338252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0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EE211F0-7C94-5B77-C383-585EFD045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9" r="1" b="1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EDB0924-47C8-6944-24FB-878FB557F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1" r="1" b="1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AFD629E-7039-C875-0EDC-0A8193BC99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5" r="-2" b="10403"/>
          <a:stretch>
            <a:fillRect/>
          </a:stretch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8883063-55ED-BEAD-89A1-9504345C156B}"/>
              </a:ext>
            </a:extLst>
          </p:cNvPr>
          <p:cNvSpPr txBox="1"/>
          <p:nvPr/>
        </p:nvSpPr>
        <p:spPr>
          <a:xfrm>
            <a:off x="2248293" y="335699"/>
            <a:ext cx="2081111" cy="4429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/>
              <a:t>Warsaw Old Town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06559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540C8F-694E-7EE9-3874-AC0CF83BA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BE3463B4-E4FD-9695-CF9B-51E4BFE52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r="-1" b="-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8BF865-2E03-0F97-5112-E2BEE1CCC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r="5256" b="3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5D966DC-FBF1-18DB-B795-C22BCCBC24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" r="2" b="2"/>
          <a:stretch>
            <a:fillRect/>
          </a:stretch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204EB53-04B0-FFEB-0658-94655E64D8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7677" b="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4B96F87-28BD-BC58-F86C-82750A0D4C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7" b="2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B54E9F4-9127-A05B-D2B9-6272677A5B91}"/>
              </a:ext>
            </a:extLst>
          </p:cNvPr>
          <p:cNvSpPr txBox="1"/>
          <p:nvPr/>
        </p:nvSpPr>
        <p:spPr>
          <a:xfrm>
            <a:off x="5101390" y="3158289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Session</a:t>
            </a:r>
            <a:r>
              <a:rPr lang="pl-PL" dirty="0"/>
              <a:t> 4 &amp; 5</a:t>
            </a:r>
          </a:p>
        </p:txBody>
      </p:sp>
    </p:spTree>
    <p:extLst>
      <p:ext uri="{BB962C8B-B14F-4D97-AF65-F5344CB8AC3E}">
        <p14:creationId xmlns:p14="http://schemas.microsoft.com/office/powerpoint/2010/main" val="2511720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858006-E3ED-4B80-422F-B655D5EEA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3" name="Rectangle 2082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4D1D4AD-8ADD-D360-B1DF-22AE58FCD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8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208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sX0" fmla="*/ 0 w 1371600"/>
              <a:gd name="csY0" fmla="*/ 0 h 18288"/>
              <a:gd name="csX1" fmla="*/ 685800 w 1371600"/>
              <a:gd name="csY1" fmla="*/ 0 h 18288"/>
              <a:gd name="csX2" fmla="*/ 1371600 w 1371600"/>
              <a:gd name="csY2" fmla="*/ 0 h 18288"/>
              <a:gd name="csX3" fmla="*/ 1371600 w 1371600"/>
              <a:gd name="csY3" fmla="*/ 18288 h 18288"/>
              <a:gd name="csX4" fmla="*/ 713232 w 1371600"/>
              <a:gd name="csY4" fmla="*/ 18288 h 18288"/>
              <a:gd name="csX5" fmla="*/ 0 w 1371600"/>
              <a:gd name="csY5" fmla="*/ 18288 h 18288"/>
              <a:gd name="csX6" fmla="*/ 0 w 1371600"/>
              <a:gd name="csY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7D8AFC0-DAC3-BFF5-037D-2A49E2859C26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Panel discussion day 3</a:t>
            </a:r>
          </a:p>
        </p:txBody>
      </p:sp>
    </p:spTree>
    <p:extLst>
      <p:ext uri="{BB962C8B-B14F-4D97-AF65-F5344CB8AC3E}">
        <p14:creationId xmlns:p14="http://schemas.microsoft.com/office/powerpoint/2010/main" val="1986861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F20780-D892-B806-823F-61E3F75E0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5" name="Rectangle 2074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8AA06B1-72D5-6B92-F0B2-9E883F878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3" b="23366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2077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sX0" fmla="*/ 0 w 1371600"/>
              <a:gd name="csY0" fmla="*/ 0 h 18288"/>
              <a:gd name="csX1" fmla="*/ 685800 w 1371600"/>
              <a:gd name="csY1" fmla="*/ 0 h 18288"/>
              <a:gd name="csX2" fmla="*/ 1371600 w 1371600"/>
              <a:gd name="csY2" fmla="*/ 0 h 18288"/>
              <a:gd name="csX3" fmla="*/ 1371600 w 1371600"/>
              <a:gd name="csY3" fmla="*/ 18288 h 18288"/>
              <a:gd name="csX4" fmla="*/ 713232 w 1371600"/>
              <a:gd name="csY4" fmla="*/ 18288 h 18288"/>
              <a:gd name="csX5" fmla="*/ 0 w 1371600"/>
              <a:gd name="csY5" fmla="*/ 18288 h 18288"/>
              <a:gd name="csX6" fmla="*/ 0 w 1371600"/>
              <a:gd name="csY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DF9BCCD-9F96-872A-895E-37B4D01340A7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555627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641FB1-0298-B4CB-606B-CB1786841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42C4D6B-AE9C-C13A-CBD1-77A2724184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2" b="23561"/>
          <a:stretch>
            <a:fillRect/>
          </a:stretch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2508998-0395-2EF8-EA52-DB3727EBB3E1}"/>
              </a:ext>
            </a:extLst>
          </p:cNvPr>
          <p:cNvSpPr txBox="1"/>
          <p:nvPr/>
        </p:nvSpPr>
        <p:spPr>
          <a:xfrm>
            <a:off x="534473" y="2950387"/>
            <a:ext cx="3052293" cy="353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90773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419AEF-A6FE-C97D-632F-5440AE9C3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02D30A7E-D374-7235-718F-FE13C16D3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FE3B862C-499E-4A8F-2171-A4F1DE8A0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6CC74568-5977-5B3A-B358-DFAFF5815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A2A3397D-5004-A113-293F-7ABD83F28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45CD497-B89D-FE7D-DCB3-A7BD18A9F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2138" y="-856"/>
            <a:ext cx="5297248" cy="676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63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5967CC-41EE-6CC7-3F90-13DD79029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0FE3886-961B-B98E-8469-2CC78E48C7E4}"/>
              </a:ext>
            </a:extLst>
          </p:cNvPr>
          <p:cNvSpPr txBox="1"/>
          <p:nvPr/>
        </p:nvSpPr>
        <p:spPr>
          <a:xfrm>
            <a:off x="2026289" y="3496078"/>
            <a:ext cx="8381539" cy="210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2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Theme: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2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Terminology Management in the 21</a:t>
            </a:r>
            <a:r>
              <a:rPr lang="en-US" sz="3200" b="1" kern="1200" baseline="30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st</a:t>
            </a:r>
            <a:r>
              <a:rPr lang="en-US" sz="32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 Century and the Potentials of New Technology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EFFDB46-96F2-0767-E3CE-741732E96AEA}"/>
              </a:ext>
            </a:extLst>
          </p:cNvPr>
          <p:cNvSpPr txBox="1"/>
          <p:nvPr/>
        </p:nvSpPr>
        <p:spPr>
          <a:xfrm>
            <a:off x="2583056" y="692497"/>
            <a:ext cx="7107059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3600" b="1" dirty="0">
                <a:solidFill>
                  <a:srgbClr val="002060"/>
                </a:solidFill>
              </a:rPr>
              <a:t>NATO BILC </a:t>
            </a:r>
          </a:p>
          <a:p>
            <a:pPr algn="ctr">
              <a:spcAft>
                <a:spcPts val="600"/>
              </a:spcAft>
            </a:pPr>
            <a:r>
              <a:rPr lang="pl-PL" sz="3600" b="1" dirty="0" err="1">
                <a:solidFill>
                  <a:srgbClr val="002060"/>
                </a:solidFill>
              </a:rPr>
              <a:t>Military</a:t>
            </a:r>
            <a:r>
              <a:rPr lang="pl-PL" sz="3600" b="1" dirty="0">
                <a:solidFill>
                  <a:srgbClr val="002060"/>
                </a:solidFill>
              </a:rPr>
              <a:t> </a:t>
            </a:r>
            <a:r>
              <a:rPr lang="pl-PL" sz="3600" b="1" dirty="0" err="1">
                <a:solidFill>
                  <a:srgbClr val="002060"/>
                </a:solidFill>
              </a:rPr>
              <a:t>Terminology</a:t>
            </a:r>
            <a:r>
              <a:rPr lang="pl-PL" sz="3600" b="1" dirty="0">
                <a:solidFill>
                  <a:srgbClr val="002060"/>
                </a:solidFill>
              </a:rPr>
              <a:t> Conference</a:t>
            </a:r>
            <a:endParaRPr lang="pl-PL" sz="3600" b="1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pl-PL" sz="3600" b="1" dirty="0" err="1">
                <a:solidFill>
                  <a:srgbClr val="002060"/>
                </a:solidFill>
              </a:rPr>
              <a:t>Stockholm</a:t>
            </a:r>
            <a:r>
              <a:rPr lang="pl-PL" sz="3600" b="1" dirty="0">
                <a:solidFill>
                  <a:srgbClr val="002060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497506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EE82E-A5FA-5AEE-B021-358E6F794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C58625A9-F7EE-ED23-89CE-D12079629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9285290E-A5B2-9C09-957B-8EEAE3E6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C49FFF92-F37A-7E2F-A92E-52640941A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1992C263-4020-843A-643E-7B541AAA3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3008744-150A-0A61-14E3-7713E2DE6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287" y="22628"/>
            <a:ext cx="10205714" cy="681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898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A73F8C-2874-98D1-0009-A55570671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832319EC-6B9C-2BEA-C38A-FFA90A605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70A0985E-1138-2420-B534-19461610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92BD85BC-3F0C-F81D-7CD3-A3E4B2C5A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78C26C45-EC58-ADF0-EC4E-1848AE72C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0ED11F1-802F-86AB-D966-0BE16EDC0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70"/>
            <a:ext cx="12192000" cy="57912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8F055E5-04EC-5B8A-B8C4-52F543B28537}"/>
              </a:ext>
            </a:extLst>
          </p:cNvPr>
          <p:cNvSpPr txBox="1"/>
          <p:nvPr/>
        </p:nvSpPr>
        <p:spPr>
          <a:xfrm>
            <a:off x="746366" y="5966832"/>
            <a:ext cx="1019844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Military University of Technology,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Warsaw, Poland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7066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0D4FEC-B893-4129-D770-879313B94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E78189-F26B-0423-05B7-12A2612EC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45DC62-CFCC-BAB4-CC21-9F948C671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5AD4CF-79AD-4377-A393-6D977C32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9105304-8C66-FB43-EF3F-2F71F1143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06A8D58-53F3-EB69-05C7-94B69565C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5453E4B-D19A-FAEB-279B-EE98F170B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99122AB-3A8B-ED07-0C6C-7FF68DB06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56B5234-60DE-E0FE-5B7A-89458CE91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23E19EA-5318-B0F8-D1EB-5761086BF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812882E-16F8-2696-2AEE-DA836402D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4F4679C-20CD-4E22-665D-9CD8E46F45BC}"/>
              </a:ext>
            </a:extLst>
          </p:cNvPr>
          <p:cNvSpPr txBox="1"/>
          <p:nvPr/>
        </p:nvSpPr>
        <p:spPr>
          <a:xfrm>
            <a:off x="1267218" y="3789446"/>
            <a:ext cx="9850048" cy="2066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2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Theme:</a:t>
            </a:r>
          </a:p>
          <a:p>
            <a:pPr algn="ctr"/>
            <a:r>
              <a:rPr lang="pl-PL" sz="3200" b="1" dirty="0" err="1">
                <a:solidFill>
                  <a:srgbClr val="002060"/>
                </a:solidFill>
              </a:rPr>
              <a:t>Military</a:t>
            </a:r>
            <a:r>
              <a:rPr lang="pl-PL" sz="3200" b="1" dirty="0">
                <a:solidFill>
                  <a:srgbClr val="002060"/>
                </a:solidFill>
              </a:rPr>
              <a:t> </a:t>
            </a:r>
            <a:r>
              <a:rPr lang="pl-PL" sz="3200" b="1" dirty="0" err="1">
                <a:solidFill>
                  <a:srgbClr val="002060"/>
                </a:solidFill>
              </a:rPr>
              <a:t>Terminology</a:t>
            </a:r>
            <a:r>
              <a:rPr lang="pl-PL" sz="3200" b="1" dirty="0">
                <a:solidFill>
                  <a:srgbClr val="002060"/>
                </a:solidFill>
              </a:rPr>
              <a:t> Application and Management </a:t>
            </a:r>
          </a:p>
          <a:p>
            <a:pPr algn="ctr"/>
            <a:r>
              <a:rPr lang="pl-PL" sz="3200" b="1" dirty="0">
                <a:solidFill>
                  <a:srgbClr val="002060"/>
                </a:solidFill>
              </a:rPr>
              <a:t>as </a:t>
            </a:r>
            <a:r>
              <a:rPr lang="pl-PL" sz="3200" b="1" dirty="0" err="1">
                <a:solidFill>
                  <a:srgbClr val="002060"/>
                </a:solidFill>
              </a:rPr>
              <a:t>Key</a:t>
            </a:r>
            <a:r>
              <a:rPr lang="pl-PL" sz="3200" b="1" dirty="0">
                <a:solidFill>
                  <a:srgbClr val="002060"/>
                </a:solidFill>
              </a:rPr>
              <a:t> </a:t>
            </a:r>
            <a:r>
              <a:rPr lang="pl-PL" sz="3200" b="1" dirty="0" err="1">
                <a:solidFill>
                  <a:srgbClr val="002060"/>
                </a:solidFill>
              </a:rPr>
              <a:t>Factors</a:t>
            </a:r>
            <a:r>
              <a:rPr lang="pl-PL" sz="3200" b="1" dirty="0">
                <a:solidFill>
                  <a:srgbClr val="002060"/>
                </a:solidFill>
              </a:rPr>
              <a:t> </a:t>
            </a:r>
            <a:r>
              <a:rPr lang="pl-PL" sz="3200" b="1" dirty="0" err="1">
                <a:solidFill>
                  <a:srgbClr val="002060"/>
                </a:solidFill>
              </a:rPr>
              <a:t>Enhancing</a:t>
            </a:r>
            <a:r>
              <a:rPr lang="pl-PL" sz="3200" b="1" dirty="0">
                <a:solidFill>
                  <a:srgbClr val="002060"/>
                </a:solidFill>
              </a:rPr>
              <a:t> </a:t>
            </a:r>
            <a:r>
              <a:rPr lang="pl-PL" sz="3200" b="1" dirty="0" err="1">
                <a:solidFill>
                  <a:srgbClr val="002060"/>
                </a:solidFill>
              </a:rPr>
              <a:t>Interoperability</a:t>
            </a:r>
            <a:endParaRPr lang="pl-PL" sz="3200" b="1" dirty="0">
              <a:solidFill>
                <a:srgbClr val="002060"/>
              </a:solidFill>
            </a:endParaRPr>
          </a:p>
          <a:p>
            <a:pPr algn="ctr"/>
            <a:r>
              <a:rPr lang="pl-PL" sz="3200" b="1" dirty="0">
                <a:solidFill>
                  <a:srgbClr val="002060"/>
                </a:solidFill>
              </a:rPr>
              <a:t> and Language Security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52BA9F3-DB66-34E4-C993-8649BB92ED75}"/>
              </a:ext>
            </a:extLst>
          </p:cNvPr>
          <p:cNvSpPr txBox="1"/>
          <p:nvPr/>
        </p:nvSpPr>
        <p:spPr>
          <a:xfrm>
            <a:off x="2629136" y="879148"/>
            <a:ext cx="7107059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3600" b="1" dirty="0">
                <a:solidFill>
                  <a:srgbClr val="002060"/>
                </a:solidFill>
              </a:rPr>
              <a:t>NATO BILC </a:t>
            </a:r>
          </a:p>
          <a:p>
            <a:pPr algn="ctr">
              <a:spcAft>
                <a:spcPts val="600"/>
              </a:spcAft>
            </a:pPr>
            <a:r>
              <a:rPr lang="pl-PL" sz="3600" b="1" dirty="0" err="1">
                <a:solidFill>
                  <a:srgbClr val="002060"/>
                </a:solidFill>
              </a:rPr>
              <a:t>Military</a:t>
            </a:r>
            <a:r>
              <a:rPr lang="pl-PL" sz="3600" b="1" dirty="0">
                <a:solidFill>
                  <a:srgbClr val="002060"/>
                </a:solidFill>
              </a:rPr>
              <a:t> </a:t>
            </a:r>
            <a:r>
              <a:rPr lang="pl-PL" sz="3600" b="1" dirty="0" err="1">
                <a:solidFill>
                  <a:srgbClr val="002060"/>
                </a:solidFill>
              </a:rPr>
              <a:t>Terminology</a:t>
            </a:r>
            <a:r>
              <a:rPr lang="pl-PL" sz="3600" b="1" dirty="0">
                <a:solidFill>
                  <a:srgbClr val="002060"/>
                </a:solidFill>
              </a:rPr>
              <a:t> Conference</a:t>
            </a:r>
            <a:endParaRPr lang="pl-PL" sz="3600" b="1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pl-PL" sz="3600" b="1" dirty="0" err="1">
                <a:solidFill>
                  <a:srgbClr val="002060"/>
                </a:solidFill>
              </a:rPr>
              <a:t>Warsaw</a:t>
            </a:r>
            <a:r>
              <a:rPr lang="pl-PL" sz="3600" b="1" dirty="0">
                <a:solidFill>
                  <a:srgbClr val="002060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772676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C53B1-4E07-1024-6571-C605A121F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07157209-BA2F-BFC2-D903-9E7E430D6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237DA77-DC35-507E-AAAF-57D5F92B2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51CAA28C-78F3-567E-8F20-F0DEE70C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3066A817-9C1B-B57B-11AF-2F3C5B3C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FD03B80-5844-331E-64EB-1E8F105B9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6" y="0"/>
            <a:ext cx="10287968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FE4B750-F3B3-739C-F285-38C46F270817}"/>
              </a:ext>
            </a:extLst>
          </p:cNvPr>
          <p:cNvSpPr txBox="1"/>
          <p:nvPr/>
        </p:nvSpPr>
        <p:spPr>
          <a:xfrm>
            <a:off x="2991324" y="5303520"/>
            <a:ext cx="6450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 err="1">
                <a:solidFill>
                  <a:srgbClr val="002060"/>
                </a:solidFill>
              </a:rPr>
              <a:t>Military</a:t>
            </a:r>
            <a:r>
              <a:rPr lang="pl-PL" sz="3600" b="1" dirty="0">
                <a:solidFill>
                  <a:srgbClr val="002060"/>
                </a:solidFill>
              </a:rPr>
              <a:t> </a:t>
            </a:r>
            <a:r>
              <a:rPr lang="pl-PL" sz="3600" b="1" dirty="0" err="1">
                <a:solidFill>
                  <a:srgbClr val="002060"/>
                </a:solidFill>
              </a:rPr>
              <a:t>Terminology</a:t>
            </a:r>
            <a:r>
              <a:rPr lang="pl-PL" sz="3600" b="1" dirty="0">
                <a:solidFill>
                  <a:srgbClr val="002060"/>
                </a:solidFill>
              </a:rPr>
              <a:t> Conference</a:t>
            </a:r>
            <a:endParaRPr lang="pl-PL" sz="3600" b="1" dirty="0">
              <a:solidFill>
                <a:srgbClr val="FF0000"/>
              </a:solidFill>
            </a:endParaRPr>
          </a:p>
          <a:p>
            <a:pPr algn="ctr"/>
            <a:r>
              <a:rPr lang="pl-PL" sz="3600" b="1" dirty="0" err="1">
                <a:solidFill>
                  <a:srgbClr val="002060"/>
                </a:solidFill>
              </a:rPr>
              <a:t>Warsaw</a:t>
            </a:r>
            <a:r>
              <a:rPr lang="pl-PL" sz="3600" b="1" dirty="0">
                <a:solidFill>
                  <a:srgbClr val="002060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190853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DF32349-038D-E909-FC34-DA4F1301C2C2}"/>
              </a:ext>
            </a:extLst>
          </p:cNvPr>
          <p:cNvSpPr txBox="1"/>
          <p:nvPr/>
        </p:nvSpPr>
        <p:spPr>
          <a:xfrm>
            <a:off x="1698171" y="513726"/>
            <a:ext cx="8481527" cy="1574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002060"/>
                </a:solidFill>
                <a:ea typeface="+mj-ea"/>
                <a:cs typeface="+mj-cs"/>
              </a:rPr>
              <a:t>BILC Military Terminology Conference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002060"/>
                </a:solidFill>
                <a:ea typeface="+mj-ea"/>
                <a:cs typeface="+mj-cs"/>
              </a:rPr>
              <a:t>Warsaw 2026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25038DC-7582-BD6D-A7C8-F0BAC04BE9E6}"/>
              </a:ext>
            </a:extLst>
          </p:cNvPr>
          <p:cNvSpPr txBox="1"/>
          <p:nvPr/>
        </p:nvSpPr>
        <p:spPr>
          <a:xfrm>
            <a:off x="1249604" y="2864797"/>
            <a:ext cx="8612853" cy="32161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228600" algn="ctr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</a:rPr>
              <a:t>60 participants</a:t>
            </a:r>
          </a:p>
          <a:p>
            <a:pPr marL="342900" indent="-228600" algn="ctr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</a:rPr>
              <a:t>22 countries: </a:t>
            </a:r>
            <a:r>
              <a:rPr lang="en-US" sz="2400" b="1" dirty="0">
                <a:solidFill>
                  <a:srgbClr val="002060"/>
                </a:solidFill>
              </a:rPr>
              <a:t>Albania, Austria, Belgium, Bulgaria, Canada, Croatia, Czech Republic, Denmark, Finland, France, Germany, Latvia, Montenegro, the Netherlands, Poland, Portugal, Slovenia, Spain, Sweden, UK, Türkiye, Ukraine</a:t>
            </a:r>
            <a:endParaRPr lang="en-US" sz="2400" b="1" dirty="0">
              <a:solidFill>
                <a:srgbClr val="002060"/>
              </a:solidFill>
              <a:effectLst/>
            </a:endParaRPr>
          </a:p>
          <a:p>
            <a:pPr marL="342900" lvl="0" indent="-228600" algn="ctr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</a:rPr>
              <a:t>15 presentations</a:t>
            </a:r>
          </a:p>
          <a:p>
            <a:pPr marL="342900" indent="-228600" algn="ctr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>
                <a:solidFill>
                  <a:srgbClr val="002060"/>
                </a:solidFill>
              </a:rPr>
              <a:t>3 workshops</a:t>
            </a:r>
          </a:p>
          <a:p>
            <a:pPr marL="342900" indent="-228600" algn="ctr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>
                <a:solidFill>
                  <a:srgbClr val="002060"/>
                </a:solidFill>
              </a:rPr>
              <a:t>30 national institutions and NATO NSO, NATO JATEC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7715383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53542</TotalTime>
  <Words>271</Words>
  <Application>Microsoft Office PowerPoint</Application>
  <PresentationFormat>Panoramiczny</PresentationFormat>
  <Paragraphs>62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WSISiZ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Jarosław Tondera</dc:creator>
  <cp:lastModifiedBy>Agata Jagiełło-Tondera</cp:lastModifiedBy>
  <cp:revision>255</cp:revision>
  <cp:lastPrinted>2018-09-20T22:41:25Z</cp:lastPrinted>
  <dcterms:created xsi:type="dcterms:W3CDTF">2018-01-21T15:08:21Z</dcterms:created>
  <dcterms:modified xsi:type="dcterms:W3CDTF">2026-05-09T12:30:08Z</dcterms:modified>
</cp:coreProperties>
</file>