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7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4" r:id="rId17"/>
    <p:sldId id="275" r:id="rId18"/>
    <p:sldId id="271" r:id="rId19"/>
    <p:sldId id="276" r:id="rId20"/>
    <p:sldId id="272" r:id="rId21"/>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notesViewPr>
    <p:cSldViewPr snapToGrid="0">
      <p:cViewPr varScale="1">
        <p:scale>
          <a:sx n="76" d="100"/>
          <a:sy n="76" d="100"/>
        </p:scale>
        <p:origin x="5994" y="12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AU"/>
          </a:p>
        </p:txBody>
      </p:sp>
      <p:sp>
        <p:nvSpPr>
          <p:cNvPr id="3" name="Päivämäärän paikkamerkki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32860299-8B34-48F4-974D-82A7B5B543F8}" type="datetimeFigureOut">
              <a:rPr lang="en-AU" smtClean="0"/>
              <a:t>11/05/2026</a:t>
            </a:fld>
            <a:endParaRPr lang="en-AU"/>
          </a:p>
        </p:txBody>
      </p:sp>
      <p:sp>
        <p:nvSpPr>
          <p:cNvPr id="4" name="Dian kuvan paikkamerkki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Huomautusten paikkamerkki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6" name="Alatunnisteen paikkamerk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AU"/>
          </a:p>
        </p:txBody>
      </p:sp>
      <p:sp>
        <p:nvSpPr>
          <p:cNvPr id="7" name="Dian numeron paikkamerkki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92F373E2-83A2-479C-99F8-09B048175CB2}" type="slidenum">
              <a:rPr lang="en-AU" smtClean="0"/>
              <a:t>‹#›</a:t>
            </a:fld>
            <a:endParaRPr lang="en-AU"/>
          </a:p>
        </p:txBody>
      </p:sp>
    </p:spTree>
    <p:extLst>
      <p:ext uri="{BB962C8B-B14F-4D97-AF65-F5344CB8AC3E}">
        <p14:creationId xmlns:p14="http://schemas.microsoft.com/office/powerpoint/2010/main" val="403230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a:t>
            </a:fld>
            <a:endParaRPr lang="en-AU"/>
          </a:p>
        </p:txBody>
      </p:sp>
    </p:spTree>
    <p:extLst>
      <p:ext uri="{BB962C8B-B14F-4D97-AF65-F5344CB8AC3E}">
        <p14:creationId xmlns:p14="http://schemas.microsoft.com/office/powerpoint/2010/main" val="322642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11</a:t>
            </a:fld>
            <a:endParaRPr lang="en-AU"/>
          </a:p>
        </p:txBody>
      </p:sp>
    </p:spTree>
    <p:extLst>
      <p:ext uri="{BB962C8B-B14F-4D97-AF65-F5344CB8AC3E}">
        <p14:creationId xmlns:p14="http://schemas.microsoft.com/office/powerpoint/2010/main" val="362746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12</a:t>
            </a:fld>
            <a:endParaRPr lang="en-AU"/>
          </a:p>
        </p:txBody>
      </p:sp>
    </p:spTree>
    <p:extLst>
      <p:ext uri="{BB962C8B-B14F-4D97-AF65-F5344CB8AC3E}">
        <p14:creationId xmlns:p14="http://schemas.microsoft.com/office/powerpoint/2010/main" val="381808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13</a:t>
            </a:fld>
            <a:endParaRPr lang="en-AU"/>
          </a:p>
        </p:txBody>
      </p:sp>
    </p:spTree>
    <p:extLst>
      <p:ext uri="{BB962C8B-B14F-4D97-AF65-F5344CB8AC3E}">
        <p14:creationId xmlns:p14="http://schemas.microsoft.com/office/powerpoint/2010/main" val="4280321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14</a:t>
            </a:fld>
            <a:endParaRPr lang="en-AU"/>
          </a:p>
        </p:txBody>
      </p:sp>
    </p:spTree>
    <p:extLst>
      <p:ext uri="{BB962C8B-B14F-4D97-AF65-F5344CB8AC3E}">
        <p14:creationId xmlns:p14="http://schemas.microsoft.com/office/powerpoint/2010/main" val="142015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15</a:t>
            </a:fld>
            <a:endParaRPr lang="en-AU"/>
          </a:p>
        </p:txBody>
      </p:sp>
    </p:spTree>
    <p:extLst>
      <p:ext uri="{BB962C8B-B14F-4D97-AF65-F5344CB8AC3E}">
        <p14:creationId xmlns:p14="http://schemas.microsoft.com/office/powerpoint/2010/main" val="328481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16</a:t>
            </a:fld>
            <a:endParaRPr lang="en-AU"/>
          </a:p>
        </p:txBody>
      </p:sp>
    </p:spTree>
    <p:extLst>
      <p:ext uri="{BB962C8B-B14F-4D97-AF65-F5344CB8AC3E}">
        <p14:creationId xmlns:p14="http://schemas.microsoft.com/office/powerpoint/2010/main" val="421778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17</a:t>
            </a:fld>
            <a:endParaRPr lang="en-AU"/>
          </a:p>
        </p:txBody>
      </p:sp>
    </p:spTree>
    <p:extLst>
      <p:ext uri="{BB962C8B-B14F-4D97-AF65-F5344CB8AC3E}">
        <p14:creationId xmlns:p14="http://schemas.microsoft.com/office/powerpoint/2010/main" val="47442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18</a:t>
            </a:fld>
            <a:endParaRPr lang="en-AU"/>
          </a:p>
        </p:txBody>
      </p:sp>
    </p:spTree>
    <p:extLst>
      <p:ext uri="{BB962C8B-B14F-4D97-AF65-F5344CB8AC3E}">
        <p14:creationId xmlns:p14="http://schemas.microsoft.com/office/powerpoint/2010/main" val="387552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19</a:t>
            </a:fld>
            <a:endParaRPr lang="en-AU"/>
          </a:p>
        </p:txBody>
      </p:sp>
    </p:spTree>
    <p:extLst>
      <p:ext uri="{BB962C8B-B14F-4D97-AF65-F5344CB8AC3E}">
        <p14:creationId xmlns:p14="http://schemas.microsoft.com/office/powerpoint/2010/main" val="420735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20</a:t>
            </a:fld>
            <a:endParaRPr lang="en-AU"/>
          </a:p>
        </p:txBody>
      </p:sp>
    </p:spTree>
    <p:extLst>
      <p:ext uri="{BB962C8B-B14F-4D97-AF65-F5344CB8AC3E}">
        <p14:creationId xmlns:p14="http://schemas.microsoft.com/office/powerpoint/2010/main" val="379616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2</a:t>
            </a:fld>
            <a:endParaRPr lang="en-AU"/>
          </a:p>
        </p:txBody>
      </p:sp>
    </p:spTree>
    <p:extLst>
      <p:ext uri="{BB962C8B-B14F-4D97-AF65-F5344CB8AC3E}">
        <p14:creationId xmlns:p14="http://schemas.microsoft.com/office/powerpoint/2010/main" val="290858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AU" sz="2400" dirty="0"/>
              <a:t>“There have always been profitable contacts between interested countries in the field of language training. The simple aim of the Bureau is to make these contacts even easier and more profitable in the future, and to extend their benefits more widely.”</a:t>
            </a:r>
          </a:p>
          <a:p>
            <a:r>
              <a:rPr lang="en-AU" sz="2400" dirty="0"/>
              <a:t>BILC Bulletin 1967, Editorial, p. 5</a:t>
            </a:r>
          </a:p>
        </p:txBody>
      </p:sp>
      <p:sp>
        <p:nvSpPr>
          <p:cNvPr id="4" name="Dian numeron paikkamerkki 3"/>
          <p:cNvSpPr>
            <a:spLocks noGrp="1"/>
          </p:cNvSpPr>
          <p:nvPr>
            <p:ph type="sldNum" sz="quarter" idx="5"/>
          </p:nvPr>
        </p:nvSpPr>
        <p:spPr/>
        <p:txBody>
          <a:bodyPr/>
          <a:lstStyle/>
          <a:p>
            <a:fld id="{92F373E2-83A2-479C-99F8-09B048175CB2}" type="slidenum">
              <a:rPr lang="en-AU" smtClean="0"/>
              <a:t>4</a:t>
            </a:fld>
            <a:endParaRPr lang="en-AU" dirty="0"/>
          </a:p>
        </p:txBody>
      </p:sp>
    </p:spTree>
    <p:extLst>
      <p:ext uri="{BB962C8B-B14F-4D97-AF65-F5344CB8AC3E}">
        <p14:creationId xmlns:p14="http://schemas.microsoft.com/office/powerpoint/2010/main" val="394896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5</a:t>
            </a:fld>
            <a:endParaRPr lang="en-AU"/>
          </a:p>
        </p:txBody>
      </p:sp>
    </p:spTree>
    <p:extLst>
      <p:ext uri="{BB962C8B-B14F-4D97-AF65-F5344CB8AC3E}">
        <p14:creationId xmlns:p14="http://schemas.microsoft.com/office/powerpoint/2010/main" val="391159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6</a:t>
            </a:fld>
            <a:endParaRPr lang="en-AU"/>
          </a:p>
        </p:txBody>
      </p:sp>
    </p:spTree>
    <p:extLst>
      <p:ext uri="{BB962C8B-B14F-4D97-AF65-F5344CB8AC3E}">
        <p14:creationId xmlns:p14="http://schemas.microsoft.com/office/powerpoint/2010/main" val="18325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7</a:t>
            </a:fld>
            <a:endParaRPr lang="en-AU"/>
          </a:p>
        </p:txBody>
      </p:sp>
    </p:spTree>
    <p:extLst>
      <p:ext uri="{BB962C8B-B14F-4D97-AF65-F5344CB8AC3E}">
        <p14:creationId xmlns:p14="http://schemas.microsoft.com/office/powerpoint/2010/main" val="200962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8</a:t>
            </a:fld>
            <a:endParaRPr lang="en-AU"/>
          </a:p>
        </p:txBody>
      </p:sp>
    </p:spTree>
    <p:extLst>
      <p:ext uri="{BB962C8B-B14F-4D97-AF65-F5344CB8AC3E}">
        <p14:creationId xmlns:p14="http://schemas.microsoft.com/office/powerpoint/2010/main" val="90121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9</a:t>
            </a:fld>
            <a:endParaRPr lang="en-AU"/>
          </a:p>
        </p:txBody>
      </p:sp>
    </p:spTree>
    <p:extLst>
      <p:ext uri="{BB962C8B-B14F-4D97-AF65-F5344CB8AC3E}">
        <p14:creationId xmlns:p14="http://schemas.microsoft.com/office/powerpoint/2010/main" val="101788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AU"/>
          </a:p>
        </p:txBody>
      </p:sp>
      <p:sp>
        <p:nvSpPr>
          <p:cNvPr id="4" name="Dian numeron paikkamerkki 3"/>
          <p:cNvSpPr>
            <a:spLocks noGrp="1"/>
          </p:cNvSpPr>
          <p:nvPr>
            <p:ph type="sldNum" sz="quarter" idx="5"/>
          </p:nvPr>
        </p:nvSpPr>
        <p:spPr/>
        <p:txBody>
          <a:bodyPr/>
          <a:lstStyle/>
          <a:p>
            <a:fld id="{92F373E2-83A2-479C-99F8-09B048175CB2}" type="slidenum">
              <a:rPr lang="en-AU" smtClean="0"/>
              <a:t>10</a:t>
            </a:fld>
            <a:endParaRPr lang="en-AU"/>
          </a:p>
        </p:txBody>
      </p:sp>
    </p:spTree>
    <p:extLst>
      <p:ext uri="{BB962C8B-B14F-4D97-AF65-F5344CB8AC3E}">
        <p14:creationId xmlns:p14="http://schemas.microsoft.com/office/powerpoint/2010/main" val="355826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82E81E-211D-446D-9B79-1FC176BE135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en-AU"/>
          </a:p>
        </p:txBody>
      </p:sp>
      <p:sp>
        <p:nvSpPr>
          <p:cNvPr id="3" name="Alaotsikko 2">
            <a:extLst>
              <a:ext uri="{FF2B5EF4-FFF2-40B4-BE49-F238E27FC236}">
                <a16:creationId xmlns:a16="http://schemas.microsoft.com/office/drawing/2014/main" id="{00E19050-4926-4C83-B4E1-7D9C3922B5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AU"/>
          </a:p>
        </p:txBody>
      </p:sp>
      <p:sp>
        <p:nvSpPr>
          <p:cNvPr id="4" name="Päivämäärän paikkamerkki 3">
            <a:extLst>
              <a:ext uri="{FF2B5EF4-FFF2-40B4-BE49-F238E27FC236}">
                <a16:creationId xmlns:a16="http://schemas.microsoft.com/office/drawing/2014/main" id="{D509D329-B79B-44A8-8F4A-114CBC6208A3}"/>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A3A667A0-23E5-4F16-B5EC-772A9CC607A4}"/>
              </a:ext>
            </a:extLst>
          </p:cNvPr>
          <p:cNvSpPr>
            <a:spLocks noGrp="1"/>
          </p:cNvSpPr>
          <p:nvPr>
            <p:ph type="ftr" sz="quarter" idx="11"/>
          </p:nvPr>
        </p:nvSpPr>
        <p:spPr/>
        <p:txBody>
          <a:bodyPr/>
          <a:lstStyle/>
          <a:p>
            <a:endParaRPr lang="en-AU"/>
          </a:p>
        </p:txBody>
      </p:sp>
      <p:sp>
        <p:nvSpPr>
          <p:cNvPr id="6" name="Dian numeron paikkamerkki 5">
            <a:extLst>
              <a:ext uri="{FF2B5EF4-FFF2-40B4-BE49-F238E27FC236}">
                <a16:creationId xmlns:a16="http://schemas.microsoft.com/office/drawing/2014/main" id="{E2A31632-3DB1-4F73-AB49-D1750BE6A66D}"/>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223486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016A5E-94CF-408F-8DAD-416953A7B04D}"/>
              </a:ext>
            </a:extLst>
          </p:cNvPr>
          <p:cNvSpPr>
            <a:spLocks noGrp="1"/>
          </p:cNvSpPr>
          <p:nvPr>
            <p:ph type="title"/>
          </p:nvPr>
        </p:nvSpPr>
        <p:spPr/>
        <p:txBody>
          <a:bodyPr/>
          <a:lstStyle/>
          <a:p>
            <a:r>
              <a:rPr lang="fi-FI"/>
              <a:t>Muokkaa ots. perustyyl. napsautt.</a:t>
            </a:r>
            <a:endParaRPr lang="en-AU"/>
          </a:p>
        </p:txBody>
      </p:sp>
      <p:sp>
        <p:nvSpPr>
          <p:cNvPr id="3" name="Pystysuoran tekstin paikkamerkki 2">
            <a:extLst>
              <a:ext uri="{FF2B5EF4-FFF2-40B4-BE49-F238E27FC236}">
                <a16:creationId xmlns:a16="http://schemas.microsoft.com/office/drawing/2014/main" id="{30045BF7-F448-4591-8F87-1E2F82EEA3C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4" name="Päivämäärän paikkamerkki 3">
            <a:extLst>
              <a:ext uri="{FF2B5EF4-FFF2-40B4-BE49-F238E27FC236}">
                <a16:creationId xmlns:a16="http://schemas.microsoft.com/office/drawing/2014/main" id="{15B318A4-7A1F-4FD2-8B63-1DC4D8D070A2}"/>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9F12AE29-01B5-42CD-A415-13CAD32E0F92}"/>
              </a:ext>
            </a:extLst>
          </p:cNvPr>
          <p:cNvSpPr>
            <a:spLocks noGrp="1"/>
          </p:cNvSpPr>
          <p:nvPr>
            <p:ph type="ftr" sz="quarter" idx="11"/>
          </p:nvPr>
        </p:nvSpPr>
        <p:spPr/>
        <p:txBody>
          <a:bodyPr/>
          <a:lstStyle/>
          <a:p>
            <a:endParaRPr lang="en-AU"/>
          </a:p>
        </p:txBody>
      </p:sp>
      <p:sp>
        <p:nvSpPr>
          <p:cNvPr id="6" name="Dian numeron paikkamerkki 5">
            <a:extLst>
              <a:ext uri="{FF2B5EF4-FFF2-40B4-BE49-F238E27FC236}">
                <a16:creationId xmlns:a16="http://schemas.microsoft.com/office/drawing/2014/main" id="{97C4A450-8BE7-4646-8A07-29FA89A61D4B}"/>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849127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90DC151-BDF2-4124-A8A6-F6DD63AF1C17}"/>
              </a:ext>
            </a:extLst>
          </p:cNvPr>
          <p:cNvSpPr>
            <a:spLocks noGrp="1"/>
          </p:cNvSpPr>
          <p:nvPr>
            <p:ph type="title" orient="vert"/>
          </p:nvPr>
        </p:nvSpPr>
        <p:spPr>
          <a:xfrm>
            <a:off x="8724900" y="365125"/>
            <a:ext cx="2628900" cy="5811838"/>
          </a:xfrm>
        </p:spPr>
        <p:txBody>
          <a:bodyPr vert="eaVert"/>
          <a:lstStyle/>
          <a:p>
            <a:r>
              <a:rPr lang="fi-FI"/>
              <a:t>Muokkaa ots. perustyyl. napsautt.</a:t>
            </a:r>
            <a:endParaRPr lang="en-AU"/>
          </a:p>
        </p:txBody>
      </p:sp>
      <p:sp>
        <p:nvSpPr>
          <p:cNvPr id="3" name="Pystysuoran tekstin paikkamerkki 2">
            <a:extLst>
              <a:ext uri="{FF2B5EF4-FFF2-40B4-BE49-F238E27FC236}">
                <a16:creationId xmlns:a16="http://schemas.microsoft.com/office/drawing/2014/main" id="{D049A5FE-7D21-45D6-A1BF-C794DD1BB26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4" name="Päivämäärän paikkamerkki 3">
            <a:extLst>
              <a:ext uri="{FF2B5EF4-FFF2-40B4-BE49-F238E27FC236}">
                <a16:creationId xmlns:a16="http://schemas.microsoft.com/office/drawing/2014/main" id="{804616F4-85CB-433D-8CC8-58CAB19A3854}"/>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109456C7-676D-4FAD-9B6C-5F53A2552AA5}"/>
              </a:ext>
            </a:extLst>
          </p:cNvPr>
          <p:cNvSpPr>
            <a:spLocks noGrp="1"/>
          </p:cNvSpPr>
          <p:nvPr>
            <p:ph type="ftr" sz="quarter" idx="11"/>
          </p:nvPr>
        </p:nvSpPr>
        <p:spPr/>
        <p:txBody>
          <a:bodyPr/>
          <a:lstStyle/>
          <a:p>
            <a:endParaRPr lang="en-AU"/>
          </a:p>
        </p:txBody>
      </p:sp>
      <p:sp>
        <p:nvSpPr>
          <p:cNvPr id="6" name="Dian numeron paikkamerkki 5">
            <a:extLst>
              <a:ext uri="{FF2B5EF4-FFF2-40B4-BE49-F238E27FC236}">
                <a16:creationId xmlns:a16="http://schemas.microsoft.com/office/drawing/2014/main" id="{18B69330-4384-4EA2-8837-EB6DC84F139B}"/>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2254893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A6016A-8114-4989-91BA-E4800F82C2A4}"/>
              </a:ext>
            </a:extLst>
          </p:cNvPr>
          <p:cNvSpPr>
            <a:spLocks noGrp="1"/>
          </p:cNvSpPr>
          <p:nvPr>
            <p:ph type="title"/>
          </p:nvPr>
        </p:nvSpPr>
        <p:spPr/>
        <p:txBody>
          <a:bodyPr/>
          <a:lstStyle/>
          <a:p>
            <a:r>
              <a:rPr lang="fi-FI"/>
              <a:t>Muokkaa ots. perustyyl. napsautt.</a:t>
            </a:r>
            <a:endParaRPr lang="en-AU"/>
          </a:p>
        </p:txBody>
      </p:sp>
      <p:sp>
        <p:nvSpPr>
          <p:cNvPr id="3" name="Sisällön paikkamerkki 2">
            <a:extLst>
              <a:ext uri="{FF2B5EF4-FFF2-40B4-BE49-F238E27FC236}">
                <a16:creationId xmlns:a16="http://schemas.microsoft.com/office/drawing/2014/main" id="{A76BF7C3-F2D3-4419-8FC9-941565DB19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AU" dirty="0"/>
          </a:p>
        </p:txBody>
      </p:sp>
      <p:sp>
        <p:nvSpPr>
          <p:cNvPr id="4" name="Päivämäärän paikkamerkki 3">
            <a:extLst>
              <a:ext uri="{FF2B5EF4-FFF2-40B4-BE49-F238E27FC236}">
                <a16:creationId xmlns:a16="http://schemas.microsoft.com/office/drawing/2014/main" id="{C5475DBA-7D86-4507-962A-7E29C9FBA0CD}"/>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4BBC33FE-3FED-481C-8BA5-6B59A3E67FE8}"/>
              </a:ext>
            </a:extLst>
          </p:cNvPr>
          <p:cNvSpPr>
            <a:spLocks noGrp="1"/>
          </p:cNvSpPr>
          <p:nvPr>
            <p:ph type="ftr" sz="quarter" idx="11"/>
          </p:nvPr>
        </p:nvSpPr>
        <p:spPr/>
        <p:txBody>
          <a:bodyPr/>
          <a:lstStyle/>
          <a:p>
            <a:endParaRPr lang="en-AU"/>
          </a:p>
        </p:txBody>
      </p:sp>
      <p:sp>
        <p:nvSpPr>
          <p:cNvPr id="6" name="Dian numeron paikkamerkki 5">
            <a:extLst>
              <a:ext uri="{FF2B5EF4-FFF2-40B4-BE49-F238E27FC236}">
                <a16:creationId xmlns:a16="http://schemas.microsoft.com/office/drawing/2014/main" id="{E3841E87-0CA3-40E6-A850-AAC37BEC8939}"/>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4031918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E3D49E-8204-4D5A-AE5B-B7B830FDA80B}"/>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en-AU"/>
          </a:p>
        </p:txBody>
      </p:sp>
      <p:sp>
        <p:nvSpPr>
          <p:cNvPr id="3" name="Tekstin paikkamerkki 2">
            <a:extLst>
              <a:ext uri="{FF2B5EF4-FFF2-40B4-BE49-F238E27FC236}">
                <a16:creationId xmlns:a16="http://schemas.microsoft.com/office/drawing/2014/main" id="{7657A34E-A04F-4A02-8BCA-F87C26C73A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142543E-D4B6-42E7-A29F-1C5DF66EB9D9}"/>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31E72858-FA76-4B4A-A4F4-59E40CE73136}"/>
              </a:ext>
            </a:extLst>
          </p:cNvPr>
          <p:cNvSpPr>
            <a:spLocks noGrp="1"/>
          </p:cNvSpPr>
          <p:nvPr>
            <p:ph type="ftr" sz="quarter" idx="11"/>
          </p:nvPr>
        </p:nvSpPr>
        <p:spPr/>
        <p:txBody>
          <a:bodyPr/>
          <a:lstStyle/>
          <a:p>
            <a:endParaRPr lang="en-AU"/>
          </a:p>
        </p:txBody>
      </p:sp>
      <p:sp>
        <p:nvSpPr>
          <p:cNvPr id="6" name="Dian numeron paikkamerkki 5">
            <a:extLst>
              <a:ext uri="{FF2B5EF4-FFF2-40B4-BE49-F238E27FC236}">
                <a16:creationId xmlns:a16="http://schemas.microsoft.com/office/drawing/2014/main" id="{57FC22DA-AC4B-415E-A558-CCCD4FFAF58E}"/>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262793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EF7257-BCD0-409B-B5C1-D956B248FB12}"/>
              </a:ext>
            </a:extLst>
          </p:cNvPr>
          <p:cNvSpPr>
            <a:spLocks noGrp="1"/>
          </p:cNvSpPr>
          <p:nvPr>
            <p:ph type="title"/>
          </p:nvPr>
        </p:nvSpPr>
        <p:spPr/>
        <p:txBody>
          <a:bodyPr/>
          <a:lstStyle/>
          <a:p>
            <a:r>
              <a:rPr lang="fi-FI"/>
              <a:t>Muokkaa ots. perustyyl. napsautt.</a:t>
            </a:r>
            <a:endParaRPr lang="en-AU"/>
          </a:p>
        </p:txBody>
      </p:sp>
      <p:sp>
        <p:nvSpPr>
          <p:cNvPr id="3" name="Sisällön paikkamerkki 2">
            <a:extLst>
              <a:ext uri="{FF2B5EF4-FFF2-40B4-BE49-F238E27FC236}">
                <a16:creationId xmlns:a16="http://schemas.microsoft.com/office/drawing/2014/main" id="{E9BF0C67-AC42-43F0-95CA-4F80C2571CD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4" name="Sisällön paikkamerkki 3">
            <a:extLst>
              <a:ext uri="{FF2B5EF4-FFF2-40B4-BE49-F238E27FC236}">
                <a16:creationId xmlns:a16="http://schemas.microsoft.com/office/drawing/2014/main" id="{0650702B-E9AE-466A-A2AE-9830FE08D941}"/>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5" name="Päivämäärän paikkamerkki 4">
            <a:extLst>
              <a:ext uri="{FF2B5EF4-FFF2-40B4-BE49-F238E27FC236}">
                <a16:creationId xmlns:a16="http://schemas.microsoft.com/office/drawing/2014/main" id="{34377B18-4B7F-4D9B-AEEA-2E41F6CC3F95}"/>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6" name="Alatunnisteen paikkamerkki 5">
            <a:extLst>
              <a:ext uri="{FF2B5EF4-FFF2-40B4-BE49-F238E27FC236}">
                <a16:creationId xmlns:a16="http://schemas.microsoft.com/office/drawing/2014/main" id="{02A047E3-6433-4BE8-89E8-43E19F1DB2C4}"/>
              </a:ext>
            </a:extLst>
          </p:cNvPr>
          <p:cNvSpPr>
            <a:spLocks noGrp="1"/>
          </p:cNvSpPr>
          <p:nvPr>
            <p:ph type="ftr" sz="quarter" idx="11"/>
          </p:nvPr>
        </p:nvSpPr>
        <p:spPr/>
        <p:txBody>
          <a:bodyPr/>
          <a:lstStyle/>
          <a:p>
            <a:endParaRPr lang="en-AU"/>
          </a:p>
        </p:txBody>
      </p:sp>
      <p:sp>
        <p:nvSpPr>
          <p:cNvPr id="7" name="Dian numeron paikkamerkki 6">
            <a:extLst>
              <a:ext uri="{FF2B5EF4-FFF2-40B4-BE49-F238E27FC236}">
                <a16:creationId xmlns:a16="http://schemas.microsoft.com/office/drawing/2014/main" id="{B37413B9-4C7D-4234-8475-64DA1B1EB292}"/>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398469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6F9751-D510-4A13-8AAA-7C65471C81C2}"/>
              </a:ext>
            </a:extLst>
          </p:cNvPr>
          <p:cNvSpPr>
            <a:spLocks noGrp="1"/>
          </p:cNvSpPr>
          <p:nvPr>
            <p:ph type="title"/>
          </p:nvPr>
        </p:nvSpPr>
        <p:spPr>
          <a:xfrm>
            <a:off x="839788" y="365125"/>
            <a:ext cx="10515600" cy="1325563"/>
          </a:xfrm>
        </p:spPr>
        <p:txBody>
          <a:bodyPr/>
          <a:lstStyle/>
          <a:p>
            <a:r>
              <a:rPr lang="fi-FI"/>
              <a:t>Muokkaa ots. perustyyl. napsautt.</a:t>
            </a:r>
            <a:endParaRPr lang="en-AU"/>
          </a:p>
        </p:txBody>
      </p:sp>
      <p:sp>
        <p:nvSpPr>
          <p:cNvPr id="3" name="Tekstin paikkamerkki 2">
            <a:extLst>
              <a:ext uri="{FF2B5EF4-FFF2-40B4-BE49-F238E27FC236}">
                <a16:creationId xmlns:a16="http://schemas.microsoft.com/office/drawing/2014/main" id="{F1068A80-7375-431C-9961-5BBAEEDA5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6AED8C7-0840-4ED6-BBF2-337D60B9BD5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5" name="Tekstin paikkamerkki 4">
            <a:extLst>
              <a:ext uri="{FF2B5EF4-FFF2-40B4-BE49-F238E27FC236}">
                <a16:creationId xmlns:a16="http://schemas.microsoft.com/office/drawing/2014/main" id="{E813C360-DA17-47B2-A0EB-D076DE94C4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6FF4667-A5CA-4CB4-A912-5FB6AF39B72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7" name="Päivämäärän paikkamerkki 6">
            <a:extLst>
              <a:ext uri="{FF2B5EF4-FFF2-40B4-BE49-F238E27FC236}">
                <a16:creationId xmlns:a16="http://schemas.microsoft.com/office/drawing/2014/main" id="{8900FB2B-7C96-401C-9125-1667CEA2A48D}"/>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8" name="Alatunnisteen paikkamerkki 7">
            <a:extLst>
              <a:ext uri="{FF2B5EF4-FFF2-40B4-BE49-F238E27FC236}">
                <a16:creationId xmlns:a16="http://schemas.microsoft.com/office/drawing/2014/main" id="{7CB6C225-5DCF-449A-8388-28C84B3C4C02}"/>
              </a:ext>
            </a:extLst>
          </p:cNvPr>
          <p:cNvSpPr>
            <a:spLocks noGrp="1"/>
          </p:cNvSpPr>
          <p:nvPr>
            <p:ph type="ftr" sz="quarter" idx="11"/>
          </p:nvPr>
        </p:nvSpPr>
        <p:spPr/>
        <p:txBody>
          <a:bodyPr/>
          <a:lstStyle/>
          <a:p>
            <a:endParaRPr lang="en-AU"/>
          </a:p>
        </p:txBody>
      </p:sp>
      <p:sp>
        <p:nvSpPr>
          <p:cNvPr id="9" name="Dian numeron paikkamerkki 8">
            <a:extLst>
              <a:ext uri="{FF2B5EF4-FFF2-40B4-BE49-F238E27FC236}">
                <a16:creationId xmlns:a16="http://schemas.microsoft.com/office/drawing/2014/main" id="{E4243DF4-B9D2-4EB7-8DBC-AA388CC8096A}"/>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320489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EC8714-19BE-46D5-8100-7E443264B8B3}"/>
              </a:ext>
            </a:extLst>
          </p:cNvPr>
          <p:cNvSpPr>
            <a:spLocks noGrp="1"/>
          </p:cNvSpPr>
          <p:nvPr>
            <p:ph type="title"/>
          </p:nvPr>
        </p:nvSpPr>
        <p:spPr/>
        <p:txBody>
          <a:bodyPr/>
          <a:lstStyle/>
          <a:p>
            <a:r>
              <a:rPr lang="fi-FI"/>
              <a:t>Muokkaa ots. perustyyl. napsautt.</a:t>
            </a:r>
            <a:endParaRPr lang="en-AU"/>
          </a:p>
        </p:txBody>
      </p:sp>
      <p:sp>
        <p:nvSpPr>
          <p:cNvPr id="3" name="Päivämäärän paikkamerkki 2">
            <a:extLst>
              <a:ext uri="{FF2B5EF4-FFF2-40B4-BE49-F238E27FC236}">
                <a16:creationId xmlns:a16="http://schemas.microsoft.com/office/drawing/2014/main" id="{7C41F318-BBEE-43C8-AA96-0AD8F6999C4D}"/>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4" name="Alatunnisteen paikkamerkki 3">
            <a:extLst>
              <a:ext uri="{FF2B5EF4-FFF2-40B4-BE49-F238E27FC236}">
                <a16:creationId xmlns:a16="http://schemas.microsoft.com/office/drawing/2014/main" id="{D029DD7F-5DDE-4B17-82E0-8C01C6F1EFCC}"/>
              </a:ext>
            </a:extLst>
          </p:cNvPr>
          <p:cNvSpPr>
            <a:spLocks noGrp="1"/>
          </p:cNvSpPr>
          <p:nvPr>
            <p:ph type="ftr" sz="quarter" idx="11"/>
          </p:nvPr>
        </p:nvSpPr>
        <p:spPr/>
        <p:txBody>
          <a:bodyPr/>
          <a:lstStyle/>
          <a:p>
            <a:endParaRPr lang="en-AU"/>
          </a:p>
        </p:txBody>
      </p:sp>
      <p:sp>
        <p:nvSpPr>
          <p:cNvPr id="5" name="Dian numeron paikkamerkki 4">
            <a:extLst>
              <a:ext uri="{FF2B5EF4-FFF2-40B4-BE49-F238E27FC236}">
                <a16:creationId xmlns:a16="http://schemas.microsoft.com/office/drawing/2014/main" id="{3FD6F888-4697-4473-80AF-41547F7E529B}"/>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48214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4EC4DFE-3EBB-4399-80FC-DF2A422E2305}"/>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3" name="Alatunnisteen paikkamerkki 2">
            <a:extLst>
              <a:ext uri="{FF2B5EF4-FFF2-40B4-BE49-F238E27FC236}">
                <a16:creationId xmlns:a16="http://schemas.microsoft.com/office/drawing/2014/main" id="{B06F3254-D487-4E03-9A82-D35B9BFBE2E2}"/>
              </a:ext>
            </a:extLst>
          </p:cNvPr>
          <p:cNvSpPr>
            <a:spLocks noGrp="1"/>
          </p:cNvSpPr>
          <p:nvPr>
            <p:ph type="ftr" sz="quarter" idx="11"/>
          </p:nvPr>
        </p:nvSpPr>
        <p:spPr/>
        <p:txBody>
          <a:bodyPr/>
          <a:lstStyle/>
          <a:p>
            <a:endParaRPr lang="en-AU"/>
          </a:p>
        </p:txBody>
      </p:sp>
      <p:sp>
        <p:nvSpPr>
          <p:cNvPr id="4" name="Dian numeron paikkamerkki 3">
            <a:extLst>
              <a:ext uri="{FF2B5EF4-FFF2-40B4-BE49-F238E27FC236}">
                <a16:creationId xmlns:a16="http://schemas.microsoft.com/office/drawing/2014/main" id="{21E00903-5D6D-479E-A781-DD0CD2C6826D}"/>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324080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7ED42A-DE59-4A07-AEAE-54A323AF2A2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AU"/>
          </a:p>
        </p:txBody>
      </p:sp>
      <p:sp>
        <p:nvSpPr>
          <p:cNvPr id="3" name="Sisällön paikkamerkki 2">
            <a:extLst>
              <a:ext uri="{FF2B5EF4-FFF2-40B4-BE49-F238E27FC236}">
                <a16:creationId xmlns:a16="http://schemas.microsoft.com/office/drawing/2014/main" id="{1F77D961-C3BF-47E4-98E2-5E12CC5D46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4" name="Tekstin paikkamerkki 3">
            <a:extLst>
              <a:ext uri="{FF2B5EF4-FFF2-40B4-BE49-F238E27FC236}">
                <a16:creationId xmlns:a16="http://schemas.microsoft.com/office/drawing/2014/main" id="{FB2B4C32-599A-41A7-BC4C-A4472702D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FEEE0CF-30B9-454E-B9D3-826DAB0D1790}"/>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6" name="Alatunnisteen paikkamerkki 5">
            <a:extLst>
              <a:ext uri="{FF2B5EF4-FFF2-40B4-BE49-F238E27FC236}">
                <a16:creationId xmlns:a16="http://schemas.microsoft.com/office/drawing/2014/main" id="{AD868F41-B015-42C1-8C2A-D569EC267A76}"/>
              </a:ext>
            </a:extLst>
          </p:cNvPr>
          <p:cNvSpPr>
            <a:spLocks noGrp="1"/>
          </p:cNvSpPr>
          <p:nvPr>
            <p:ph type="ftr" sz="quarter" idx="11"/>
          </p:nvPr>
        </p:nvSpPr>
        <p:spPr/>
        <p:txBody>
          <a:bodyPr/>
          <a:lstStyle/>
          <a:p>
            <a:endParaRPr lang="en-AU"/>
          </a:p>
        </p:txBody>
      </p:sp>
      <p:sp>
        <p:nvSpPr>
          <p:cNvPr id="7" name="Dian numeron paikkamerkki 6">
            <a:extLst>
              <a:ext uri="{FF2B5EF4-FFF2-40B4-BE49-F238E27FC236}">
                <a16:creationId xmlns:a16="http://schemas.microsoft.com/office/drawing/2014/main" id="{E0B08392-B992-402D-9EA8-DCF54F4B9EAF}"/>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227549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970009-DA19-42CD-B24C-CA5112552ED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AU"/>
          </a:p>
        </p:txBody>
      </p:sp>
      <p:sp>
        <p:nvSpPr>
          <p:cNvPr id="3" name="Kuvan paikkamerkki 2">
            <a:extLst>
              <a:ext uri="{FF2B5EF4-FFF2-40B4-BE49-F238E27FC236}">
                <a16:creationId xmlns:a16="http://schemas.microsoft.com/office/drawing/2014/main" id="{D905AD3D-C5C0-49E2-B6DF-1CAA02AD9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kstin paikkamerkki 3">
            <a:extLst>
              <a:ext uri="{FF2B5EF4-FFF2-40B4-BE49-F238E27FC236}">
                <a16:creationId xmlns:a16="http://schemas.microsoft.com/office/drawing/2014/main" id="{C1100E06-26E8-461E-AFEB-AB6BC3354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329ED70-8949-4235-A63E-19D69CA816EA}"/>
              </a:ext>
            </a:extLst>
          </p:cNvPr>
          <p:cNvSpPr>
            <a:spLocks noGrp="1"/>
          </p:cNvSpPr>
          <p:nvPr>
            <p:ph type="dt" sz="half" idx="10"/>
          </p:nvPr>
        </p:nvSpPr>
        <p:spPr/>
        <p:txBody>
          <a:bodyPr/>
          <a:lstStyle/>
          <a:p>
            <a:fld id="{CF65E6BF-5E6A-49C0-B3B4-02E2CC3FA98F}" type="datetimeFigureOut">
              <a:rPr lang="en-AU" smtClean="0"/>
              <a:t>11/05/2026</a:t>
            </a:fld>
            <a:endParaRPr lang="en-AU"/>
          </a:p>
        </p:txBody>
      </p:sp>
      <p:sp>
        <p:nvSpPr>
          <p:cNvPr id="6" name="Alatunnisteen paikkamerkki 5">
            <a:extLst>
              <a:ext uri="{FF2B5EF4-FFF2-40B4-BE49-F238E27FC236}">
                <a16:creationId xmlns:a16="http://schemas.microsoft.com/office/drawing/2014/main" id="{DADF5854-F2AF-420E-8A4C-D13EBE950E4C}"/>
              </a:ext>
            </a:extLst>
          </p:cNvPr>
          <p:cNvSpPr>
            <a:spLocks noGrp="1"/>
          </p:cNvSpPr>
          <p:nvPr>
            <p:ph type="ftr" sz="quarter" idx="11"/>
          </p:nvPr>
        </p:nvSpPr>
        <p:spPr/>
        <p:txBody>
          <a:bodyPr/>
          <a:lstStyle/>
          <a:p>
            <a:endParaRPr lang="en-AU"/>
          </a:p>
        </p:txBody>
      </p:sp>
      <p:sp>
        <p:nvSpPr>
          <p:cNvPr id="7" name="Dian numeron paikkamerkki 6">
            <a:extLst>
              <a:ext uri="{FF2B5EF4-FFF2-40B4-BE49-F238E27FC236}">
                <a16:creationId xmlns:a16="http://schemas.microsoft.com/office/drawing/2014/main" id="{6CA1598B-B171-4BF0-935C-3C9AEC01B418}"/>
              </a:ext>
            </a:extLst>
          </p:cNvPr>
          <p:cNvSpPr>
            <a:spLocks noGrp="1"/>
          </p:cNvSpPr>
          <p:nvPr>
            <p:ph type="sldNum" sz="quarter" idx="12"/>
          </p:nvPr>
        </p:nvSpPr>
        <p:spPr/>
        <p:txBody>
          <a:bodyPr/>
          <a:lstStyle/>
          <a:p>
            <a:fld id="{45B0BD9B-78B8-4681-8200-D85C30273AA9}" type="slidenum">
              <a:rPr lang="en-AU" smtClean="0"/>
              <a:t>‹#›</a:t>
            </a:fld>
            <a:endParaRPr lang="en-AU"/>
          </a:p>
        </p:txBody>
      </p:sp>
    </p:spTree>
    <p:extLst>
      <p:ext uri="{BB962C8B-B14F-4D97-AF65-F5344CB8AC3E}">
        <p14:creationId xmlns:p14="http://schemas.microsoft.com/office/powerpoint/2010/main" val="348319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7251EB2-7A1C-4EDC-9E22-214E01A6F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AU"/>
          </a:p>
        </p:txBody>
      </p:sp>
      <p:sp>
        <p:nvSpPr>
          <p:cNvPr id="3" name="Tekstin paikkamerkki 2">
            <a:extLst>
              <a:ext uri="{FF2B5EF4-FFF2-40B4-BE49-F238E27FC236}">
                <a16:creationId xmlns:a16="http://schemas.microsoft.com/office/drawing/2014/main" id="{4A16E3CB-3F03-4EFE-8305-75DC4419E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AU"/>
          </a:p>
        </p:txBody>
      </p:sp>
      <p:sp>
        <p:nvSpPr>
          <p:cNvPr id="4" name="Päivämäärän paikkamerkki 3">
            <a:extLst>
              <a:ext uri="{FF2B5EF4-FFF2-40B4-BE49-F238E27FC236}">
                <a16:creationId xmlns:a16="http://schemas.microsoft.com/office/drawing/2014/main" id="{7AC405AC-46C9-4A31-B985-AF99A8173C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5E6BF-5E6A-49C0-B3B4-02E2CC3FA98F}" type="datetimeFigureOut">
              <a:rPr lang="en-AU" smtClean="0"/>
              <a:t>11/05/2026</a:t>
            </a:fld>
            <a:endParaRPr lang="en-AU"/>
          </a:p>
        </p:txBody>
      </p:sp>
      <p:sp>
        <p:nvSpPr>
          <p:cNvPr id="5" name="Alatunnisteen paikkamerkki 4">
            <a:extLst>
              <a:ext uri="{FF2B5EF4-FFF2-40B4-BE49-F238E27FC236}">
                <a16:creationId xmlns:a16="http://schemas.microsoft.com/office/drawing/2014/main" id="{8A9875E8-2F3A-4A14-8008-8B2331B05E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Dian numeron paikkamerkki 5">
            <a:extLst>
              <a:ext uri="{FF2B5EF4-FFF2-40B4-BE49-F238E27FC236}">
                <a16:creationId xmlns:a16="http://schemas.microsoft.com/office/drawing/2014/main" id="{EEA90032-7305-4AC3-9BC8-2A126D2B2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0BD9B-78B8-4681-8200-D85C30273AA9}" type="slidenum">
              <a:rPr lang="en-AU" smtClean="0"/>
              <a:t>‹#›</a:t>
            </a:fld>
            <a:endParaRPr lang="en-AU"/>
          </a:p>
        </p:txBody>
      </p:sp>
    </p:spTree>
    <p:extLst>
      <p:ext uri="{BB962C8B-B14F-4D97-AF65-F5344CB8AC3E}">
        <p14:creationId xmlns:p14="http://schemas.microsoft.com/office/powerpoint/2010/main" val="48798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dailynewshungary.com/national-symbols-of-hungar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ixabay.com/users/tap5a-1243159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716D05-B5BE-478C-AB4F-644EC5E64294}"/>
              </a:ext>
            </a:extLst>
          </p:cNvPr>
          <p:cNvSpPr>
            <a:spLocks noGrp="1"/>
          </p:cNvSpPr>
          <p:nvPr>
            <p:ph type="ctrTitle"/>
          </p:nvPr>
        </p:nvSpPr>
        <p:spPr>
          <a:xfrm>
            <a:off x="316564" y="887444"/>
            <a:ext cx="7498080" cy="2387600"/>
          </a:xfrm>
        </p:spPr>
        <p:txBody>
          <a:bodyPr>
            <a:normAutofit fontScale="90000"/>
          </a:bodyPr>
          <a:lstStyle/>
          <a:p>
            <a:br>
              <a:rPr lang="en-AU" dirty="0"/>
            </a:br>
            <a:br>
              <a:rPr lang="en-AU" dirty="0"/>
            </a:br>
            <a:r>
              <a:rPr lang="en-AU" dirty="0"/>
              <a:t>2026 </a:t>
            </a:r>
            <a:br>
              <a:rPr lang="en-AU" dirty="0"/>
            </a:br>
            <a:r>
              <a:rPr lang="en-AU" dirty="0"/>
              <a:t>NATO BILC Conference</a:t>
            </a:r>
            <a:br>
              <a:rPr lang="en-AU" dirty="0"/>
            </a:br>
            <a:r>
              <a:rPr lang="en-AU" dirty="0"/>
              <a:t>Budapest, Hungary</a:t>
            </a:r>
          </a:p>
        </p:txBody>
      </p:sp>
      <p:sp>
        <p:nvSpPr>
          <p:cNvPr id="3" name="Alaotsikko 2">
            <a:extLst>
              <a:ext uri="{FF2B5EF4-FFF2-40B4-BE49-F238E27FC236}">
                <a16:creationId xmlns:a16="http://schemas.microsoft.com/office/drawing/2014/main" id="{E8A207CB-3566-4632-BD95-2AD5987541FC}"/>
              </a:ext>
            </a:extLst>
          </p:cNvPr>
          <p:cNvSpPr>
            <a:spLocks noGrp="1"/>
          </p:cNvSpPr>
          <p:nvPr>
            <p:ph type="subTitle" idx="1"/>
          </p:nvPr>
        </p:nvSpPr>
        <p:spPr>
          <a:xfrm>
            <a:off x="2112673" y="3275044"/>
            <a:ext cx="4114800" cy="1270000"/>
          </a:xfrm>
        </p:spPr>
        <p:txBody>
          <a:bodyPr/>
          <a:lstStyle/>
          <a:p>
            <a:r>
              <a:rPr lang="en-AU" dirty="0"/>
              <a:t>BILC Chair Update</a:t>
            </a:r>
          </a:p>
          <a:p>
            <a:r>
              <a:rPr lang="en-AU" dirty="0"/>
              <a:t>Monday 11 MAY 2026</a:t>
            </a:r>
          </a:p>
        </p:txBody>
      </p:sp>
      <p:pic>
        <p:nvPicPr>
          <p:cNvPr id="4" name="Kuva 3">
            <a:extLst>
              <a:ext uri="{FF2B5EF4-FFF2-40B4-BE49-F238E27FC236}">
                <a16:creationId xmlns:a16="http://schemas.microsoft.com/office/drawing/2014/main" id="{6F3A2342-CF2B-45C0-B57C-86CA96760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341" y="4375031"/>
            <a:ext cx="1593904" cy="1361782"/>
          </a:xfrm>
          <a:prstGeom prst="rect">
            <a:avLst/>
          </a:prstGeom>
          <a:ln>
            <a:noFill/>
          </a:ln>
          <a:effectLst>
            <a:outerShdw blurRad="190500" algn="tl" rotWithShape="0">
              <a:srgbClr val="000000">
                <a:alpha val="70000"/>
              </a:srgbClr>
            </a:outerShdw>
          </a:effectLst>
        </p:spPr>
      </p:pic>
      <p:pic>
        <p:nvPicPr>
          <p:cNvPr id="5" name="Kuva 4">
            <a:extLst>
              <a:ext uri="{FF2B5EF4-FFF2-40B4-BE49-F238E27FC236}">
                <a16:creationId xmlns:a16="http://schemas.microsoft.com/office/drawing/2014/main" id="{CC5E5381-3469-4BF7-A5A4-3FB783930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64" y="5515886"/>
            <a:ext cx="1482484" cy="1069077"/>
          </a:xfrm>
          <a:prstGeom prst="rect">
            <a:avLst/>
          </a:prstGeom>
          <a:ln>
            <a:noFill/>
          </a:ln>
          <a:effectLst>
            <a:outerShdw blurRad="190500" algn="tl" rotWithShape="0">
              <a:srgbClr val="000000">
                <a:alpha val="70000"/>
              </a:srgbClr>
            </a:outerShdw>
          </a:effectLst>
        </p:spPr>
      </p:pic>
      <p:pic>
        <p:nvPicPr>
          <p:cNvPr id="9" name="Kuva 8">
            <a:extLst>
              <a:ext uri="{FF2B5EF4-FFF2-40B4-BE49-F238E27FC236}">
                <a16:creationId xmlns:a16="http://schemas.microsoft.com/office/drawing/2014/main" id="{71D8BF02-DF1E-470B-A864-CB6FBFD18857}"/>
              </a:ext>
            </a:extLst>
          </p:cNvPr>
          <p:cNvPicPr>
            <a:picLocks noChangeAspect="1"/>
          </p:cNvPicPr>
          <p:nvPr/>
        </p:nvPicPr>
        <p:blipFill rotWithShape="1">
          <a:blip r:embed="rId5">
            <a:extLst>
              <a:ext uri="{28A0092B-C50C-407E-A947-70E740481C1C}">
                <a14:useLocalDpi xmlns:a14="http://schemas.microsoft.com/office/drawing/2010/main" val="0"/>
              </a:ext>
            </a:extLst>
          </a:blip>
          <a:srcRect r="-381" b="5838"/>
          <a:stretch/>
        </p:blipFill>
        <p:spPr>
          <a:xfrm>
            <a:off x="8023582" y="1098771"/>
            <a:ext cx="3519106" cy="4951653"/>
          </a:xfrm>
          <a:prstGeom prst="rect">
            <a:avLst/>
          </a:prstGeom>
          <a:ln>
            <a:noFill/>
          </a:ln>
          <a:effectLst>
            <a:outerShdw blurRad="292100" dist="139700" dir="2700000" algn="tl" rotWithShape="0">
              <a:srgbClr val="333333">
                <a:alpha val="65000"/>
              </a:srgbClr>
            </a:outerShdw>
          </a:effectLst>
        </p:spPr>
      </p:pic>
      <p:pic>
        <p:nvPicPr>
          <p:cNvPr id="10" name="Kuva 9">
            <a:extLst>
              <a:ext uri="{FF2B5EF4-FFF2-40B4-BE49-F238E27FC236}">
                <a16:creationId xmlns:a16="http://schemas.microsoft.com/office/drawing/2014/main" id="{7027C12A-590C-4F4A-BFD1-EC8C3FFFBD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63" y="4433590"/>
            <a:ext cx="1911448" cy="1244664"/>
          </a:xfrm>
          <a:prstGeom prst="rect">
            <a:avLst/>
          </a:prstGeom>
        </p:spPr>
      </p:pic>
    </p:spTree>
    <p:extLst>
      <p:ext uri="{BB962C8B-B14F-4D97-AF65-F5344CB8AC3E}">
        <p14:creationId xmlns:p14="http://schemas.microsoft.com/office/powerpoint/2010/main" val="2545635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9C5C1B-3652-4047-A822-428FE0EA5108}"/>
              </a:ext>
            </a:extLst>
          </p:cNvPr>
          <p:cNvSpPr>
            <a:spLocks noGrp="1"/>
          </p:cNvSpPr>
          <p:nvPr>
            <p:ph type="title"/>
          </p:nvPr>
        </p:nvSpPr>
        <p:spPr>
          <a:xfrm>
            <a:off x="838200" y="365126"/>
            <a:ext cx="10731366" cy="1213418"/>
          </a:xfrm>
        </p:spPr>
        <p:txBody>
          <a:bodyPr>
            <a:normAutofit/>
          </a:bodyPr>
          <a:lstStyle/>
          <a:p>
            <a:r>
              <a:rPr lang="en-AU" b="1" dirty="0"/>
              <a:t>BILC’s three Ts</a:t>
            </a:r>
          </a:p>
        </p:txBody>
      </p:sp>
      <p:pic>
        <p:nvPicPr>
          <p:cNvPr id="9" name="Sisällön paikkamerkki 8">
            <a:extLst>
              <a:ext uri="{FF2B5EF4-FFF2-40B4-BE49-F238E27FC236}">
                <a16:creationId xmlns:a16="http://schemas.microsoft.com/office/drawing/2014/main" id="{A4C11B98-F44E-40E3-8EB7-3900EACC78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sp>
        <p:nvSpPr>
          <p:cNvPr id="10" name="Tekstiruutu 9">
            <a:extLst>
              <a:ext uri="{FF2B5EF4-FFF2-40B4-BE49-F238E27FC236}">
                <a16:creationId xmlns:a16="http://schemas.microsoft.com/office/drawing/2014/main" id="{8CF05255-EA82-4C75-8FE4-B37DFD72BFFB}"/>
              </a:ext>
            </a:extLst>
          </p:cNvPr>
          <p:cNvSpPr txBox="1"/>
          <p:nvPr/>
        </p:nvSpPr>
        <p:spPr>
          <a:xfrm>
            <a:off x="4263992" y="6176963"/>
            <a:ext cx="866273" cy="369332"/>
          </a:xfrm>
          <a:prstGeom prst="rect">
            <a:avLst/>
          </a:prstGeom>
          <a:noFill/>
        </p:spPr>
        <p:txBody>
          <a:bodyPr wrap="square" rtlCol="0">
            <a:spAutoFit/>
          </a:bodyPr>
          <a:lstStyle/>
          <a:p>
            <a:r>
              <a:rPr lang="en-AU" dirty="0"/>
              <a:t>Testing</a:t>
            </a:r>
          </a:p>
        </p:txBody>
      </p:sp>
      <p:sp>
        <p:nvSpPr>
          <p:cNvPr id="11" name="Tekstiruutu 10">
            <a:extLst>
              <a:ext uri="{FF2B5EF4-FFF2-40B4-BE49-F238E27FC236}">
                <a16:creationId xmlns:a16="http://schemas.microsoft.com/office/drawing/2014/main" id="{C5FE5FBC-30E2-4697-A499-512F0441E4F5}"/>
              </a:ext>
            </a:extLst>
          </p:cNvPr>
          <p:cNvSpPr txBox="1"/>
          <p:nvPr/>
        </p:nvSpPr>
        <p:spPr>
          <a:xfrm>
            <a:off x="5576236" y="6176963"/>
            <a:ext cx="1039528" cy="369332"/>
          </a:xfrm>
          <a:prstGeom prst="rect">
            <a:avLst/>
          </a:prstGeom>
          <a:noFill/>
        </p:spPr>
        <p:txBody>
          <a:bodyPr wrap="square" rtlCol="0">
            <a:spAutoFit/>
          </a:bodyPr>
          <a:lstStyle/>
          <a:p>
            <a:r>
              <a:rPr lang="en-AU" dirty="0"/>
              <a:t>Teaching</a:t>
            </a:r>
          </a:p>
        </p:txBody>
      </p:sp>
      <p:sp>
        <p:nvSpPr>
          <p:cNvPr id="12" name="Tekstiruutu 11">
            <a:extLst>
              <a:ext uri="{FF2B5EF4-FFF2-40B4-BE49-F238E27FC236}">
                <a16:creationId xmlns:a16="http://schemas.microsoft.com/office/drawing/2014/main" id="{424976C8-ED91-4D06-80C2-50B7A13BAFE9}"/>
              </a:ext>
            </a:extLst>
          </p:cNvPr>
          <p:cNvSpPr txBox="1"/>
          <p:nvPr/>
        </p:nvSpPr>
        <p:spPr>
          <a:xfrm>
            <a:off x="6755510" y="6176963"/>
            <a:ext cx="1376413" cy="369332"/>
          </a:xfrm>
          <a:prstGeom prst="rect">
            <a:avLst/>
          </a:prstGeom>
          <a:noFill/>
        </p:spPr>
        <p:txBody>
          <a:bodyPr wrap="square" rtlCol="0">
            <a:spAutoFit/>
          </a:bodyPr>
          <a:lstStyle/>
          <a:p>
            <a:r>
              <a:rPr lang="en-AU" dirty="0"/>
              <a:t>Terminology</a:t>
            </a:r>
          </a:p>
        </p:txBody>
      </p:sp>
    </p:spTree>
    <p:extLst>
      <p:ext uri="{BB962C8B-B14F-4D97-AF65-F5344CB8AC3E}">
        <p14:creationId xmlns:p14="http://schemas.microsoft.com/office/powerpoint/2010/main" val="3191643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A18B84-17D4-41E8-9E60-5FB3F50ADF2B}"/>
              </a:ext>
            </a:extLst>
          </p:cNvPr>
          <p:cNvSpPr>
            <a:spLocks noGrp="1"/>
          </p:cNvSpPr>
          <p:nvPr>
            <p:ph type="title"/>
          </p:nvPr>
        </p:nvSpPr>
        <p:spPr/>
        <p:txBody>
          <a:bodyPr/>
          <a:lstStyle/>
          <a:p>
            <a:r>
              <a:rPr lang="en-AU" dirty="0"/>
              <a:t>Language testing in NATO = STANAG 6001</a:t>
            </a:r>
          </a:p>
        </p:txBody>
      </p:sp>
      <p:sp>
        <p:nvSpPr>
          <p:cNvPr id="3" name="Sisällön paikkamerkki 2">
            <a:extLst>
              <a:ext uri="{FF2B5EF4-FFF2-40B4-BE49-F238E27FC236}">
                <a16:creationId xmlns:a16="http://schemas.microsoft.com/office/drawing/2014/main" id="{D93BA0BE-7765-4EA3-A081-DE5E712BBA93}"/>
              </a:ext>
            </a:extLst>
          </p:cNvPr>
          <p:cNvSpPr>
            <a:spLocks noGrp="1"/>
          </p:cNvSpPr>
          <p:nvPr>
            <p:ph idx="1"/>
          </p:nvPr>
        </p:nvSpPr>
        <p:spPr/>
        <p:txBody>
          <a:bodyPr/>
          <a:lstStyle/>
          <a:p>
            <a:r>
              <a:rPr lang="en-US" dirty="0"/>
              <a:t>BILC is the custodian of STANAG 6001</a:t>
            </a:r>
          </a:p>
          <a:p>
            <a:r>
              <a:rPr lang="en-US" dirty="0"/>
              <a:t>Partner Language Training Center (PLTCE) the only authorized training center for STANAG 6001 testers</a:t>
            </a:r>
          </a:p>
          <a:p>
            <a:r>
              <a:rPr lang="en-US" dirty="0"/>
              <a:t>Only testing centers within an armed forces are recognized as STANAG 6001 testing centers.</a:t>
            </a:r>
          </a:p>
          <a:p>
            <a:r>
              <a:rPr lang="en-US" dirty="0"/>
              <a:t>Language testing is a national responsibility</a:t>
            </a:r>
          </a:p>
          <a:p>
            <a:r>
              <a:rPr lang="en-US" dirty="0"/>
              <a:t>However, STANAG 6001 scores must align…</a:t>
            </a:r>
          </a:p>
          <a:p>
            <a:endParaRPr lang="en-US" dirty="0"/>
          </a:p>
        </p:txBody>
      </p:sp>
    </p:spTree>
    <p:extLst>
      <p:ext uri="{BB962C8B-B14F-4D97-AF65-F5344CB8AC3E}">
        <p14:creationId xmlns:p14="http://schemas.microsoft.com/office/powerpoint/2010/main" val="52028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765954-C3F1-4EBC-8AB5-661EF27912CE}"/>
              </a:ext>
            </a:extLst>
          </p:cNvPr>
          <p:cNvSpPr>
            <a:spLocks noGrp="1"/>
          </p:cNvSpPr>
          <p:nvPr>
            <p:ph type="title"/>
          </p:nvPr>
        </p:nvSpPr>
        <p:spPr>
          <a:xfrm>
            <a:off x="328446" y="164017"/>
            <a:ext cx="11535108" cy="1325563"/>
          </a:xfrm>
        </p:spPr>
        <p:txBody>
          <a:bodyPr/>
          <a:lstStyle/>
          <a:p>
            <a:r>
              <a:rPr lang="en-AU" b="1" dirty="0"/>
              <a:t> STANAG 6001 Testing Workshop and PLTCE courses</a:t>
            </a:r>
          </a:p>
        </p:txBody>
      </p:sp>
      <p:sp>
        <p:nvSpPr>
          <p:cNvPr id="5" name="Tekstiruutu 4">
            <a:extLst>
              <a:ext uri="{FF2B5EF4-FFF2-40B4-BE49-F238E27FC236}">
                <a16:creationId xmlns:a16="http://schemas.microsoft.com/office/drawing/2014/main" id="{3990A707-8BE9-4376-8CE8-269CF77EBA6E}"/>
              </a:ext>
            </a:extLst>
          </p:cNvPr>
          <p:cNvSpPr txBox="1"/>
          <p:nvPr/>
        </p:nvSpPr>
        <p:spPr>
          <a:xfrm>
            <a:off x="8085221" y="2097238"/>
            <a:ext cx="3474720" cy="3323987"/>
          </a:xfrm>
          <a:prstGeom prst="rect">
            <a:avLst/>
          </a:prstGeom>
          <a:noFill/>
        </p:spPr>
        <p:txBody>
          <a:bodyPr wrap="square" rtlCol="0">
            <a:spAutoFit/>
          </a:bodyPr>
          <a:lstStyle/>
          <a:p>
            <a:r>
              <a:rPr lang="en-AU" sz="3000" dirty="0"/>
              <a:t>Language Testing Seminar (LTS)</a:t>
            </a:r>
          </a:p>
          <a:p>
            <a:endParaRPr lang="en-AU" sz="3000" dirty="0"/>
          </a:p>
          <a:p>
            <a:r>
              <a:rPr lang="en-AU" sz="3000" dirty="0"/>
              <a:t>Advanced Language Testing Seminar (ALTS)</a:t>
            </a:r>
          </a:p>
          <a:p>
            <a:endParaRPr lang="en-AU" sz="3000" dirty="0"/>
          </a:p>
        </p:txBody>
      </p:sp>
      <p:sp>
        <p:nvSpPr>
          <p:cNvPr id="6" name="Tekstiruutu 5">
            <a:extLst>
              <a:ext uri="{FF2B5EF4-FFF2-40B4-BE49-F238E27FC236}">
                <a16:creationId xmlns:a16="http://schemas.microsoft.com/office/drawing/2014/main" id="{B863A655-1A8B-4174-A044-EF3CCF3ACB62}"/>
              </a:ext>
            </a:extLst>
          </p:cNvPr>
          <p:cNvSpPr txBox="1"/>
          <p:nvPr/>
        </p:nvSpPr>
        <p:spPr>
          <a:xfrm>
            <a:off x="5361272" y="6362299"/>
            <a:ext cx="3936732" cy="375385"/>
          </a:xfrm>
          <a:prstGeom prst="rect">
            <a:avLst/>
          </a:prstGeom>
          <a:noFill/>
        </p:spPr>
        <p:txBody>
          <a:bodyPr wrap="square" rtlCol="0">
            <a:spAutoFit/>
          </a:bodyPr>
          <a:lstStyle/>
          <a:p>
            <a:r>
              <a:rPr lang="en-AU" dirty="0">
                <a:latin typeface="Ink Free" panose="03080402000500000000" pitchFamily="66" charset="0"/>
              </a:rPr>
              <a:t>The Hague, NL, 2 – 4 SEP 2025</a:t>
            </a:r>
          </a:p>
        </p:txBody>
      </p:sp>
      <p:pic>
        <p:nvPicPr>
          <p:cNvPr id="10" name="Sisällön paikkamerkki 9">
            <a:extLst>
              <a:ext uri="{FF2B5EF4-FFF2-40B4-BE49-F238E27FC236}">
                <a16:creationId xmlns:a16="http://schemas.microsoft.com/office/drawing/2014/main" id="{81DF541A-5F68-4C52-A065-77FF7B67AF75}"/>
              </a:ext>
            </a:extLst>
          </p:cNvPr>
          <p:cNvPicPr>
            <a:picLocks noGrp="1" noChangeAspect="1"/>
          </p:cNvPicPr>
          <p:nvPr>
            <p:ph idx="1"/>
          </p:nvPr>
        </p:nvPicPr>
        <p:blipFill>
          <a:blip r:embed="rId3"/>
          <a:stretch>
            <a:fillRect/>
          </a:stretch>
        </p:blipFill>
        <p:spPr>
          <a:xfrm>
            <a:off x="740084" y="1767873"/>
            <a:ext cx="6293460" cy="4351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29688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9CABF4-3359-4612-ACA5-8ED93C27284E}"/>
              </a:ext>
            </a:extLst>
          </p:cNvPr>
          <p:cNvSpPr>
            <a:spLocks noGrp="1"/>
          </p:cNvSpPr>
          <p:nvPr>
            <p:ph type="title"/>
          </p:nvPr>
        </p:nvSpPr>
        <p:spPr/>
        <p:txBody>
          <a:bodyPr/>
          <a:lstStyle/>
          <a:p>
            <a:r>
              <a:rPr lang="en-AU" b="1" dirty="0"/>
              <a:t>Professional Development Seminar and PLTCE courses</a:t>
            </a:r>
          </a:p>
        </p:txBody>
      </p:sp>
      <p:pic>
        <p:nvPicPr>
          <p:cNvPr id="4" name="Sisällön paikkamerkki 3">
            <a:extLst>
              <a:ext uri="{FF2B5EF4-FFF2-40B4-BE49-F238E27FC236}">
                <a16:creationId xmlns:a16="http://schemas.microsoft.com/office/drawing/2014/main" id="{C87E136A-A22D-4209-997A-C517C97DE8CF}"/>
              </a:ext>
            </a:extLst>
          </p:cNvPr>
          <p:cNvPicPr>
            <a:picLocks noGrp="1" noChangeAspect="1"/>
          </p:cNvPicPr>
          <p:nvPr>
            <p:ph idx="1"/>
          </p:nvPr>
        </p:nvPicPr>
        <p:blipFill>
          <a:blip r:embed="rId3"/>
          <a:stretch>
            <a:fillRect/>
          </a:stretch>
        </p:blipFill>
        <p:spPr>
          <a:xfrm>
            <a:off x="1027045" y="1865107"/>
            <a:ext cx="6730567" cy="4176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kstiruutu 4">
            <a:extLst>
              <a:ext uri="{FF2B5EF4-FFF2-40B4-BE49-F238E27FC236}">
                <a16:creationId xmlns:a16="http://schemas.microsoft.com/office/drawing/2014/main" id="{34D6BC46-3F74-4E38-AB34-74C8580027AA}"/>
              </a:ext>
            </a:extLst>
          </p:cNvPr>
          <p:cNvSpPr txBox="1"/>
          <p:nvPr/>
        </p:nvSpPr>
        <p:spPr>
          <a:xfrm>
            <a:off x="5322770" y="6215648"/>
            <a:ext cx="4937761" cy="369332"/>
          </a:xfrm>
          <a:prstGeom prst="rect">
            <a:avLst/>
          </a:prstGeom>
          <a:noFill/>
        </p:spPr>
        <p:txBody>
          <a:bodyPr wrap="square" rtlCol="0">
            <a:spAutoFit/>
          </a:bodyPr>
          <a:lstStyle/>
          <a:p>
            <a:r>
              <a:rPr lang="en-AU" dirty="0">
                <a:latin typeface="Ink Free" panose="03080402000500000000" pitchFamily="66" charset="0"/>
              </a:rPr>
              <a:t>Tashkent, Uzbekistan, 20 – 23 October 2025</a:t>
            </a:r>
          </a:p>
        </p:txBody>
      </p:sp>
      <p:sp>
        <p:nvSpPr>
          <p:cNvPr id="7" name="Tekstiruutu 6">
            <a:extLst>
              <a:ext uri="{FF2B5EF4-FFF2-40B4-BE49-F238E27FC236}">
                <a16:creationId xmlns:a16="http://schemas.microsoft.com/office/drawing/2014/main" id="{606BBCA2-7157-46EC-AF71-88ADF01D976D}"/>
              </a:ext>
            </a:extLst>
          </p:cNvPr>
          <p:cNvSpPr txBox="1"/>
          <p:nvPr/>
        </p:nvSpPr>
        <p:spPr>
          <a:xfrm>
            <a:off x="8422539" y="1250159"/>
            <a:ext cx="2963881" cy="3785652"/>
          </a:xfrm>
          <a:prstGeom prst="rect">
            <a:avLst/>
          </a:prstGeom>
          <a:noFill/>
        </p:spPr>
        <p:txBody>
          <a:bodyPr wrap="square" rtlCol="0">
            <a:spAutoFit/>
          </a:bodyPr>
          <a:lstStyle/>
          <a:p>
            <a:r>
              <a:rPr lang="en-AU" sz="3000" dirty="0"/>
              <a:t>Faculty Development Workshop (FDW)</a:t>
            </a:r>
          </a:p>
          <a:p>
            <a:endParaRPr lang="en-AU" sz="3000" dirty="0"/>
          </a:p>
          <a:p>
            <a:r>
              <a:rPr lang="en-AU" sz="3000" dirty="0"/>
              <a:t>Language Standards and Assessment Seminar (LSAS)</a:t>
            </a:r>
          </a:p>
        </p:txBody>
      </p:sp>
    </p:spTree>
    <p:extLst>
      <p:ext uri="{BB962C8B-B14F-4D97-AF65-F5344CB8AC3E}">
        <p14:creationId xmlns:p14="http://schemas.microsoft.com/office/powerpoint/2010/main" val="87030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61020B-9820-4F94-B00D-DA802245D93F}"/>
              </a:ext>
            </a:extLst>
          </p:cNvPr>
          <p:cNvSpPr>
            <a:spLocks noGrp="1"/>
          </p:cNvSpPr>
          <p:nvPr>
            <p:ph type="title"/>
          </p:nvPr>
        </p:nvSpPr>
        <p:spPr/>
        <p:txBody>
          <a:bodyPr/>
          <a:lstStyle/>
          <a:p>
            <a:r>
              <a:rPr lang="en-AU" b="1" dirty="0"/>
              <a:t>Military Terminology Symposium</a:t>
            </a:r>
          </a:p>
        </p:txBody>
      </p:sp>
      <p:pic>
        <p:nvPicPr>
          <p:cNvPr id="4" name="Sisällön paikkamerkki 3">
            <a:extLst>
              <a:ext uri="{FF2B5EF4-FFF2-40B4-BE49-F238E27FC236}">
                <a16:creationId xmlns:a16="http://schemas.microsoft.com/office/drawing/2014/main" id="{D239B3AE-F747-42D8-9450-B73229B61843}"/>
              </a:ext>
            </a:extLst>
          </p:cNvPr>
          <p:cNvPicPr>
            <a:picLocks noGrp="1" noChangeAspect="1"/>
          </p:cNvPicPr>
          <p:nvPr>
            <p:ph idx="1"/>
          </p:nvPr>
        </p:nvPicPr>
        <p:blipFill>
          <a:blip r:embed="rId3"/>
          <a:stretch>
            <a:fillRect/>
          </a:stretch>
        </p:blipFill>
        <p:spPr>
          <a:xfrm>
            <a:off x="2293482" y="1733239"/>
            <a:ext cx="6527007" cy="4351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kstiruutu 4">
            <a:extLst>
              <a:ext uri="{FF2B5EF4-FFF2-40B4-BE49-F238E27FC236}">
                <a16:creationId xmlns:a16="http://schemas.microsoft.com/office/drawing/2014/main" id="{9624A1D6-765C-4EEB-8633-ECCD5C1D355D}"/>
              </a:ext>
            </a:extLst>
          </p:cNvPr>
          <p:cNvSpPr txBox="1"/>
          <p:nvPr/>
        </p:nvSpPr>
        <p:spPr>
          <a:xfrm>
            <a:off x="5255395" y="6308209"/>
            <a:ext cx="3744227" cy="369332"/>
          </a:xfrm>
          <a:prstGeom prst="rect">
            <a:avLst/>
          </a:prstGeom>
          <a:noFill/>
        </p:spPr>
        <p:txBody>
          <a:bodyPr wrap="square" rtlCol="0">
            <a:spAutoFit/>
          </a:bodyPr>
          <a:lstStyle/>
          <a:p>
            <a:r>
              <a:rPr lang="en-AU" dirty="0">
                <a:latin typeface="Ink Free" panose="03080402000500000000" pitchFamily="66" charset="0"/>
              </a:rPr>
              <a:t>Warsaw, Poland, 14 – 16 April 2026</a:t>
            </a:r>
          </a:p>
        </p:txBody>
      </p:sp>
      <p:sp>
        <p:nvSpPr>
          <p:cNvPr id="3" name="Ajatuskupla: Pilvi 2">
            <a:extLst>
              <a:ext uri="{FF2B5EF4-FFF2-40B4-BE49-F238E27FC236}">
                <a16:creationId xmlns:a16="http://schemas.microsoft.com/office/drawing/2014/main" id="{672A5940-5924-45DC-9D37-60A9F0463EB8}"/>
              </a:ext>
            </a:extLst>
          </p:cNvPr>
          <p:cNvSpPr/>
          <p:nvPr/>
        </p:nvSpPr>
        <p:spPr>
          <a:xfrm>
            <a:off x="8999622" y="665018"/>
            <a:ext cx="2767091" cy="2459182"/>
          </a:xfrm>
          <a:prstGeom prst="cloudCallout">
            <a:avLst/>
          </a:prstGeom>
          <a:solidFill>
            <a:schemeClr val="accent5">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In the pipeline: </a:t>
            </a:r>
          </a:p>
          <a:p>
            <a:pPr algn="ctr"/>
            <a:r>
              <a:rPr lang="en-AU" sz="2400" b="1" dirty="0"/>
              <a:t>SME webinars </a:t>
            </a:r>
          </a:p>
        </p:txBody>
      </p:sp>
    </p:spTree>
    <p:extLst>
      <p:ext uri="{BB962C8B-B14F-4D97-AF65-F5344CB8AC3E}">
        <p14:creationId xmlns:p14="http://schemas.microsoft.com/office/powerpoint/2010/main" val="1073512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2522CE-14C1-49E3-BF06-73437C4C3412}"/>
              </a:ext>
            </a:extLst>
          </p:cNvPr>
          <p:cNvSpPr>
            <a:spLocks noGrp="1"/>
          </p:cNvSpPr>
          <p:nvPr>
            <p:ph type="title"/>
          </p:nvPr>
        </p:nvSpPr>
        <p:spPr/>
        <p:txBody>
          <a:bodyPr/>
          <a:lstStyle/>
          <a:p>
            <a:r>
              <a:rPr lang="en-AU" b="1" dirty="0"/>
              <a:t>NATO BILC Conference</a:t>
            </a:r>
          </a:p>
        </p:txBody>
      </p:sp>
      <p:pic>
        <p:nvPicPr>
          <p:cNvPr id="4" name="Sisällön paikkamerkki 3">
            <a:extLst>
              <a:ext uri="{FF2B5EF4-FFF2-40B4-BE49-F238E27FC236}">
                <a16:creationId xmlns:a16="http://schemas.microsoft.com/office/drawing/2014/main" id="{15E30E1D-C519-4BED-A32B-11E9A1ECCE3E}"/>
              </a:ext>
            </a:extLst>
          </p:cNvPr>
          <p:cNvPicPr>
            <a:picLocks noGrp="1" noChangeAspect="1"/>
          </p:cNvPicPr>
          <p:nvPr>
            <p:ph idx="1"/>
          </p:nvPr>
        </p:nvPicPr>
        <p:blipFill>
          <a:blip r:embed="rId3"/>
          <a:stretch>
            <a:fillRect/>
          </a:stretch>
        </p:blipFill>
        <p:spPr>
          <a:xfrm>
            <a:off x="1822030" y="1538930"/>
            <a:ext cx="685800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kstiruutu 4">
            <a:extLst>
              <a:ext uri="{FF2B5EF4-FFF2-40B4-BE49-F238E27FC236}">
                <a16:creationId xmlns:a16="http://schemas.microsoft.com/office/drawing/2014/main" id="{B2712100-C196-44BB-AA77-98AE8E9B3E2F}"/>
              </a:ext>
            </a:extLst>
          </p:cNvPr>
          <p:cNvSpPr txBox="1"/>
          <p:nvPr/>
        </p:nvSpPr>
        <p:spPr>
          <a:xfrm>
            <a:off x="8125855" y="6308209"/>
            <a:ext cx="3859730" cy="369332"/>
          </a:xfrm>
          <a:prstGeom prst="rect">
            <a:avLst/>
          </a:prstGeom>
          <a:noFill/>
        </p:spPr>
        <p:txBody>
          <a:bodyPr wrap="square" rtlCol="0">
            <a:spAutoFit/>
          </a:bodyPr>
          <a:lstStyle/>
          <a:p>
            <a:r>
              <a:rPr lang="en-AU" dirty="0">
                <a:latin typeface="Ink Free" panose="03080402000500000000" pitchFamily="66" charset="0"/>
              </a:rPr>
              <a:t>Zagreb, Croatia, 26 – 29 May 2025</a:t>
            </a:r>
          </a:p>
        </p:txBody>
      </p:sp>
      <p:sp>
        <p:nvSpPr>
          <p:cNvPr id="3" name="Tekstiruutu 2">
            <a:extLst>
              <a:ext uri="{FF2B5EF4-FFF2-40B4-BE49-F238E27FC236}">
                <a16:creationId xmlns:a16="http://schemas.microsoft.com/office/drawing/2014/main" id="{E4A2D051-D2CA-4881-BDCA-89C51B6FFAA1}"/>
              </a:ext>
            </a:extLst>
          </p:cNvPr>
          <p:cNvSpPr txBox="1"/>
          <p:nvPr/>
        </p:nvSpPr>
        <p:spPr>
          <a:xfrm>
            <a:off x="9262753" y="1805049"/>
            <a:ext cx="2722831" cy="2862322"/>
          </a:xfrm>
          <a:prstGeom prst="rect">
            <a:avLst/>
          </a:prstGeom>
          <a:noFill/>
        </p:spPr>
        <p:txBody>
          <a:bodyPr wrap="square" rtlCol="0">
            <a:spAutoFit/>
          </a:bodyPr>
          <a:lstStyle/>
          <a:p>
            <a:r>
              <a:rPr lang="en-AU" sz="3000" dirty="0"/>
              <a:t>Study groups</a:t>
            </a:r>
          </a:p>
          <a:p>
            <a:endParaRPr lang="en-AU" sz="3000" dirty="0"/>
          </a:p>
          <a:p>
            <a:r>
              <a:rPr lang="en-AU" sz="3000" dirty="0"/>
              <a:t>Working groups</a:t>
            </a:r>
          </a:p>
          <a:p>
            <a:endParaRPr lang="en-AU" sz="3000" dirty="0"/>
          </a:p>
          <a:p>
            <a:r>
              <a:rPr lang="en-AU" sz="3000" dirty="0"/>
              <a:t>Steering Committee</a:t>
            </a:r>
          </a:p>
        </p:txBody>
      </p:sp>
    </p:spTree>
    <p:extLst>
      <p:ext uri="{BB962C8B-B14F-4D97-AF65-F5344CB8AC3E}">
        <p14:creationId xmlns:p14="http://schemas.microsoft.com/office/powerpoint/2010/main" val="219063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CE9DC5-8034-4EA7-B1B8-AB90DD6DD5EF}"/>
              </a:ext>
            </a:extLst>
          </p:cNvPr>
          <p:cNvSpPr>
            <a:spLocks noGrp="1"/>
          </p:cNvSpPr>
          <p:nvPr>
            <p:ph type="title"/>
          </p:nvPr>
        </p:nvSpPr>
        <p:spPr>
          <a:xfrm>
            <a:off x="1757680" y="1035685"/>
            <a:ext cx="7101840" cy="1325563"/>
          </a:xfrm>
        </p:spPr>
        <p:txBody>
          <a:bodyPr>
            <a:normAutofit/>
          </a:bodyPr>
          <a:lstStyle/>
          <a:p>
            <a:pPr algn="ctr"/>
            <a:r>
              <a:rPr lang="en-AU" sz="6000" b="1" dirty="0">
                <a:solidFill>
                  <a:schemeClr val="bg1"/>
                </a:solidFill>
                <a:highlight>
                  <a:srgbClr val="0000FF"/>
                </a:highlight>
              </a:rPr>
              <a:t>nato-bilc.org</a:t>
            </a:r>
          </a:p>
        </p:txBody>
      </p:sp>
      <p:sp>
        <p:nvSpPr>
          <p:cNvPr id="3" name="Sisällön paikkamerkki 2">
            <a:extLst>
              <a:ext uri="{FF2B5EF4-FFF2-40B4-BE49-F238E27FC236}">
                <a16:creationId xmlns:a16="http://schemas.microsoft.com/office/drawing/2014/main" id="{8C5E3344-206F-4FE5-B96D-7458B58829AF}"/>
              </a:ext>
            </a:extLst>
          </p:cNvPr>
          <p:cNvSpPr>
            <a:spLocks noGrp="1"/>
          </p:cNvSpPr>
          <p:nvPr>
            <p:ph idx="1"/>
          </p:nvPr>
        </p:nvSpPr>
        <p:spPr>
          <a:xfrm>
            <a:off x="838200" y="2926714"/>
            <a:ext cx="10515600" cy="3382645"/>
          </a:xfrm>
        </p:spPr>
        <p:txBody>
          <a:bodyPr/>
          <a:lstStyle/>
          <a:p>
            <a:r>
              <a:rPr lang="en-AU" dirty="0"/>
              <a:t>Croatian BILC Secretariat and NATO DEEP </a:t>
            </a:r>
            <a:r>
              <a:rPr lang="en-AU" dirty="0" err="1"/>
              <a:t>eAcademy</a:t>
            </a:r>
            <a:r>
              <a:rPr lang="en-AU" dirty="0"/>
              <a:t> completed redesigned the BILC website in spring 2025</a:t>
            </a:r>
          </a:p>
          <a:p>
            <a:r>
              <a:rPr lang="en-AU" dirty="0"/>
              <a:t>Summer 2026: Polish Association for Security (PAS) </a:t>
            </a:r>
            <a:r>
              <a:rPr lang="en-AU" dirty="0">
                <a:latin typeface="Calibri" panose="020F0502020204030204" pitchFamily="34" charset="0"/>
                <a:ea typeface="Calibri" panose="020F0502020204030204" pitchFamily="34" charset="0"/>
                <a:cs typeface="Calibri" panose="020F0502020204030204" pitchFamily="34" charset="0"/>
              </a:rPr>
              <a:t>→ </a:t>
            </a:r>
            <a:r>
              <a:rPr lang="en-AU" dirty="0"/>
              <a:t>Institute for Research and Social Education Foundation (IRSEF)</a:t>
            </a:r>
          </a:p>
          <a:p>
            <a:r>
              <a:rPr lang="en-AU" dirty="0"/>
              <a:t>DEEP </a:t>
            </a:r>
            <a:r>
              <a:rPr lang="en-AU" dirty="0" err="1"/>
              <a:t>eAcademy</a:t>
            </a:r>
            <a:r>
              <a:rPr lang="en-AU" dirty="0"/>
              <a:t> covers all costs</a:t>
            </a:r>
          </a:p>
          <a:p>
            <a:r>
              <a:rPr lang="en-AU" dirty="0"/>
              <a:t>Information on past BILC events, policy documents, calendar = BILC’s online archive</a:t>
            </a:r>
          </a:p>
        </p:txBody>
      </p:sp>
      <p:pic>
        <p:nvPicPr>
          <p:cNvPr id="5" name="Kuva 4">
            <a:extLst>
              <a:ext uri="{FF2B5EF4-FFF2-40B4-BE49-F238E27FC236}">
                <a16:creationId xmlns:a16="http://schemas.microsoft.com/office/drawing/2014/main" id="{C2DAD55C-C614-44C9-B0D5-30B8AC859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240" y="203200"/>
            <a:ext cx="2286000" cy="2286000"/>
          </a:xfrm>
          <a:prstGeom prst="rect">
            <a:avLst/>
          </a:prstGeom>
        </p:spPr>
      </p:pic>
    </p:spTree>
    <p:extLst>
      <p:ext uri="{BB962C8B-B14F-4D97-AF65-F5344CB8AC3E}">
        <p14:creationId xmlns:p14="http://schemas.microsoft.com/office/powerpoint/2010/main" val="247109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tsikko 41">
            <a:extLst>
              <a:ext uri="{FF2B5EF4-FFF2-40B4-BE49-F238E27FC236}">
                <a16:creationId xmlns:a16="http://schemas.microsoft.com/office/drawing/2014/main" id="{105D2359-E60B-48B8-AABB-1B0C3C4B1661}"/>
              </a:ext>
            </a:extLst>
          </p:cNvPr>
          <p:cNvSpPr>
            <a:spLocks noGrp="1"/>
          </p:cNvSpPr>
          <p:nvPr>
            <p:ph type="title"/>
          </p:nvPr>
        </p:nvSpPr>
        <p:spPr/>
        <p:txBody>
          <a:bodyPr/>
          <a:lstStyle/>
          <a:p>
            <a:r>
              <a:rPr lang="en-AU" b="1" dirty="0"/>
              <a:t>BILC and NATO’s Defence Education Enhancement Programme (DEEP) 2025 stats</a:t>
            </a:r>
          </a:p>
        </p:txBody>
      </p:sp>
      <p:pic>
        <p:nvPicPr>
          <p:cNvPr id="44" name="Kuva 43">
            <a:extLst>
              <a:ext uri="{FF2B5EF4-FFF2-40B4-BE49-F238E27FC236}">
                <a16:creationId xmlns:a16="http://schemas.microsoft.com/office/drawing/2014/main" id="{3391E58B-AA6A-4975-9368-D9673B662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05" y="1690688"/>
            <a:ext cx="8280190" cy="49615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52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6D18D66-6F19-4435-B0E8-2E606BF63EC3}"/>
              </a:ext>
            </a:extLst>
          </p:cNvPr>
          <p:cNvSpPr>
            <a:spLocks noGrp="1"/>
          </p:cNvSpPr>
          <p:nvPr>
            <p:ph idx="1"/>
          </p:nvPr>
        </p:nvSpPr>
        <p:spPr>
          <a:xfrm>
            <a:off x="828102" y="754769"/>
            <a:ext cx="10712116" cy="2573120"/>
          </a:xfrm>
          <a:solidFill>
            <a:schemeClr val="bg1"/>
          </a:solidFill>
        </p:spPr>
        <p:txBody>
          <a:bodyPr>
            <a:noAutofit/>
          </a:bodyPr>
          <a:lstStyle/>
          <a:p>
            <a:pPr marL="0" indent="0">
              <a:buNone/>
            </a:pPr>
            <a:r>
              <a:rPr lang="en-AU" sz="3000" dirty="0">
                <a:latin typeface="Ink Free" panose="03080402000500000000" pitchFamily="66" charset="0"/>
              </a:rPr>
              <a:t>“There have always been profitable contacts between interested countries in the field of language training. The simple aim of the Bureau is to make these contacts even easier and more profitable in the future, and to extend their benefits more widely.”</a:t>
            </a:r>
          </a:p>
          <a:p>
            <a:pPr marL="0" indent="0" algn="r">
              <a:buNone/>
            </a:pPr>
            <a:r>
              <a:rPr lang="en-AU" sz="3000" dirty="0">
                <a:latin typeface="Ink Free" panose="03080402000500000000" pitchFamily="66" charset="0"/>
              </a:rPr>
              <a:t>BILC Bulletin 1967, Editorial, p. 5</a:t>
            </a:r>
          </a:p>
          <a:p>
            <a:endParaRPr lang="en-AU" sz="3000" dirty="0"/>
          </a:p>
        </p:txBody>
      </p:sp>
      <p:pic>
        <p:nvPicPr>
          <p:cNvPr id="12" name="Kuva 11">
            <a:extLst>
              <a:ext uri="{FF2B5EF4-FFF2-40B4-BE49-F238E27FC236}">
                <a16:creationId xmlns:a16="http://schemas.microsoft.com/office/drawing/2014/main" id="{A4BB0A38-2D1A-4948-B40A-752123341AD5}"/>
              </a:ext>
            </a:extLst>
          </p:cNvPr>
          <p:cNvPicPr>
            <a:picLocks noChangeAspect="1"/>
          </p:cNvPicPr>
          <p:nvPr/>
        </p:nvPicPr>
        <p:blipFill>
          <a:blip r:embed="rId3"/>
          <a:stretch>
            <a:fillRect/>
          </a:stretch>
        </p:blipFill>
        <p:spPr>
          <a:xfrm>
            <a:off x="7768966" y="3530112"/>
            <a:ext cx="1999661" cy="1749704"/>
          </a:xfrm>
          <a:prstGeom prst="rect">
            <a:avLst/>
          </a:prstGeom>
        </p:spPr>
      </p:pic>
      <p:pic>
        <p:nvPicPr>
          <p:cNvPr id="16" name="Kuva 15">
            <a:extLst>
              <a:ext uri="{FF2B5EF4-FFF2-40B4-BE49-F238E27FC236}">
                <a16:creationId xmlns:a16="http://schemas.microsoft.com/office/drawing/2014/main" id="{174C1F84-5D06-4CD8-BD49-1F5DDEC39768}"/>
              </a:ext>
            </a:extLst>
          </p:cNvPr>
          <p:cNvPicPr>
            <a:picLocks noChangeAspect="1"/>
          </p:cNvPicPr>
          <p:nvPr/>
        </p:nvPicPr>
        <p:blipFill rotWithShape="1">
          <a:blip r:embed="rId4">
            <a:extLst>
              <a:ext uri="{28A0092B-C50C-407E-A947-70E740481C1C}">
                <a14:useLocalDpi xmlns:a14="http://schemas.microsoft.com/office/drawing/2010/main" val="0"/>
              </a:ext>
            </a:extLst>
          </a:blip>
          <a:srcRect l="1" t="-1" r="385" b="-560"/>
          <a:stretch/>
        </p:blipFill>
        <p:spPr>
          <a:xfrm>
            <a:off x="1007703" y="3429000"/>
            <a:ext cx="4333922" cy="2908779"/>
          </a:xfrm>
          <a:prstGeom prst="rect">
            <a:avLst/>
          </a:prstGeom>
        </p:spPr>
      </p:pic>
    </p:spTree>
    <p:extLst>
      <p:ext uri="{BB962C8B-B14F-4D97-AF65-F5344CB8AC3E}">
        <p14:creationId xmlns:p14="http://schemas.microsoft.com/office/powerpoint/2010/main" val="37348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9908F31-ABE0-4A7E-9115-3A95CBBD1895}"/>
              </a:ext>
            </a:extLst>
          </p:cNvPr>
          <p:cNvPicPr>
            <a:picLocks noChangeAspect="1"/>
          </p:cNvPicPr>
          <p:nvPr/>
        </p:nvPicPr>
        <p:blipFill rotWithShape="1">
          <a:blip r:embed="rId3">
            <a:extLst>
              <a:ext uri="{28A0092B-C50C-407E-A947-70E740481C1C}">
                <a14:useLocalDpi xmlns:a14="http://schemas.microsoft.com/office/drawing/2010/main" val="0"/>
              </a:ext>
            </a:extLst>
          </a:blip>
          <a:srcRect l="1" r="-530" b="8977"/>
          <a:stretch/>
        </p:blipFill>
        <p:spPr>
          <a:xfrm>
            <a:off x="1898102" y="1083056"/>
            <a:ext cx="8395796" cy="5077112"/>
          </a:xfrm>
          <a:prstGeom prst="rect">
            <a:avLst/>
          </a:prstGeom>
          <a:ln>
            <a:noFill/>
          </a:ln>
          <a:effectLst>
            <a:softEdge rad="112500"/>
          </a:effectLst>
        </p:spPr>
      </p:pic>
      <p:sp>
        <p:nvSpPr>
          <p:cNvPr id="2" name="Tekstiruutu 1">
            <a:extLst>
              <a:ext uri="{FF2B5EF4-FFF2-40B4-BE49-F238E27FC236}">
                <a16:creationId xmlns:a16="http://schemas.microsoft.com/office/drawing/2014/main" id="{6140C2A2-1E21-4F3D-B958-F5CE64D68ABA}"/>
              </a:ext>
            </a:extLst>
          </p:cNvPr>
          <p:cNvSpPr txBox="1"/>
          <p:nvPr/>
        </p:nvSpPr>
        <p:spPr>
          <a:xfrm>
            <a:off x="4181104" y="71252"/>
            <a:ext cx="3829792" cy="1015663"/>
          </a:xfrm>
          <a:prstGeom prst="rect">
            <a:avLst/>
          </a:prstGeom>
          <a:noFill/>
        </p:spPr>
        <p:txBody>
          <a:bodyPr wrap="square" rtlCol="0">
            <a:spAutoFit/>
          </a:bodyPr>
          <a:lstStyle/>
          <a:p>
            <a:r>
              <a:rPr lang="en-AU" sz="6000" dirty="0">
                <a:latin typeface="Ink Free" panose="03080402000500000000" pitchFamily="66" charset="0"/>
              </a:rPr>
              <a:t>60 years!</a:t>
            </a:r>
          </a:p>
        </p:txBody>
      </p:sp>
    </p:spTree>
    <p:extLst>
      <p:ext uri="{BB962C8B-B14F-4D97-AF65-F5344CB8AC3E}">
        <p14:creationId xmlns:p14="http://schemas.microsoft.com/office/powerpoint/2010/main" val="252275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0A4720-60DB-4C5D-A8E4-6E74050FE644}"/>
              </a:ext>
            </a:extLst>
          </p:cNvPr>
          <p:cNvSpPr>
            <a:spLocks noGrp="1"/>
          </p:cNvSpPr>
          <p:nvPr>
            <p:ph type="title"/>
          </p:nvPr>
        </p:nvSpPr>
        <p:spPr/>
        <p:txBody>
          <a:bodyPr/>
          <a:lstStyle/>
          <a:p>
            <a:r>
              <a:rPr lang="en-AU" b="1" dirty="0"/>
              <a:t>In this update …</a:t>
            </a:r>
          </a:p>
        </p:txBody>
      </p:sp>
      <p:sp>
        <p:nvSpPr>
          <p:cNvPr id="3" name="Sisällön paikkamerkki 2">
            <a:extLst>
              <a:ext uri="{FF2B5EF4-FFF2-40B4-BE49-F238E27FC236}">
                <a16:creationId xmlns:a16="http://schemas.microsoft.com/office/drawing/2014/main" id="{4D7CD684-785E-4F40-A6A6-0EF439D6B2A7}"/>
              </a:ext>
            </a:extLst>
          </p:cNvPr>
          <p:cNvSpPr>
            <a:spLocks noGrp="1"/>
          </p:cNvSpPr>
          <p:nvPr>
            <p:ph idx="1"/>
          </p:nvPr>
        </p:nvSpPr>
        <p:spPr/>
        <p:txBody>
          <a:bodyPr>
            <a:normAutofit/>
          </a:bodyPr>
          <a:lstStyle/>
          <a:p>
            <a:pPr marL="514350" indent="-514350">
              <a:buFont typeface="+mj-lt"/>
              <a:buAutoNum type="arabicPeriod"/>
            </a:pPr>
            <a:r>
              <a:rPr lang="en-AU" dirty="0"/>
              <a:t>BILC: What it is and its history (very briefly)</a:t>
            </a:r>
          </a:p>
          <a:p>
            <a:pPr marL="514350" indent="-514350">
              <a:buFont typeface="+mj-lt"/>
              <a:buAutoNum type="arabicPeriod"/>
            </a:pPr>
            <a:r>
              <a:rPr lang="en-AU" dirty="0"/>
              <a:t>The BILC organogram</a:t>
            </a:r>
          </a:p>
          <a:p>
            <a:pPr marL="514350" indent="-514350">
              <a:buFont typeface="+mj-lt"/>
              <a:buAutoNum type="arabicPeriod"/>
            </a:pPr>
            <a:r>
              <a:rPr lang="en-AU" dirty="0"/>
              <a:t>The current BILC Secretariat</a:t>
            </a:r>
          </a:p>
          <a:p>
            <a:pPr marL="514350" indent="-514350">
              <a:buFont typeface="+mj-lt"/>
              <a:buAutoNum type="arabicPeriod"/>
            </a:pPr>
            <a:r>
              <a:rPr lang="en-AU" dirty="0"/>
              <a:t>BILC’s vision</a:t>
            </a:r>
          </a:p>
          <a:p>
            <a:pPr marL="514350" indent="-514350">
              <a:buFont typeface="+mj-lt"/>
              <a:buAutoNum type="arabicPeriod"/>
            </a:pPr>
            <a:r>
              <a:rPr lang="en-AU" dirty="0"/>
              <a:t>BILC’s three Ts: testing, teaching and terminology</a:t>
            </a:r>
          </a:p>
          <a:p>
            <a:pPr marL="514350" indent="-514350">
              <a:buFont typeface="+mj-lt"/>
              <a:buAutoNum type="arabicPeriod"/>
            </a:pPr>
            <a:r>
              <a:rPr lang="en-AU" dirty="0"/>
              <a:t>BILC website – new address!</a:t>
            </a:r>
          </a:p>
          <a:p>
            <a:pPr marL="514350" indent="-514350">
              <a:buFont typeface="+mj-lt"/>
              <a:buAutoNum type="arabicPeriod"/>
            </a:pPr>
            <a:r>
              <a:rPr lang="en-AU" dirty="0"/>
              <a:t>BILC and Partner Nations (DEEP)</a:t>
            </a:r>
          </a:p>
        </p:txBody>
      </p:sp>
      <p:pic>
        <p:nvPicPr>
          <p:cNvPr id="4" name="Kuva 3">
            <a:extLst>
              <a:ext uri="{FF2B5EF4-FFF2-40B4-BE49-F238E27FC236}">
                <a16:creationId xmlns:a16="http://schemas.microsoft.com/office/drawing/2014/main" id="{3330CC9C-0575-4B88-9310-8E7693CBFC0A}"/>
              </a:ext>
            </a:extLst>
          </p:cNvPr>
          <p:cNvPicPr>
            <a:picLocks noChangeAspect="1"/>
          </p:cNvPicPr>
          <p:nvPr/>
        </p:nvPicPr>
        <p:blipFill>
          <a:blip r:embed="rId3"/>
          <a:stretch>
            <a:fillRect/>
          </a:stretch>
        </p:blipFill>
        <p:spPr>
          <a:xfrm>
            <a:off x="9599840" y="365125"/>
            <a:ext cx="1987468" cy="1749704"/>
          </a:xfrm>
          <a:prstGeom prst="rect">
            <a:avLst/>
          </a:prstGeom>
        </p:spPr>
      </p:pic>
      <p:pic>
        <p:nvPicPr>
          <p:cNvPr id="6" name="Kuva 5">
            <a:extLst>
              <a:ext uri="{FF2B5EF4-FFF2-40B4-BE49-F238E27FC236}">
                <a16:creationId xmlns:a16="http://schemas.microsoft.com/office/drawing/2014/main" id="{D9642405-7111-4D98-BB05-158A81A3EE95}"/>
              </a:ext>
            </a:extLst>
          </p:cNvPr>
          <p:cNvPicPr>
            <a:picLocks noChangeAspect="1"/>
          </p:cNvPicPr>
          <p:nvPr/>
        </p:nvPicPr>
        <p:blipFill rotWithShape="1">
          <a:blip r:embed="rId4">
            <a:extLst>
              <a:ext uri="{28A0092B-C50C-407E-A947-70E740481C1C}">
                <a14:useLocalDpi xmlns:a14="http://schemas.microsoft.com/office/drawing/2010/main" val="0"/>
              </a:ext>
            </a:extLst>
          </a:blip>
          <a:srcRect t="-10838" r="-1533" b="9305"/>
          <a:stretch/>
        </p:blipFill>
        <p:spPr>
          <a:xfrm>
            <a:off x="8364266" y="4233725"/>
            <a:ext cx="3391820" cy="2259150"/>
          </a:xfrm>
          <a:prstGeom prst="rect">
            <a:avLst/>
          </a:prstGeom>
          <a:ln>
            <a:noFill/>
          </a:ln>
          <a:effectLst>
            <a:softEdge rad="112500"/>
          </a:effectLst>
        </p:spPr>
      </p:pic>
    </p:spTree>
    <p:extLst>
      <p:ext uri="{BB962C8B-B14F-4D97-AF65-F5344CB8AC3E}">
        <p14:creationId xmlns:p14="http://schemas.microsoft.com/office/powerpoint/2010/main" val="1762217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51B812-FE9B-4422-AF78-5803E2B24FBC}"/>
              </a:ext>
            </a:extLst>
          </p:cNvPr>
          <p:cNvSpPr>
            <a:spLocks noGrp="1"/>
          </p:cNvSpPr>
          <p:nvPr>
            <p:ph type="title"/>
          </p:nvPr>
        </p:nvSpPr>
        <p:spPr/>
        <p:txBody>
          <a:bodyPr/>
          <a:lstStyle/>
          <a:p>
            <a:r>
              <a:rPr lang="en-AU" dirty="0"/>
              <a:t>Images</a:t>
            </a:r>
          </a:p>
        </p:txBody>
      </p:sp>
      <p:sp>
        <p:nvSpPr>
          <p:cNvPr id="3" name="Sisällön paikkamerkki 2">
            <a:extLst>
              <a:ext uri="{FF2B5EF4-FFF2-40B4-BE49-F238E27FC236}">
                <a16:creationId xmlns:a16="http://schemas.microsoft.com/office/drawing/2014/main" id="{D9CBC3C7-1B79-4B4F-912A-5EB2F25EFB72}"/>
              </a:ext>
            </a:extLst>
          </p:cNvPr>
          <p:cNvSpPr>
            <a:spLocks noGrp="1"/>
          </p:cNvSpPr>
          <p:nvPr>
            <p:ph idx="1"/>
          </p:nvPr>
        </p:nvSpPr>
        <p:spPr/>
        <p:txBody>
          <a:bodyPr>
            <a:normAutofit fontScale="92500" lnSpcReduction="20000"/>
          </a:bodyPr>
          <a:lstStyle/>
          <a:p>
            <a:pPr marL="0" indent="0">
              <a:buNone/>
            </a:pPr>
            <a:r>
              <a:rPr lang="en-AU" sz="1800" dirty="0"/>
              <a:t>Photos from BILC events from nato-bilc.org except Warsaw picture from https://www.wojsko-polskie.pl/wat/en/articles/muts-news/3rd-military-terminology-conference-in-warsaw-language-as-a-foundation-of-interoperability/</a:t>
            </a:r>
          </a:p>
          <a:p>
            <a:pPr marL="0" indent="0">
              <a:buNone/>
            </a:pPr>
            <a:r>
              <a:rPr lang="en-AU" sz="1800" dirty="0"/>
              <a:t>All icons from noun project, do not reproduce</a:t>
            </a:r>
          </a:p>
          <a:p>
            <a:pPr marL="0" indent="0">
              <a:buNone/>
            </a:pPr>
            <a:r>
              <a:rPr lang="en-AU" sz="1800" dirty="0"/>
              <a:t>BILC icon emulating Coat of arms of the Republic of Hungary: based on model from  </a:t>
            </a:r>
            <a:r>
              <a:rPr lang="en-AU" sz="1800" dirty="0">
                <a:hlinkClick r:id="rId3"/>
              </a:rPr>
              <a:t>https://dailynewshungary.com/national-symbols-of-hungary/</a:t>
            </a:r>
            <a:r>
              <a:rPr lang="en-AU" sz="1800" dirty="0"/>
              <a:t>, designed by </a:t>
            </a:r>
            <a:r>
              <a:rPr lang="en-AU" sz="1800" dirty="0" err="1"/>
              <a:t>Chatgpt</a:t>
            </a:r>
            <a:r>
              <a:rPr lang="en-AU" sz="1800" dirty="0"/>
              <a:t> on 6 MAY 2026. Do not reproduce.</a:t>
            </a:r>
          </a:p>
          <a:p>
            <a:pPr marL="0" indent="0">
              <a:buNone/>
            </a:pPr>
            <a:r>
              <a:rPr lang="en-AU" sz="1800" dirty="0"/>
              <a:t>Fisherman’s Bastion in Budapest by </a:t>
            </a:r>
            <a:r>
              <a:rPr lang="en-AU" sz="1800" dirty="0" err="1"/>
              <a:t>Scopio</a:t>
            </a:r>
            <a:r>
              <a:rPr lang="en-AU" sz="1800" dirty="0"/>
              <a:t> / Noun Project</a:t>
            </a:r>
          </a:p>
          <a:p>
            <a:pPr marL="0" indent="0">
              <a:buNone/>
            </a:pPr>
            <a:r>
              <a:rPr lang="en-AU" sz="1800" dirty="0"/>
              <a:t>Chocolate cake on white ceramic plate by </a:t>
            </a:r>
            <a:r>
              <a:rPr lang="en-AU" sz="1800" dirty="0" err="1"/>
              <a:t>Scopio</a:t>
            </a:r>
            <a:r>
              <a:rPr lang="en-AU" sz="1800" dirty="0"/>
              <a:t> from &lt;a </a:t>
            </a:r>
            <a:r>
              <a:rPr lang="en-AU" sz="1800" dirty="0" err="1"/>
              <a:t>href</a:t>
            </a:r>
            <a:r>
              <a:rPr lang="en-AU" sz="1800" dirty="0"/>
              <a:t>="https://thenounproject.com/photo/chocolate-cake-on-white-ceramic-plate-5wgnZR/" target="_blank" title="Chocolate cake on white ceramic plate Photo"&gt;Noun Project&lt;/a&gt; (CC BY-NC-ND 2.0)</a:t>
            </a:r>
          </a:p>
          <a:p>
            <a:pPr marL="0" indent="0">
              <a:buNone/>
            </a:pPr>
            <a:r>
              <a:rPr lang="fi-FI" sz="1800" dirty="0"/>
              <a:t>Helsinki image: </a:t>
            </a:r>
            <a:r>
              <a:rPr lang="fi-FI" sz="1800" dirty="0">
                <a:hlinkClick r:id="rId4"/>
              </a:rPr>
              <a:t>https://pixabay.com/users/tap5a-12431592/</a:t>
            </a:r>
            <a:r>
              <a:rPr lang="fi-FI" sz="1800" dirty="0"/>
              <a:t> </a:t>
            </a:r>
            <a:endParaRPr lang="en-AU" sz="1800" dirty="0"/>
          </a:p>
          <a:p>
            <a:pPr marL="0" indent="0">
              <a:buNone/>
            </a:pPr>
            <a:r>
              <a:rPr lang="en-AU" sz="1800" dirty="0"/>
              <a:t>People in </a:t>
            </a:r>
            <a:r>
              <a:rPr lang="en-AU" sz="1800" dirty="0" err="1"/>
              <a:t>colorful</a:t>
            </a:r>
            <a:r>
              <a:rPr lang="en-AU" sz="1800" dirty="0"/>
              <a:t> hot air balloon in sky by </a:t>
            </a:r>
            <a:r>
              <a:rPr lang="en-AU" sz="1800" dirty="0" err="1"/>
              <a:t>Scopio</a:t>
            </a:r>
            <a:r>
              <a:rPr lang="en-AU" sz="1800" dirty="0"/>
              <a:t> from &lt;a </a:t>
            </a:r>
            <a:r>
              <a:rPr lang="en-AU" sz="1800" dirty="0" err="1"/>
              <a:t>href</a:t>
            </a:r>
            <a:r>
              <a:rPr lang="en-AU" sz="1800" dirty="0"/>
              <a:t>="https://thenounproject.com/photo/people-in-colorful-hot-air-balloon-in-sky-0goD80/" target="_blank" title="People in </a:t>
            </a:r>
            <a:r>
              <a:rPr lang="en-AU" sz="1800" dirty="0" err="1"/>
              <a:t>colorful</a:t>
            </a:r>
            <a:r>
              <a:rPr lang="en-AU" sz="1800" dirty="0"/>
              <a:t> hot air balloon in sky Photo"&gt;Noun Project&lt;/a&gt; (CC BY-NC-ND 2.0)</a:t>
            </a:r>
          </a:p>
          <a:p>
            <a:pPr marL="0" indent="0">
              <a:buNone/>
            </a:pPr>
            <a:r>
              <a:rPr lang="en-AU" sz="1800" dirty="0"/>
              <a:t>Kid having fun with balloons in nature by ADDICTIVE STOCK from &lt;a </a:t>
            </a:r>
            <a:r>
              <a:rPr lang="en-AU" sz="1800" dirty="0" err="1"/>
              <a:t>href</a:t>
            </a:r>
            <a:r>
              <a:rPr lang="en-AU" sz="1800" dirty="0"/>
              <a:t>="https://thenounproject.com/photo/kid-having-fun-with-balloons-in-nature-5r9rM7/" target="_blank" title="Kid having fun with balloons in nature Photo"&gt;Noun Project&lt;/a&gt; (CC BY-NC-ND 2.0)</a:t>
            </a:r>
          </a:p>
        </p:txBody>
      </p:sp>
    </p:spTree>
    <p:extLst>
      <p:ext uri="{BB962C8B-B14F-4D97-AF65-F5344CB8AC3E}">
        <p14:creationId xmlns:p14="http://schemas.microsoft.com/office/powerpoint/2010/main" val="1823474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4252DF3-CD58-4E96-AA8E-01BA5E376CEB}"/>
              </a:ext>
            </a:extLst>
          </p:cNvPr>
          <p:cNvSpPr>
            <a:spLocks noGrp="1"/>
          </p:cNvSpPr>
          <p:nvPr>
            <p:ph idx="1"/>
          </p:nvPr>
        </p:nvSpPr>
        <p:spPr/>
        <p:txBody>
          <a:bodyPr>
            <a:noAutofit/>
          </a:bodyPr>
          <a:lstStyle/>
          <a:p>
            <a:pPr marL="0" indent="0" algn="ctr">
              <a:buNone/>
            </a:pPr>
            <a:r>
              <a:rPr lang="en-GB" sz="9000" dirty="0">
                <a:solidFill>
                  <a:schemeClr val="accent1"/>
                </a:solidFill>
              </a:rPr>
              <a:t>BILC</a:t>
            </a:r>
          </a:p>
          <a:p>
            <a:pPr marL="0" indent="0" algn="ctr">
              <a:buNone/>
            </a:pPr>
            <a:r>
              <a:rPr lang="en-GB" sz="4500" dirty="0">
                <a:solidFill>
                  <a:schemeClr val="accent1"/>
                </a:solidFill>
              </a:rPr>
              <a:t>Bureau for International </a:t>
            </a:r>
          </a:p>
          <a:p>
            <a:pPr marL="0" indent="0" algn="ctr">
              <a:buNone/>
            </a:pPr>
            <a:r>
              <a:rPr lang="en-GB" sz="4500" dirty="0">
                <a:solidFill>
                  <a:schemeClr val="accent1"/>
                </a:solidFill>
              </a:rPr>
              <a:t>Language Coordination</a:t>
            </a:r>
          </a:p>
        </p:txBody>
      </p:sp>
    </p:spTree>
    <p:extLst>
      <p:ext uri="{BB962C8B-B14F-4D97-AF65-F5344CB8AC3E}">
        <p14:creationId xmlns:p14="http://schemas.microsoft.com/office/powerpoint/2010/main" val="332661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4BB7AC-281B-4B09-960F-C91A37C24C30}"/>
              </a:ext>
            </a:extLst>
          </p:cNvPr>
          <p:cNvSpPr>
            <a:spLocks noGrp="1"/>
          </p:cNvSpPr>
          <p:nvPr>
            <p:ph type="title"/>
          </p:nvPr>
        </p:nvSpPr>
        <p:spPr>
          <a:xfrm>
            <a:off x="293524" y="446405"/>
            <a:ext cx="3577436" cy="2469515"/>
          </a:xfrm>
        </p:spPr>
        <p:txBody>
          <a:bodyPr/>
          <a:lstStyle/>
          <a:p>
            <a:r>
              <a:rPr lang="en-AU" b="1" dirty="0"/>
              <a:t>In the beginning… </a:t>
            </a:r>
            <a:br>
              <a:rPr lang="en-AU" b="1" dirty="0"/>
            </a:br>
            <a:r>
              <a:rPr lang="en-AU" b="1" dirty="0"/>
              <a:t>in 1966</a:t>
            </a:r>
          </a:p>
        </p:txBody>
      </p:sp>
      <p:pic>
        <p:nvPicPr>
          <p:cNvPr id="5" name="Sisällön paikkamerkki 4">
            <a:extLst>
              <a:ext uri="{FF2B5EF4-FFF2-40B4-BE49-F238E27FC236}">
                <a16:creationId xmlns:a16="http://schemas.microsoft.com/office/drawing/2014/main" id="{B4403578-5D90-42C3-91EB-200E3C3B60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7310" y="3357905"/>
            <a:ext cx="2025754" cy="27766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Kuva 8">
            <a:extLst>
              <a:ext uri="{FF2B5EF4-FFF2-40B4-BE49-F238E27FC236}">
                <a16:creationId xmlns:a16="http://schemas.microsoft.com/office/drawing/2014/main" id="{0D433A39-1C8D-49BC-8F3A-97D1D51E4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960" y="446404"/>
            <a:ext cx="7518400" cy="6203881"/>
          </a:xfrm>
          <a:prstGeom prst="rect">
            <a:avLst/>
          </a:prstGeom>
        </p:spPr>
      </p:pic>
      <p:pic>
        <p:nvPicPr>
          <p:cNvPr id="11" name="Kuva 10">
            <a:extLst>
              <a:ext uri="{FF2B5EF4-FFF2-40B4-BE49-F238E27FC236}">
                <a16:creationId xmlns:a16="http://schemas.microsoft.com/office/drawing/2014/main" id="{68BD24D1-87ED-4A96-A061-C3687E14B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230" y="5407500"/>
            <a:ext cx="952549" cy="619792"/>
          </a:xfrm>
          <a:prstGeom prst="rect">
            <a:avLst/>
          </a:prstGeom>
        </p:spPr>
      </p:pic>
      <p:pic>
        <p:nvPicPr>
          <p:cNvPr id="13" name="Kuva 12">
            <a:extLst>
              <a:ext uri="{FF2B5EF4-FFF2-40B4-BE49-F238E27FC236}">
                <a16:creationId xmlns:a16="http://schemas.microsoft.com/office/drawing/2014/main" id="{24F9F9F5-80A5-4AC0-B781-741DEFA8C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4284" y="5450047"/>
            <a:ext cx="1160205" cy="577245"/>
          </a:xfrm>
          <a:prstGeom prst="rect">
            <a:avLst/>
          </a:prstGeom>
        </p:spPr>
      </p:pic>
      <p:pic>
        <p:nvPicPr>
          <p:cNvPr id="15" name="Kuva 14">
            <a:extLst>
              <a:ext uri="{FF2B5EF4-FFF2-40B4-BE49-F238E27FC236}">
                <a16:creationId xmlns:a16="http://schemas.microsoft.com/office/drawing/2014/main" id="{2325CDBE-0443-4EFB-BF3D-F4BC8FDB0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1394" y="5429802"/>
            <a:ext cx="862374" cy="580102"/>
          </a:xfrm>
          <a:prstGeom prst="rect">
            <a:avLst/>
          </a:prstGeom>
        </p:spPr>
      </p:pic>
      <p:pic>
        <p:nvPicPr>
          <p:cNvPr id="17" name="Kuva 16">
            <a:extLst>
              <a:ext uri="{FF2B5EF4-FFF2-40B4-BE49-F238E27FC236}">
                <a16:creationId xmlns:a16="http://schemas.microsoft.com/office/drawing/2014/main" id="{53A60474-E1D3-46F9-AC9C-F5EB1E7D1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6300" y="5407500"/>
            <a:ext cx="952548" cy="670881"/>
          </a:xfrm>
          <a:prstGeom prst="rect">
            <a:avLst/>
          </a:prstGeom>
        </p:spPr>
      </p:pic>
      <p:pic>
        <p:nvPicPr>
          <p:cNvPr id="19" name="Kuva 18">
            <a:extLst>
              <a:ext uri="{FF2B5EF4-FFF2-40B4-BE49-F238E27FC236}">
                <a16:creationId xmlns:a16="http://schemas.microsoft.com/office/drawing/2014/main" id="{8692C5E2-1A4A-4E69-82F1-EBC03C7E89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4637" y="5420217"/>
            <a:ext cx="883966" cy="586770"/>
          </a:xfrm>
          <a:prstGeom prst="rect">
            <a:avLst/>
          </a:prstGeom>
        </p:spPr>
      </p:pic>
      <p:pic>
        <p:nvPicPr>
          <p:cNvPr id="21" name="Kuva 20">
            <a:extLst>
              <a:ext uri="{FF2B5EF4-FFF2-40B4-BE49-F238E27FC236}">
                <a16:creationId xmlns:a16="http://schemas.microsoft.com/office/drawing/2014/main" id="{F9351073-D0DB-48B6-957D-B3E992BA3A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5173" y="5432902"/>
            <a:ext cx="1061774" cy="594390"/>
          </a:xfrm>
          <a:prstGeom prst="rect">
            <a:avLst/>
          </a:prstGeom>
        </p:spPr>
      </p:pic>
      <p:pic>
        <p:nvPicPr>
          <p:cNvPr id="25" name="Kuva 24">
            <a:extLst>
              <a:ext uri="{FF2B5EF4-FFF2-40B4-BE49-F238E27FC236}">
                <a16:creationId xmlns:a16="http://schemas.microsoft.com/office/drawing/2014/main" id="{2F90D1C0-FAAF-4569-A6DE-2CDA2B1726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0658" y="5412598"/>
            <a:ext cx="1130358" cy="602011"/>
          </a:xfrm>
          <a:prstGeom prst="rect">
            <a:avLst/>
          </a:prstGeom>
        </p:spPr>
      </p:pic>
    </p:spTree>
    <p:extLst>
      <p:ext uri="{BB962C8B-B14F-4D97-AF65-F5344CB8AC3E}">
        <p14:creationId xmlns:p14="http://schemas.microsoft.com/office/powerpoint/2010/main" val="7368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6AE36B1-B821-4DCA-88B3-8514D348E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049" y="181905"/>
            <a:ext cx="1449004" cy="1237984"/>
          </a:xfrm>
          <a:prstGeom prst="rect">
            <a:avLst/>
          </a:prstGeom>
        </p:spPr>
      </p:pic>
      <p:sp>
        <p:nvSpPr>
          <p:cNvPr id="10" name="Ellipsi 9">
            <a:extLst>
              <a:ext uri="{FF2B5EF4-FFF2-40B4-BE49-F238E27FC236}">
                <a16:creationId xmlns:a16="http://schemas.microsoft.com/office/drawing/2014/main" id="{42F1BB2A-ABC2-4EB0-8C6A-FCD2422B1F1F}"/>
              </a:ext>
            </a:extLst>
          </p:cNvPr>
          <p:cNvSpPr/>
          <p:nvPr/>
        </p:nvSpPr>
        <p:spPr>
          <a:xfrm>
            <a:off x="2484279" y="4816358"/>
            <a:ext cx="2336800" cy="1706880"/>
          </a:xfrm>
          <a:prstGeom prst="ellipse">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HOST NATION</a:t>
            </a:r>
          </a:p>
        </p:txBody>
      </p:sp>
      <p:sp>
        <p:nvSpPr>
          <p:cNvPr id="11" name="Ellipsi 10">
            <a:extLst>
              <a:ext uri="{FF2B5EF4-FFF2-40B4-BE49-F238E27FC236}">
                <a16:creationId xmlns:a16="http://schemas.microsoft.com/office/drawing/2014/main" id="{7BF91834-CFE0-4A20-A85A-FA01A4A98A3A}"/>
              </a:ext>
            </a:extLst>
          </p:cNvPr>
          <p:cNvSpPr/>
          <p:nvPr/>
        </p:nvSpPr>
        <p:spPr>
          <a:xfrm>
            <a:off x="628650" y="295275"/>
            <a:ext cx="2352675" cy="2111155"/>
          </a:xfrm>
          <a:prstGeom prst="ellipse">
            <a:avLst/>
          </a:prstGeom>
          <a:solidFill>
            <a:schemeClr val="accent2"/>
          </a:solidFill>
          <a:ln>
            <a:solidFill>
              <a:srgbClr val="FFC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HOST NATION</a:t>
            </a:r>
          </a:p>
        </p:txBody>
      </p:sp>
      <p:sp>
        <p:nvSpPr>
          <p:cNvPr id="12" name="Ellipsi 11">
            <a:extLst>
              <a:ext uri="{FF2B5EF4-FFF2-40B4-BE49-F238E27FC236}">
                <a16:creationId xmlns:a16="http://schemas.microsoft.com/office/drawing/2014/main" id="{C0A8AD4E-3720-42D1-B645-6844482AA7F9}"/>
              </a:ext>
            </a:extLst>
          </p:cNvPr>
          <p:cNvSpPr/>
          <p:nvPr/>
        </p:nvSpPr>
        <p:spPr>
          <a:xfrm>
            <a:off x="9686291" y="800897"/>
            <a:ext cx="2206860" cy="1949230"/>
          </a:xfrm>
          <a:prstGeom prst="ellipse">
            <a:avLst/>
          </a:prstGeom>
          <a:solidFill>
            <a:srgbClr val="7030A0"/>
          </a:solid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HOST NATION</a:t>
            </a:r>
          </a:p>
        </p:txBody>
      </p:sp>
      <p:sp>
        <p:nvSpPr>
          <p:cNvPr id="2" name="Tekstiruutu 1">
            <a:extLst>
              <a:ext uri="{FF2B5EF4-FFF2-40B4-BE49-F238E27FC236}">
                <a16:creationId xmlns:a16="http://schemas.microsoft.com/office/drawing/2014/main" id="{A6950B47-321B-4471-A297-882CB1D3B21D}"/>
              </a:ext>
            </a:extLst>
          </p:cNvPr>
          <p:cNvSpPr txBox="1"/>
          <p:nvPr/>
        </p:nvSpPr>
        <p:spPr>
          <a:xfrm>
            <a:off x="3881838" y="1630984"/>
            <a:ext cx="4543425" cy="553998"/>
          </a:xfrm>
          <a:prstGeom prst="rect">
            <a:avLst/>
          </a:prstGeom>
          <a:noFill/>
          <a:ln w="38100">
            <a:solidFill>
              <a:schemeClr val="tx1"/>
            </a:solidFill>
          </a:ln>
        </p:spPr>
        <p:txBody>
          <a:bodyPr wrap="square" rtlCol="0">
            <a:spAutoFit/>
          </a:bodyPr>
          <a:lstStyle/>
          <a:p>
            <a:pPr algn="ctr"/>
            <a:r>
              <a:rPr lang="en-GB" sz="3000" dirty="0"/>
              <a:t>Steering Committee</a:t>
            </a:r>
          </a:p>
        </p:txBody>
      </p:sp>
      <p:sp>
        <p:nvSpPr>
          <p:cNvPr id="3" name="Tekstiruutu 2">
            <a:extLst>
              <a:ext uri="{FF2B5EF4-FFF2-40B4-BE49-F238E27FC236}">
                <a16:creationId xmlns:a16="http://schemas.microsoft.com/office/drawing/2014/main" id="{D32416CD-4DCD-4507-A4BA-EAD9E92DC8CA}"/>
              </a:ext>
            </a:extLst>
          </p:cNvPr>
          <p:cNvSpPr txBox="1"/>
          <p:nvPr/>
        </p:nvSpPr>
        <p:spPr>
          <a:xfrm>
            <a:off x="2205788" y="2517532"/>
            <a:ext cx="3228975" cy="1938992"/>
          </a:xfrm>
          <a:prstGeom prst="rect">
            <a:avLst/>
          </a:prstGeom>
          <a:noFill/>
          <a:ln w="38100">
            <a:solidFill>
              <a:schemeClr val="tx1"/>
            </a:solidFill>
          </a:ln>
        </p:spPr>
        <p:txBody>
          <a:bodyPr wrap="square" rtlCol="0">
            <a:spAutoFit/>
          </a:bodyPr>
          <a:lstStyle/>
          <a:p>
            <a:r>
              <a:rPr lang="en-GB" sz="2400" b="1" dirty="0"/>
              <a:t>BILC Secretariat</a:t>
            </a:r>
          </a:p>
          <a:p>
            <a:r>
              <a:rPr lang="en-GB" sz="2400" i="1" dirty="0"/>
              <a:t>Laura Murto</a:t>
            </a:r>
          </a:p>
          <a:p>
            <a:r>
              <a:rPr lang="en-GB" sz="2400" i="1" dirty="0"/>
              <a:t>Satu </a:t>
            </a:r>
            <a:r>
              <a:rPr lang="en-GB" sz="2400" i="1" dirty="0" err="1"/>
              <a:t>Patronen</a:t>
            </a:r>
            <a:endParaRPr lang="en-GB" sz="2400" i="1" dirty="0"/>
          </a:p>
          <a:p>
            <a:r>
              <a:rPr lang="en-GB" sz="2400" i="1" dirty="0"/>
              <a:t>Anne Rivinoja</a:t>
            </a:r>
          </a:p>
          <a:p>
            <a:endParaRPr lang="en-GB" sz="2400" dirty="0"/>
          </a:p>
        </p:txBody>
      </p:sp>
      <p:sp>
        <p:nvSpPr>
          <p:cNvPr id="4" name="Tekstiruutu 3">
            <a:extLst>
              <a:ext uri="{FF2B5EF4-FFF2-40B4-BE49-F238E27FC236}">
                <a16:creationId xmlns:a16="http://schemas.microsoft.com/office/drawing/2014/main" id="{F67933B5-5550-4673-9FE0-3B21F76504F2}"/>
              </a:ext>
            </a:extLst>
          </p:cNvPr>
          <p:cNvSpPr txBox="1"/>
          <p:nvPr/>
        </p:nvSpPr>
        <p:spPr>
          <a:xfrm>
            <a:off x="6434137" y="3186642"/>
            <a:ext cx="2924175" cy="830997"/>
          </a:xfrm>
          <a:prstGeom prst="rect">
            <a:avLst/>
          </a:prstGeom>
          <a:noFill/>
          <a:ln w="38100">
            <a:solidFill>
              <a:schemeClr val="tx1"/>
            </a:solidFill>
          </a:ln>
        </p:spPr>
        <p:txBody>
          <a:bodyPr wrap="square" rtlCol="0">
            <a:spAutoFit/>
          </a:bodyPr>
          <a:lstStyle/>
          <a:p>
            <a:r>
              <a:rPr lang="en-GB" sz="2400" b="1" dirty="0"/>
              <a:t>Senior Advisor</a:t>
            </a:r>
          </a:p>
          <a:p>
            <a:r>
              <a:rPr lang="en-GB" sz="2400" i="1" dirty="0"/>
              <a:t>Dr Ray Clifford</a:t>
            </a:r>
          </a:p>
        </p:txBody>
      </p:sp>
      <p:sp>
        <p:nvSpPr>
          <p:cNvPr id="5" name="Tekstiruutu 4">
            <a:extLst>
              <a:ext uri="{FF2B5EF4-FFF2-40B4-BE49-F238E27FC236}">
                <a16:creationId xmlns:a16="http://schemas.microsoft.com/office/drawing/2014/main" id="{AEE17D1E-66EB-43EA-9DC2-FC1DC2E5D34D}"/>
              </a:ext>
            </a:extLst>
          </p:cNvPr>
          <p:cNvSpPr txBox="1"/>
          <p:nvPr/>
        </p:nvSpPr>
        <p:spPr>
          <a:xfrm>
            <a:off x="5829301" y="4560148"/>
            <a:ext cx="3653790" cy="1938992"/>
          </a:xfrm>
          <a:prstGeom prst="rect">
            <a:avLst/>
          </a:prstGeom>
          <a:noFill/>
          <a:ln w="38100">
            <a:solidFill>
              <a:schemeClr val="tx1"/>
            </a:solidFill>
          </a:ln>
        </p:spPr>
        <p:txBody>
          <a:bodyPr wrap="square" rtlCol="0">
            <a:spAutoFit/>
          </a:bodyPr>
          <a:lstStyle/>
          <a:p>
            <a:r>
              <a:rPr lang="en-GB" sz="2400" b="1" dirty="0"/>
              <a:t>BILC Associate Secretariat</a:t>
            </a:r>
          </a:p>
          <a:p>
            <a:r>
              <a:rPr lang="en-GB" sz="2400" i="1" dirty="0"/>
              <a:t>Julie </a:t>
            </a:r>
            <a:r>
              <a:rPr lang="en-GB" sz="2400" i="1" dirty="0" err="1"/>
              <a:t>Dubeau</a:t>
            </a:r>
            <a:endParaRPr lang="en-GB" sz="2400" i="1" dirty="0"/>
          </a:p>
          <a:p>
            <a:r>
              <a:rPr lang="en-GB" sz="2400" i="1" dirty="0"/>
              <a:t>Jana </a:t>
            </a:r>
            <a:r>
              <a:rPr lang="en-GB" sz="2400" i="1" dirty="0" err="1"/>
              <a:t>Vasilj</a:t>
            </a:r>
            <a:r>
              <a:rPr lang="en-GB" sz="2400" i="1" dirty="0"/>
              <a:t>-Begovic</a:t>
            </a:r>
          </a:p>
          <a:p>
            <a:r>
              <a:rPr lang="en-GB" sz="2400" i="1" dirty="0"/>
              <a:t>Edelmira Nickels</a:t>
            </a:r>
          </a:p>
          <a:p>
            <a:r>
              <a:rPr lang="en-GB" sz="2400" i="1" dirty="0"/>
              <a:t>Peggy Garza</a:t>
            </a:r>
          </a:p>
        </p:txBody>
      </p:sp>
      <p:sp>
        <p:nvSpPr>
          <p:cNvPr id="24" name="Nuoli: Kaareva oikealle 23">
            <a:extLst>
              <a:ext uri="{FF2B5EF4-FFF2-40B4-BE49-F238E27FC236}">
                <a16:creationId xmlns:a16="http://schemas.microsoft.com/office/drawing/2014/main" id="{023FF937-9055-4A48-BD8F-E3A6CEADCA90}"/>
              </a:ext>
            </a:extLst>
          </p:cNvPr>
          <p:cNvSpPr/>
          <p:nvPr/>
        </p:nvSpPr>
        <p:spPr>
          <a:xfrm>
            <a:off x="742951" y="2834640"/>
            <a:ext cx="718380" cy="2747010"/>
          </a:xfrm>
          <a:prstGeom prst="curved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25" name="Kuva 24">
            <a:extLst>
              <a:ext uri="{FF2B5EF4-FFF2-40B4-BE49-F238E27FC236}">
                <a16:creationId xmlns:a16="http://schemas.microsoft.com/office/drawing/2014/main" id="{A021A02D-90CA-4468-968F-5393975538B3}"/>
              </a:ext>
            </a:extLst>
          </p:cNvPr>
          <p:cNvPicPr>
            <a:picLocks noChangeAspect="1"/>
          </p:cNvPicPr>
          <p:nvPr/>
        </p:nvPicPr>
        <p:blipFill>
          <a:blip r:embed="rId4"/>
          <a:stretch>
            <a:fillRect/>
          </a:stretch>
        </p:blipFill>
        <p:spPr>
          <a:xfrm rot="-10800000">
            <a:off x="10210551" y="2953170"/>
            <a:ext cx="579170" cy="2990429"/>
          </a:xfrm>
          <a:prstGeom prst="rect">
            <a:avLst/>
          </a:prstGeom>
        </p:spPr>
      </p:pic>
    </p:spTree>
    <p:extLst>
      <p:ext uri="{BB962C8B-B14F-4D97-AF65-F5344CB8AC3E}">
        <p14:creationId xmlns:p14="http://schemas.microsoft.com/office/powerpoint/2010/main" val="42468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68760D0-4641-43A3-BE59-7E3123F45EE4}"/>
              </a:ext>
            </a:extLst>
          </p:cNvPr>
          <p:cNvPicPr>
            <a:picLocks noChangeAspect="1"/>
          </p:cNvPicPr>
          <p:nvPr/>
        </p:nvPicPr>
        <p:blipFill>
          <a:blip r:embed="rId3"/>
          <a:stretch>
            <a:fillRect/>
          </a:stretch>
        </p:blipFill>
        <p:spPr>
          <a:xfrm>
            <a:off x="2510232" y="685562"/>
            <a:ext cx="8230313" cy="5486876"/>
          </a:xfrm>
          <a:prstGeom prst="rect">
            <a:avLst/>
          </a:prstGeom>
        </p:spPr>
      </p:pic>
      <p:sp>
        <p:nvSpPr>
          <p:cNvPr id="4" name="Tekstiruutu 3">
            <a:extLst>
              <a:ext uri="{FF2B5EF4-FFF2-40B4-BE49-F238E27FC236}">
                <a16:creationId xmlns:a16="http://schemas.microsoft.com/office/drawing/2014/main" id="{A14BBAF7-6CC4-4046-994B-F7F2FF36BFEA}"/>
              </a:ext>
            </a:extLst>
          </p:cNvPr>
          <p:cNvSpPr txBox="1"/>
          <p:nvPr/>
        </p:nvSpPr>
        <p:spPr>
          <a:xfrm>
            <a:off x="768061" y="1251285"/>
            <a:ext cx="683394" cy="5016758"/>
          </a:xfrm>
          <a:prstGeom prst="rect">
            <a:avLst/>
          </a:prstGeom>
          <a:noFill/>
        </p:spPr>
        <p:txBody>
          <a:bodyPr wrap="square">
            <a:spAutoFit/>
          </a:bodyPr>
          <a:lstStyle/>
          <a:p>
            <a:r>
              <a:rPr lang="en-AU" sz="2000" b="1" dirty="0">
                <a:solidFill>
                  <a:schemeClr val="accent1"/>
                </a:solidFill>
              </a:rPr>
              <a:t>B</a:t>
            </a:r>
          </a:p>
          <a:p>
            <a:r>
              <a:rPr lang="en-AU" sz="2000" b="1" dirty="0">
                <a:solidFill>
                  <a:schemeClr val="accent1"/>
                </a:solidFill>
              </a:rPr>
              <a:t>I</a:t>
            </a:r>
          </a:p>
          <a:p>
            <a:r>
              <a:rPr lang="en-AU" sz="2000" b="1" dirty="0">
                <a:solidFill>
                  <a:schemeClr val="accent1"/>
                </a:solidFill>
              </a:rPr>
              <a:t>L</a:t>
            </a:r>
          </a:p>
          <a:p>
            <a:r>
              <a:rPr lang="en-AU" sz="2000" b="1" dirty="0">
                <a:solidFill>
                  <a:schemeClr val="accent1"/>
                </a:solidFill>
              </a:rPr>
              <a:t>C</a:t>
            </a:r>
          </a:p>
          <a:p>
            <a:endParaRPr lang="en-AU" sz="2000" b="1" dirty="0">
              <a:solidFill>
                <a:schemeClr val="accent1"/>
              </a:solidFill>
            </a:endParaRPr>
          </a:p>
          <a:p>
            <a:r>
              <a:rPr lang="en-AU" sz="2000" b="1" dirty="0">
                <a:solidFill>
                  <a:schemeClr val="accent1"/>
                </a:solidFill>
              </a:rPr>
              <a:t>S</a:t>
            </a:r>
          </a:p>
          <a:p>
            <a:r>
              <a:rPr lang="en-AU" sz="2000" b="1" dirty="0">
                <a:solidFill>
                  <a:schemeClr val="accent1"/>
                </a:solidFill>
              </a:rPr>
              <a:t>E</a:t>
            </a:r>
          </a:p>
          <a:p>
            <a:r>
              <a:rPr lang="en-AU" sz="2000" b="1" dirty="0">
                <a:solidFill>
                  <a:schemeClr val="accent1"/>
                </a:solidFill>
              </a:rPr>
              <a:t>C</a:t>
            </a:r>
          </a:p>
          <a:p>
            <a:r>
              <a:rPr lang="en-AU" sz="2000" b="1" dirty="0">
                <a:solidFill>
                  <a:schemeClr val="accent1"/>
                </a:solidFill>
              </a:rPr>
              <a:t>R</a:t>
            </a:r>
          </a:p>
          <a:p>
            <a:r>
              <a:rPr lang="en-AU" sz="2000" b="1" dirty="0">
                <a:solidFill>
                  <a:schemeClr val="accent1"/>
                </a:solidFill>
              </a:rPr>
              <a:t>E</a:t>
            </a:r>
          </a:p>
          <a:p>
            <a:r>
              <a:rPr lang="en-AU" sz="2000" b="1" dirty="0">
                <a:solidFill>
                  <a:schemeClr val="accent1"/>
                </a:solidFill>
              </a:rPr>
              <a:t>T</a:t>
            </a:r>
          </a:p>
          <a:p>
            <a:r>
              <a:rPr lang="en-AU" sz="2000" b="1" dirty="0">
                <a:solidFill>
                  <a:schemeClr val="accent1"/>
                </a:solidFill>
              </a:rPr>
              <a:t>A</a:t>
            </a:r>
          </a:p>
          <a:p>
            <a:r>
              <a:rPr lang="en-AU" sz="2000" b="1" dirty="0">
                <a:solidFill>
                  <a:schemeClr val="accent1"/>
                </a:solidFill>
              </a:rPr>
              <a:t>R</a:t>
            </a:r>
          </a:p>
          <a:p>
            <a:r>
              <a:rPr lang="en-AU" sz="2000" b="1" dirty="0">
                <a:solidFill>
                  <a:schemeClr val="accent1"/>
                </a:solidFill>
              </a:rPr>
              <a:t>I</a:t>
            </a:r>
          </a:p>
          <a:p>
            <a:r>
              <a:rPr lang="en-AU" sz="2000" b="1" dirty="0">
                <a:solidFill>
                  <a:schemeClr val="accent1"/>
                </a:solidFill>
              </a:rPr>
              <a:t>A</a:t>
            </a:r>
          </a:p>
          <a:p>
            <a:r>
              <a:rPr lang="en-AU" sz="2000" b="1" dirty="0">
                <a:solidFill>
                  <a:schemeClr val="accent1"/>
                </a:solidFill>
              </a:rPr>
              <a:t>T</a:t>
            </a:r>
          </a:p>
        </p:txBody>
      </p:sp>
      <p:sp>
        <p:nvSpPr>
          <p:cNvPr id="6" name="Tekstiruutu 5">
            <a:extLst>
              <a:ext uri="{FF2B5EF4-FFF2-40B4-BE49-F238E27FC236}">
                <a16:creationId xmlns:a16="http://schemas.microsoft.com/office/drawing/2014/main" id="{3DFFBEC3-83C7-47BE-91F1-874F93FF6985}"/>
              </a:ext>
            </a:extLst>
          </p:cNvPr>
          <p:cNvSpPr txBox="1"/>
          <p:nvPr/>
        </p:nvSpPr>
        <p:spPr>
          <a:xfrm>
            <a:off x="1318662" y="1997839"/>
            <a:ext cx="462012" cy="2862322"/>
          </a:xfrm>
          <a:prstGeom prst="rect">
            <a:avLst/>
          </a:prstGeom>
          <a:noFill/>
        </p:spPr>
        <p:txBody>
          <a:bodyPr wrap="square" rtlCol="0">
            <a:spAutoFit/>
          </a:bodyPr>
          <a:lstStyle/>
          <a:p>
            <a:r>
              <a:rPr lang="en-AU" sz="1800" b="1" dirty="0">
                <a:solidFill>
                  <a:schemeClr val="accent1"/>
                </a:solidFill>
              </a:rPr>
              <a:t>2</a:t>
            </a:r>
          </a:p>
          <a:p>
            <a:r>
              <a:rPr lang="en-AU" sz="1800" b="1" dirty="0">
                <a:solidFill>
                  <a:schemeClr val="accent1"/>
                </a:solidFill>
              </a:rPr>
              <a:t>0</a:t>
            </a:r>
          </a:p>
          <a:p>
            <a:r>
              <a:rPr lang="en-AU" sz="1800" b="1" dirty="0">
                <a:solidFill>
                  <a:schemeClr val="accent1"/>
                </a:solidFill>
              </a:rPr>
              <a:t>2</a:t>
            </a:r>
          </a:p>
          <a:p>
            <a:r>
              <a:rPr lang="en-AU" sz="1800" b="1" dirty="0">
                <a:solidFill>
                  <a:schemeClr val="accent1"/>
                </a:solidFill>
              </a:rPr>
              <a:t>5</a:t>
            </a:r>
          </a:p>
          <a:p>
            <a:r>
              <a:rPr lang="en-AU" sz="1800" b="1" dirty="0">
                <a:solidFill>
                  <a:schemeClr val="accent1"/>
                </a:solidFill>
              </a:rPr>
              <a:t>-</a:t>
            </a:r>
          </a:p>
          <a:p>
            <a:r>
              <a:rPr lang="en-AU" sz="1800" b="1" dirty="0">
                <a:solidFill>
                  <a:schemeClr val="accent1"/>
                </a:solidFill>
              </a:rPr>
              <a:t>2</a:t>
            </a:r>
          </a:p>
          <a:p>
            <a:r>
              <a:rPr lang="en-AU" sz="1800" b="1" dirty="0">
                <a:solidFill>
                  <a:schemeClr val="accent1"/>
                </a:solidFill>
              </a:rPr>
              <a:t>0</a:t>
            </a:r>
          </a:p>
          <a:p>
            <a:r>
              <a:rPr lang="en-AU" sz="1800" b="1" dirty="0">
                <a:solidFill>
                  <a:schemeClr val="accent1"/>
                </a:solidFill>
              </a:rPr>
              <a:t>2</a:t>
            </a:r>
          </a:p>
          <a:p>
            <a:r>
              <a:rPr lang="en-AU" sz="1800" b="1" dirty="0">
                <a:solidFill>
                  <a:schemeClr val="accent1"/>
                </a:solidFill>
              </a:rPr>
              <a:t>8</a:t>
            </a:r>
          </a:p>
          <a:p>
            <a:endParaRPr lang="en-AU" dirty="0"/>
          </a:p>
        </p:txBody>
      </p:sp>
      <p:pic>
        <p:nvPicPr>
          <p:cNvPr id="7" name="Kuva 6">
            <a:extLst>
              <a:ext uri="{FF2B5EF4-FFF2-40B4-BE49-F238E27FC236}">
                <a16:creationId xmlns:a16="http://schemas.microsoft.com/office/drawing/2014/main" id="{3E03AEC5-A14C-45AC-9042-F5F769D9ED26}"/>
              </a:ext>
            </a:extLst>
          </p:cNvPr>
          <p:cNvPicPr>
            <a:picLocks noChangeAspect="1"/>
          </p:cNvPicPr>
          <p:nvPr/>
        </p:nvPicPr>
        <p:blipFill>
          <a:blip r:embed="rId4"/>
          <a:stretch>
            <a:fillRect/>
          </a:stretch>
        </p:blipFill>
        <p:spPr>
          <a:xfrm>
            <a:off x="9714309" y="5231593"/>
            <a:ext cx="2085013" cy="1322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319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B377E8-8A77-48E5-B56D-5CA01A6FDA56}"/>
              </a:ext>
            </a:extLst>
          </p:cNvPr>
          <p:cNvSpPr txBox="1">
            <a:spLocks/>
          </p:cNvSpPr>
          <p:nvPr/>
        </p:nvSpPr>
        <p:spPr>
          <a:xfrm>
            <a:off x="839787" y="259882"/>
            <a:ext cx="3932237" cy="13403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t>Finnish Defence Language Centre</a:t>
            </a:r>
            <a:endParaRPr lang="en-AU" b="1" dirty="0"/>
          </a:p>
        </p:txBody>
      </p:sp>
      <p:pic>
        <p:nvPicPr>
          <p:cNvPr id="3" name="Sisällön paikkamerkki 4">
            <a:extLst>
              <a:ext uri="{FF2B5EF4-FFF2-40B4-BE49-F238E27FC236}">
                <a16:creationId xmlns:a16="http://schemas.microsoft.com/office/drawing/2014/main" id="{67B57DAB-F5D5-4758-BED5-F5650D0BA394}"/>
              </a:ext>
            </a:extLst>
          </p:cNvPr>
          <p:cNvPicPr>
            <a:picLocks noChangeAspect="1"/>
          </p:cNvPicPr>
          <p:nvPr/>
        </p:nvPicPr>
        <p:blipFill>
          <a:blip r:embed="rId3"/>
          <a:stretch>
            <a:fillRect/>
          </a:stretch>
        </p:blipFill>
        <p:spPr>
          <a:xfrm>
            <a:off x="6605497" y="228591"/>
            <a:ext cx="4245012" cy="6370872"/>
          </a:xfrm>
          <a:prstGeom prst="rect">
            <a:avLst/>
          </a:prstGeom>
        </p:spPr>
      </p:pic>
      <p:sp>
        <p:nvSpPr>
          <p:cNvPr id="4" name="Tekstin paikkamerkki 3">
            <a:extLst>
              <a:ext uri="{FF2B5EF4-FFF2-40B4-BE49-F238E27FC236}">
                <a16:creationId xmlns:a16="http://schemas.microsoft.com/office/drawing/2014/main" id="{EF07C45B-BA25-4290-BF68-736F7268B4B8}"/>
              </a:ext>
            </a:extLst>
          </p:cNvPr>
          <p:cNvSpPr txBox="1">
            <a:spLocks/>
          </p:cNvSpPr>
          <p:nvPr/>
        </p:nvSpPr>
        <p:spPr>
          <a:xfrm>
            <a:off x="637656" y="1691638"/>
            <a:ext cx="4550359" cy="40738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AU" sz="2300" dirty="0"/>
              <a:t>Personnel: 14 language specialists (civilian), all with a Master’s Degree or more</a:t>
            </a:r>
          </a:p>
          <a:p>
            <a:pPr marL="342900" indent="-342900">
              <a:buFont typeface="Wingdings" panose="05000000000000000000" pitchFamily="2" charset="2"/>
              <a:buChar char="§"/>
            </a:pPr>
            <a:r>
              <a:rPr lang="en-AU" sz="2300" dirty="0"/>
              <a:t>Languages: Swedish, English, French, German and Russian</a:t>
            </a:r>
          </a:p>
          <a:p>
            <a:pPr marL="342900" indent="-342900">
              <a:buFont typeface="Wingdings" panose="05000000000000000000" pitchFamily="2" charset="2"/>
              <a:buChar char="§"/>
            </a:pPr>
            <a:r>
              <a:rPr lang="en-AU" sz="2300" dirty="0"/>
              <a:t>Language Services: interpreting, translating, terminology management, proofreading, language training for personnel</a:t>
            </a:r>
          </a:p>
          <a:p>
            <a:pPr marL="342900" indent="-342900">
              <a:buFont typeface="Wingdings" panose="05000000000000000000" pitchFamily="2" charset="2"/>
              <a:buChar char="§"/>
            </a:pPr>
            <a:r>
              <a:rPr lang="en-AU" sz="2300" dirty="0"/>
              <a:t>Language Training: teaching future officers (Bachelors and Masters)</a:t>
            </a:r>
          </a:p>
          <a:p>
            <a:pPr marL="342900" indent="-342900">
              <a:buFont typeface="Wingdings" panose="05000000000000000000" pitchFamily="2" charset="2"/>
              <a:buChar char="§"/>
            </a:pPr>
            <a:r>
              <a:rPr lang="en-AU" sz="2300" dirty="0"/>
              <a:t>STANAG 6001 Testing Centre FIN</a:t>
            </a:r>
          </a:p>
          <a:p>
            <a:endParaRPr lang="en-AU" sz="2300" dirty="0"/>
          </a:p>
          <a:p>
            <a:endParaRPr lang="en-AU" sz="2300" dirty="0"/>
          </a:p>
          <a:p>
            <a:endParaRPr lang="en-AU" sz="2300" dirty="0"/>
          </a:p>
          <a:p>
            <a:endParaRPr lang="en-AU" sz="2300" dirty="0"/>
          </a:p>
        </p:txBody>
      </p:sp>
    </p:spTree>
    <p:extLst>
      <p:ext uri="{BB962C8B-B14F-4D97-AF65-F5344CB8AC3E}">
        <p14:creationId xmlns:p14="http://schemas.microsoft.com/office/powerpoint/2010/main" val="334923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C7802D-49D1-4D8B-B9AF-B67627D0F2D3}"/>
              </a:ext>
            </a:extLst>
          </p:cNvPr>
          <p:cNvSpPr txBox="1">
            <a:spLocks/>
          </p:cNvSpPr>
          <p:nvPr/>
        </p:nvSpPr>
        <p:spPr>
          <a:xfrm>
            <a:off x="1494307" y="303196"/>
            <a:ext cx="2452051" cy="6063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t>BILC Chair</a:t>
            </a:r>
            <a:endParaRPr lang="en-AU" b="1" dirty="0"/>
          </a:p>
        </p:txBody>
      </p:sp>
      <p:pic>
        <p:nvPicPr>
          <p:cNvPr id="3" name="Sisällön paikkamerkki 7">
            <a:extLst>
              <a:ext uri="{FF2B5EF4-FFF2-40B4-BE49-F238E27FC236}">
                <a16:creationId xmlns:a16="http://schemas.microsoft.com/office/drawing/2014/main" id="{5F57602A-EB6E-4D0D-A231-D56B3BD39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773" y="1436922"/>
            <a:ext cx="6172200" cy="4629150"/>
          </a:xfrm>
          <a:prstGeom prst="rect">
            <a:avLst/>
          </a:prstGeom>
          <a:ln>
            <a:noFill/>
          </a:ln>
          <a:effectLst>
            <a:softEdge rad="112500"/>
          </a:effectLst>
        </p:spPr>
      </p:pic>
      <p:sp>
        <p:nvSpPr>
          <p:cNvPr id="4" name="Tekstin paikkamerkki 3">
            <a:extLst>
              <a:ext uri="{FF2B5EF4-FFF2-40B4-BE49-F238E27FC236}">
                <a16:creationId xmlns:a16="http://schemas.microsoft.com/office/drawing/2014/main" id="{E10E7FA4-020B-4FF4-86D4-D055DABA6668}"/>
              </a:ext>
            </a:extLst>
          </p:cNvPr>
          <p:cNvSpPr txBox="1">
            <a:spLocks/>
          </p:cNvSpPr>
          <p:nvPr/>
        </p:nvSpPr>
        <p:spPr>
          <a:xfrm>
            <a:off x="474027" y="1140595"/>
            <a:ext cx="4810242" cy="56452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AU" sz="2200" dirty="0"/>
              <a:t>MA in Politics and Translation Studies</a:t>
            </a:r>
          </a:p>
          <a:p>
            <a:pPr marL="342900" indent="-342900"/>
            <a:r>
              <a:rPr lang="en-AU" sz="2200" dirty="0"/>
              <a:t>Post-Grad. in conference interpreting</a:t>
            </a:r>
          </a:p>
          <a:p>
            <a:pPr marL="342900" indent="-342900"/>
            <a:r>
              <a:rPr lang="en-AU" sz="2200" dirty="0"/>
              <a:t>EU ACI 2005 - present</a:t>
            </a:r>
          </a:p>
          <a:p>
            <a:pPr marL="342900" indent="-342900"/>
            <a:r>
              <a:rPr lang="en-AU" sz="2200" dirty="0"/>
              <a:t>FDF translator, proof-reader, and interpreter 2006-2017</a:t>
            </a:r>
          </a:p>
          <a:p>
            <a:pPr marL="342900" indent="-342900"/>
            <a:r>
              <a:rPr lang="en-AU" sz="2200" dirty="0"/>
              <a:t>Head of Language Training Branch 2017- present</a:t>
            </a:r>
          </a:p>
          <a:p>
            <a:pPr marL="342900" indent="-342900"/>
            <a:r>
              <a:rPr lang="en-AU" sz="2200" dirty="0"/>
              <a:t>Areas of interest: plain language, English as a Lingua Franca, pedagogy</a:t>
            </a:r>
          </a:p>
          <a:p>
            <a:pPr marL="342900" indent="-342900"/>
            <a:r>
              <a:rPr lang="en-AU" sz="2200" dirty="0"/>
              <a:t>Speaks fluently Finnish, English, French, and Swedish</a:t>
            </a:r>
          </a:p>
          <a:p>
            <a:pPr marL="342900" indent="-342900"/>
            <a:r>
              <a:rPr lang="en-AU" sz="2200" dirty="0"/>
              <a:t>Understands some Spanish and German</a:t>
            </a:r>
          </a:p>
          <a:p>
            <a:pPr marL="342900" indent="-342900"/>
            <a:r>
              <a:rPr lang="en-AU" sz="2200" dirty="0"/>
              <a:t>Started Japanese as a hobby in 2023</a:t>
            </a:r>
          </a:p>
        </p:txBody>
      </p:sp>
    </p:spTree>
    <p:extLst>
      <p:ext uri="{BB962C8B-B14F-4D97-AF65-F5344CB8AC3E}">
        <p14:creationId xmlns:p14="http://schemas.microsoft.com/office/powerpoint/2010/main" val="279618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B619B7A5-653C-4A49-B691-904D663D30A3}"/>
              </a:ext>
            </a:extLst>
          </p:cNvPr>
          <p:cNvSpPr txBox="1"/>
          <p:nvPr/>
        </p:nvSpPr>
        <p:spPr>
          <a:xfrm>
            <a:off x="1058779" y="3224462"/>
            <a:ext cx="10323096" cy="1938992"/>
          </a:xfrm>
          <a:prstGeom prst="rect">
            <a:avLst/>
          </a:prstGeom>
          <a:solidFill>
            <a:schemeClr val="accent1">
              <a:lumMod val="20000"/>
              <a:lumOff val="80000"/>
            </a:schemeClr>
          </a:solidFill>
        </p:spPr>
        <p:txBody>
          <a:bodyPr wrap="square" rtlCol="0">
            <a:spAutoFit/>
          </a:bodyPr>
          <a:lstStyle/>
          <a:p>
            <a:pPr algn="ctr"/>
            <a:r>
              <a:rPr lang="en-AU" sz="4000" b="1" dirty="0">
                <a:solidFill>
                  <a:srgbClr val="0070C0"/>
                </a:solidFill>
                <a:latin typeface="Ink Free" panose="03080402000500000000" pitchFamily="66" charset="0"/>
              </a:rPr>
              <a:t>BILC vision: </a:t>
            </a:r>
          </a:p>
          <a:p>
            <a:pPr algn="ctr"/>
            <a:r>
              <a:rPr lang="en-AU" sz="4000" b="1" dirty="0">
                <a:solidFill>
                  <a:srgbClr val="0070C0"/>
                </a:solidFill>
                <a:latin typeface="Ink Free" panose="03080402000500000000" pitchFamily="66" charset="0"/>
              </a:rPr>
              <a:t>To achieve levels of excellence where </a:t>
            </a:r>
          </a:p>
          <a:p>
            <a:pPr algn="ctr"/>
            <a:r>
              <a:rPr lang="en-AU" sz="4000" b="1" dirty="0">
                <a:solidFill>
                  <a:srgbClr val="0070C0"/>
                </a:solidFill>
                <a:latin typeface="Ink Free" panose="03080402000500000000" pitchFamily="66" charset="0"/>
              </a:rPr>
              <a:t>progress made by one is shared with all.</a:t>
            </a:r>
          </a:p>
        </p:txBody>
      </p:sp>
      <p:pic>
        <p:nvPicPr>
          <p:cNvPr id="7" name="Kuva 6">
            <a:extLst>
              <a:ext uri="{FF2B5EF4-FFF2-40B4-BE49-F238E27FC236}">
                <a16:creationId xmlns:a16="http://schemas.microsoft.com/office/drawing/2014/main" id="{99E857C4-96C6-4DF3-A4C9-D80281FEDDB3}"/>
              </a:ext>
            </a:extLst>
          </p:cNvPr>
          <p:cNvPicPr>
            <a:picLocks noChangeAspect="1"/>
          </p:cNvPicPr>
          <p:nvPr/>
        </p:nvPicPr>
        <p:blipFill>
          <a:blip r:embed="rId3"/>
          <a:stretch>
            <a:fillRect/>
          </a:stretch>
        </p:blipFill>
        <p:spPr>
          <a:xfrm>
            <a:off x="5048376" y="815836"/>
            <a:ext cx="1993565" cy="1749704"/>
          </a:xfrm>
          <a:prstGeom prst="rect">
            <a:avLst/>
          </a:prstGeom>
        </p:spPr>
      </p:pic>
    </p:spTree>
    <p:extLst>
      <p:ext uri="{BB962C8B-B14F-4D97-AF65-F5344CB8AC3E}">
        <p14:creationId xmlns:p14="http://schemas.microsoft.com/office/powerpoint/2010/main" val="169239644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TotalTime>
  <Words>890</Words>
  <Application>Microsoft Office PowerPoint</Application>
  <PresentationFormat>Laajakuva</PresentationFormat>
  <Paragraphs>146</Paragraphs>
  <Slides>20</Slides>
  <Notes>19</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20</vt:i4>
      </vt:variant>
    </vt:vector>
  </HeadingPairs>
  <TitlesOfParts>
    <vt:vector size="26" baseType="lpstr">
      <vt:lpstr>Arial</vt:lpstr>
      <vt:lpstr>Calibri</vt:lpstr>
      <vt:lpstr>Calibri Light</vt:lpstr>
      <vt:lpstr>Ink Free</vt:lpstr>
      <vt:lpstr>Wingdings</vt:lpstr>
      <vt:lpstr>Office-teema</vt:lpstr>
      <vt:lpstr>  2026  NATO BILC Conference Budapest, Hungary</vt:lpstr>
      <vt:lpstr>In this update …</vt:lpstr>
      <vt:lpstr>PowerPoint-esitys</vt:lpstr>
      <vt:lpstr>In the beginning…  in 1966</vt:lpstr>
      <vt:lpstr>PowerPoint-esitys</vt:lpstr>
      <vt:lpstr>PowerPoint-esitys</vt:lpstr>
      <vt:lpstr>PowerPoint-esitys</vt:lpstr>
      <vt:lpstr>PowerPoint-esitys</vt:lpstr>
      <vt:lpstr>PowerPoint-esitys</vt:lpstr>
      <vt:lpstr>BILC’s three Ts</vt:lpstr>
      <vt:lpstr>Language testing in NATO = STANAG 6001</vt:lpstr>
      <vt:lpstr> STANAG 6001 Testing Workshop and PLTCE courses</vt:lpstr>
      <vt:lpstr>Professional Development Seminar and PLTCE courses</vt:lpstr>
      <vt:lpstr>Military Terminology Symposium</vt:lpstr>
      <vt:lpstr>NATO BILC Conference</vt:lpstr>
      <vt:lpstr>nato-bilc.org</vt:lpstr>
      <vt:lpstr>BILC and NATO’s Defence Education Enhancement Programme (DEEP) 2025 stats</vt:lpstr>
      <vt:lpstr>PowerPoint-esitys</vt:lpstr>
      <vt:lpstr>PowerPoint-esitys</vt:lpstr>
      <vt:lpstr>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NATO BILC Conference Budapest, Hungary</dc:title>
  <dc:creator>Murto Laura PV MPKK</dc:creator>
  <cp:lastModifiedBy>Laura Murto</cp:lastModifiedBy>
  <cp:revision>74</cp:revision>
  <dcterms:created xsi:type="dcterms:W3CDTF">2026-05-05T04:50:55Z</dcterms:created>
  <dcterms:modified xsi:type="dcterms:W3CDTF">2026-05-11T06:16:19Z</dcterms:modified>
</cp:coreProperties>
</file>