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9" r:id="rId2"/>
    <p:sldId id="331" r:id="rId3"/>
    <p:sldId id="342" r:id="rId4"/>
    <p:sldId id="367" r:id="rId5"/>
    <p:sldId id="381" r:id="rId6"/>
    <p:sldId id="347" r:id="rId7"/>
    <p:sldId id="383" r:id="rId8"/>
    <p:sldId id="355" r:id="rId9"/>
    <p:sldId id="359" r:id="rId10"/>
    <p:sldId id="382" r:id="rId11"/>
    <p:sldId id="375" r:id="rId12"/>
    <p:sldId id="348" r:id="rId13"/>
    <p:sldId id="372" r:id="rId14"/>
    <p:sldId id="360" r:id="rId15"/>
    <p:sldId id="373" r:id="rId16"/>
    <p:sldId id="378" r:id="rId17"/>
    <p:sldId id="358" r:id="rId18"/>
    <p:sldId id="376" r:id="rId19"/>
    <p:sldId id="379" r:id="rId20"/>
    <p:sldId id="370" r:id="rId21"/>
    <p:sldId id="371" r:id="rId22"/>
    <p:sldId id="369" r:id="rId23"/>
    <p:sldId id="384" r:id="rId24"/>
    <p:sldId id="377" r:id="rId25"/>
    <p:sldId id="361" r:id="rId26"/>
    <p:sldId id="368" r:id="rId27"/>
    <p:sldId id="363" r:id="rId28"/>
    <p:sldId id="364" r:id="rId29"/>
    <p:sldId id="366" r:id="rId30"/>
    <p:sldId id="350" r:id="rId31"/>
    <p:sldId id="32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0842" autoAdjust="0"/>
  </p:normalViewPr>
  <p:slideViewPr>
    <p:cSldViewPr snapToGrid="0">
      <p:cViewPr varScale="1">
        <p:scale>
          <a:sx n="90" d="100"/>
          <a:sy n="90" d="100"/>
        </p:scale>
        <p:origin x="139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F6F2F9-8D68-4C76-AF5D-31B1AFA289CC}" type="datetimeFigureOut">
              <a:rPr lang="pl-PL" smtClean="0"/>
              <a:t>09.05.2026</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D6DA0D-9606-41D3-98B9-9859FB8930E0}" type="slidenum">
              <a:rPr lang="pl-PL" smtClean="0"/>
              <a:t>‹#›</a:t>
            </a:fld>
            <a:endParaRPr lang="pl-PL"/>
          </a:p>
        </p:txBody>
      </p:sp>
    </p:spTree>
    <p:extLst>
      <p:ext uri="{BB962C8B-B14F-4D97-AF65-F5344CB8AC3E}">
        <p14:creationId xmlns:p14="http://schemas.microsoft.com/office/powerpoint/2010/main" val="417589596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7CC0-7F5C-4F98-8DBA-624131F58866}" type="datetimeFigureOut">
              <a:rPr lang="pl-PL" smtClean="0"/>
              <a:t>09.05.2026</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FE849-CD91-4A45-958B-940A52F6B0EF}" type="slidenum">
              <a:rPr lang="pl-PL" smtClean="0"/>
              <a:t>‹#›</a:t>
            </a:fld>
            <a:endParaRPr lang="pl-PL"/>
          </a:p>
        </p:txBody>
      </p:sp>
    </p:spTree>
    <p:extLst>
      <p:ext uri="{BB962C8B-B14F-4D97-AF65-F5344CB8AC3E}">
        <p14:creationId xmlns:p14="http://schemas.microsoft.com/office/powerpoint/2010/main" val="231541346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t>1</a:t>
            </a:r>
            <a:r>
              <a:rPr lang="en-GB" sz="2400" b="1" kern="1200" dirty="0">
                <a:solidFill>
                  <a:schemeClr val="tx1"/>
                </a:solidFill>
                <a:effectLst/>
                <a:latin typeface="+mn-lt"/>
                <a:ea typeface="+mn-ea"/>
                <a:cs typeface="+mn-cs"/>
              </a:rPr>
              <a:t>.   </a:t>
            </a:r>
            <a:r>
              <a:rPr lang="en-GB" sz="2400" kern="1200" dirty="0">
                <a:solidFill>
                  <a:schemeClr val="tx1"/>
                </a:solidFill>
                <a:effectLst/>
                <a:latin typeface="+mn-lt"/>
                <a:ea typeface="+mn-ea"/>
                <a:cs typeface="+mn-cs"/>
              </a:rPr>
              <a:t>Good morning everyone. Today I want to explore a capability that has quietly become one of the most important drivers of success in global operations: </a:t>
            </a:r>
            <a:r>
              <a:rPr lang="en-GB" sz="2400" b="1" kern="1200" dirty="0">
                <a:solidFill>
                  <a:schemeClr val="tx1"/>
                </a:solidFill>
                <a:effectLst/>
                <a:latin typeface="+mn-lt"/>
                <a:ea typeface="+mn-ea"/>
                <a:cs typeface="+mn-cs"/>
              </a:rPr>
              <a:t>cultural intelligence</a:t>
            </a:r>
            <a:r>
              <a:rPr lang="en-GB" sz="2400" kern="1200" dirty="0">
                <a:solidFill>
                  <a:schemeClr val="tx1"/>
                </a:solidFill>
                <a:effectLst/>
                <a:latin typeface="+mn-lt"/>
                <a:ea typeface="+mn-ea"/>
                <a:cs typeface="+mn-cs"/>
              </a:rPr>
              <a:t>, or CQ.  </a:t>
            </a:r>
            <a:endParaRPr lang="pl-PL"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2400" b="0" kern="1200" dirty="0">
                <a:solidFill>
                  <a:schemeClr val="tx1"/>
                </a:solidFill>
                <a:effectLst/>
                <a:latin typeface="+mn-lt"/>
                <a:ea typeface="+mn-ea"/>
                <a:cs typeface="+mn-cs"/>
              </a:rPr>
              <a:t>To start </a:t>
            </a:r>
            <a:r>
              <a:rPr lang="pl-PL" sz="2400" b="0" kern="1200" dirty="0" err="1">
                <a:solidFill>
                  <a:schemeClr val="tx1"/>
                </a:solidFill>
                <a:effectLst/>
                <a:latin typeface="+mn-lt"/>
                <a:ea typeface="+mn-ea"/>
                <a:cs typeface="+mn-cs"/>
              </a:rPr>
              <a:t>us</a:t>
            </a:r>
            <a:r>
              <a:rPr lang="pl-PL" sz="2400" b="0" kern="1200" dirty="0">
                <a:solidFill>
                  <a:schemeClr val="tx1"/>
                </a:solidFill>
                <a:effectLst/>
                <a:latin typeface="+mn-lt"/>
                <a:ea typeface="+mn-ea"/>
                <a:cs typeface="+mn-cs"/>
              </a:rPr>
              <a:t> off,</a:t>
            </a:r>
            <a:r>
              <a:rPr lang="pl-PL" sz="2400" b="1" kern="1200" dirty="0">
                <a:solidFill>
                  <a:schemeClr val="tx1"/>
                </a:solidFill>
                <a:effectLst/>
                <a:latin typeface="+mn-lt"/>
                <a:ea typeface="+mn-ea"/>
                <a:cs typeface="+mn-cs"/>
              </a:rPr>
              <a:t> </a:t>
            </a:r>
            <a:r>
              <a:rPr lang="en-GB" sz="2400" b="1" kern="1200" dirty="0">
                <a:solidFill>
                  <a:schemeClr val="tx1"/>
                </a:solidFill>
                <a:effectLst/>
                <a:latin typeface="+mn-lt"/>
                <a:ea typeface="+mn-ea"/>
                <a:cs typeface="+mn-cs"/>
              </a:rPr>
              <a:t>Take a moment to</a:t>
            </a:r>
            <a:r>
              <a:rPr lang="en-GB" sz="2400" kern="1200" dirty="0">
                <a:solidFill>
                  <a:schemeClr val="tx1"/>
                </a:solidFill>
                <a:effectLst/>
                <a:latin typeface="+mn-lt"/>
                <a:ea typeface="+mn-ea"/>
                <a:cs typeface="+mn-cs"/>
              </a:rPr>
              <a:t> recall a situation where cultural differences caused confusion. What happened? What assumptions were at play? </a:t>
            </a:r>
            <a:r>
              <a:rPr lang="pl-PL" sz="2400" kern="1200" dirty="0">
                <a:solidFill>
                  <a:schemeClr val="tx1"/>
                </a:solidFill>
                <a:effectLst/>
                <a:latin typeface="+mn-lt"/>
                <a:ea typeface="+mn-ea"/>
                <a:cs typeface="+mn-cs"/>
              </a:rPr>
              <a:t>       </a:t>
            </a:r>
            <a:r>
              <a:rPr lang="en-GB" sz="2400" kern="1200" dirty="0">
                <a:solidFill>
                  <a:schemeClr val="tx1"/>
                </a:solidFill>
                <a:effectLst/>
                <a:latin typeface="+mn-lt"/>
                <a:ea typeface="+mn-ea"/>
                <a:cs typeface="+mn-cs"/>
              </a:rPr>
              <a:t>Let me help you with the question.  </a:t>
            </a:r>
            <a:endParaRPr lang="pl-PL"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1 Perhaps overseas colleagues started </a:t>
            </a:r>
            <a:r>
              <a:rPr lang="en-GB" sz="2400" b="1" kern="1200" dirty="0">
                <a:solidFill>
                  <a:schemeClr val="tx1"/>
                </a:solidFill>
                <a:effectLst/>
                <a:latin typeface="+mn-lt"/>
                <a:ea typeface="+mn-ea"/>
                <a:cs typeface="+mn-cs"/>
              </a:rPr>
              <a:t>talking business too quickly</a:t>
            </a:r>
            <a:r>
              <a:rPr lang="en-GB" sz="2400" kern="1200" dirty="0">
                <a:solidFill>
                  <a:schemeClr val="tx1"/>
                </a:solidFill>
                <a:effectLst/>
                <a:latin typeface="+mn-lt"/>
                <a:ea typeface="+mn-ea"/>
                <a:cs typeface="+mn-cs"/>
              </a:rPr>
              <a:t>. Or the opposite – the small talk took them ages.  </a:t>
            </a:r>
            <a:endParaRPr lang="pl-PL"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2 Perhaps they sent </a:t>
            </a:r>
            <a:r>
              <a:rPr lang="pl-PL" sz="2400" kern="1200" dirty="0">
                <a:solidFill>
                  <a:schemeClr val="tx1"/>
                </a:solidFill>
                <a:effectLst/>
                <a:latin typeface="+mn-lt"/>
                <a:ea typeface="+mn-ea"/>
                <a:cs typeface="+mn-cs"/>
              </a:rPr>
              <a:t>a</a:t>
            </a:r>
            <a:r>
              <a:rPr lang="en-GB" sz="2400" kern="1200" dirty="0">
                <a:solidFill>
                  <a:schemeClr val="tx1"/>
                </a:solidFill>
                <a:effectLst/>
                <a:latin typeface="+mn-lt"/>
                <a:ea typeface="+mn-ea"/>
                <a:cs typeface="+mn-cs"/>
              </a:rPr>
              <a:t> </a:t>
            </a:r>
            <a:r>
              <a:rPr lang="en-GB" sz="2400" b="1" kern="1200" dirty="0">
                <a:solidFill>
                  <a:schemeClr val="tx1"/>
                </a:solidFill>
                <a:effectLst/>
                <a:latin typeface="+mn-lt"/>
                <a:ea typeface="+mn-ea"/>
                <a:cs typeface="+mn-cs"/>
              </a:rPr>
              <a:t>long email using expressive</a:t>
            </a:r>
            <a:r>
              <a:rPr lang="en-GB" sz="2400" kern="1200" dirty="0">
                <a:solidFill>
                  <a:schemeClr val="tx1"/>
                </a:solidFill>
                <a:effectLst/>
                <a:latin typeface="+mn-lt"/>
                <a:ea typeface="+mn-ea"/>
                <a:cs typeface="+mn-cs"/>
              </a:rPr>
              <a:t> highly polite language. Or they wrote short, very direct email.  </a:t>
            </a:r>
            <a:endParaRPr lang="pl-PL"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3 Perhaps they gave </a:t>
            </a:r>
            <a:r>
              <a:rPr lang="en-GB" sz="2400" b="1" kern="1200" dirty="0">
                <a:solidFill>
                  <a:schemeClr val="tx1"/>
                </a:solidFill>
                <a:effectLst/>
                <a:latin typeface="+mn-lt"/>
                <a:ea typeface="+mn-ea"/>
                <a:cs typeface="+mn-cs"/>
              </a:rPr>
              <a:t>feedback openly</a:t>
            </a:r>
            <a:r>
              <a:rPr lang="en-GB" sz="2400" kern="1200" dirty="0">
                <a:solidFill>
                  <a:schemeClr val="tx1"/>
                </a:solidFill>
                <a:effectLst/>
                <a:latin typeface="+mn-lt"/>
                <a:ea typeface="+mn-ea"/>
                <a:cs typeface="+mn-cs"/>
              </a:rPr>
              <a:t> &amp; bluntly. Or they were cryptically indirect with feedback</a:t>
            </a:r>
            <a:r>
              <a:rPr lang="pl-PL" sz="2400" kern="1200" dirty="0">
                <a:solidFill>
                  <a:schemeClr val="tx1"/>
                </a:solidFill>
                <a:effectLst/>
                <a:latin typeface="+mn-lt"/>
                <a:ea typeface="+mn-ea"/>
                <a:cs typeface="+mn-cs"/>
              </a:rPr>
              <a:t> </a:t>
            </a:r>
            <a:r>
              <a:rPr lang="pl-PL" sz="2400" kern="1200" dirty="0" err="1">
                <a:solidFill>
                  <a:schemeClr val="tx1"/>
                </a:solidFill>
                <a:effectLst/>
                <a:latin typeface="+mn-lt"/>
                <a:ea typeface="+mn-ea"/>
                <a:cs typeface="+mn-cs"/>
              </a:rPr>
              <a:t>or</a:t>
            </a:r>
            <a:r>
              <a:rPr lang="pl-PL" sz="2400" kern="1200" dirty="0">
                <a:solidFill>
                  <a:schemeClr val="tx1"/>
                </a:solidFill>
                <a:effectLst/>
                <a:latin typeface="+mn-lt"/>
                <a:ea typeface="+mn-ea"/>
                <a:cs typeface="+mn-cs"/>
              </a:rPr>
              <a:t> </a:t>
            </a:r>
            <a:r>
              <a:rPr lang="pl-PL" sz="2400" kern="1200" dirty="0" err="1">
                <a:solidFill>
                  <a:schemeClr val="tx1"/>
                </a:solidFill>
                <a:effectLst/>
                <a:latin typeface="+mn-lt"/>
                <a:ea typeface="+mn-ea"/>
                <a:cs typeface="+mn-cs"/>
              </a:rPr>
              <a:t>remained</a:t>
            </a:r>
            <a:r>
              <a:rPr lang="pl-PL" sz="2400" kern="1200" dirty="0">
                <a:solidFill>
                  <a:schemeClr val="tx1"/>
                </a:solidFill>
                <a:effectLst/>
                <a:latin typeface="+mn-lt"/>
                <a:ea typeface="+mn-ea"/>
                <a:cs typeface="+mn-cs"/>
              </a:rPr>
              <a:t> </a:t>
            </a:r>
            <a:r>
              <a:rPr lang="pl-PL" sz="2400" kern="1200" dirty="0" err="1">
                <a:solidFill>
                  <a:schemeClr val="tx1"/>
                </a:solidFill>
                <a:effectLst/>
                <a:latin typeface="+mn-lt"/>
                <a:ea typeface="+mn-ea"/>
                <a:cs typeface="+mn-cs"/>
              </a:rPr>
              <a:t>silent</a:t>
            </a:r>
            <a:r>
              <a:rPr lang="en-GB" sz="2400" kern="1200" dirty="0">
                <a:solidFill>
                  <a:schemeClr val="tx1"/>
                </a:solidFill>
                <a:effectLst/>
                <a:latin typeface="+mn-lt"/>
                <a:ea typeface="+mn-ea"/>
                <a:cs typeface="+mn-cs"/>
              </a:rPr>
              <a:t>.  </a:t>
            </a:r>
            <a:endParaRPr lang="pl-PL"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4  Perhaps during a meeting they discussed topics</a:t>
            </a:r>
            <a:r>
              <a:rPr lang="pl-PL" sz="2400" kern="1200" dirty="0">
                <a:solidFill>
                  <a:schemeClr val="tx1"/>
                </a:solidFill>
                <a:effectLst/>
                <a:latin typeface="+mn-lt"/>
                <a:ea typeface="+mn-ea"/>
                <a:cs typeface="+mn-cs"/>
              </a:rPr>
              <a:t> </a:t>
            </a:r>
            <a:r>
              <a:rPr lang="pl-PL" sz="2400" b="1" kern="1200" dirty="0">
                <a:solidFill>
                  <a:schemeClr val="tx1"/>
                </a:solidFill>
                <a:effectLst/>
                <a:latin typeface="+mn-lt"/>
                <a:ea typeface="+mn-ea"/>
                <a:cs typeface="+mn-cs"/>
              </a:rPr>
              <a:t>off</a:t>
            </a:r>
            <a:r>
              <a:rPr lang="en-GB" sz="2400" b="1" kern="1200" dirty="0">
                <a:solidFill>
                  <a:schemeClr val="tx1"/>
                </a:solidFill>
                <a:effectLst/>
                <a:latin typeface="+mn-lt"/>
                <a:ea typeface="+mn-ea"/>
                <a:cs typeface="+mn-cs"/>
              </a:rPr>
              <a:t> the agenda</a:t>
            </a:r>
            <a:r>
              <a:rPr lang="en-GB" sz="2400" kern="1200" dirty="0">
                <a:solidFill>
                  <a:schemeClr val="tx1"/>
                </a:solidFill>
                <a:effectLst/>
                <a:latin typeface="+mn-lt"/>
                <a:ea typeface="+mn-ea"/>
                <a:cs typeface="+mn-cs"/>
              </a:rPr>
              <a:t>. Or they </a:t>
            </a:r>
            <a:r>
              <a:rPr lang="en-GB" sz="2400" b="1" kern="1200" dirty="0">
                <a:solidFill>
                  <a:schemeClr val="tx1"/>
                </a:solidFill>
                <a:effectLst/>
                <a:latin typeface="+mn-lt"/>
                <a:ea typeface="+mn-ea"/>
                <a:cs typeface="+mn-cs"/>
              </a:rPr>
              <a:t>refused </a:t>
            </a:r>
            <a:r>
              <a:rPr lang="en-GB" sz="2400" kern="1200" dirty="0">
                <a:solidFill>
                  <a:schemeClr val="tx1"/>
                </a:solidFill>
                <a:effectLst/>
                <a:latin typeface="+mn-lt"/>
                <a:ea typeface="+mn-ea"/>
                <a:cs typeface="+mn-cs"/>
              </a:rPr>
              <a:t>to discuss topics that were off the agenda.   </a:t>
            </a:r>
            <a:endParaRPr lang="pl-PL"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tx1"/>
                </a:solidFill>
                <a:effectLst/>
                <a:latin typeface="+mn-lt"/>
                <a:ea typeface="+mn-ea"/>
                <a:cs typeface="+mn-cs"/>
              </a:rPr>
              <a:t>You know In my country we have the saying: ‘</a:t>
            </a:r>
            <a:r>
              <a:rPr lang="en-GB" sz="2400" i="1" u="sng" kern="1200" dirty="0">
                <a:solidFill>
                  <a:schemeClr val="tx1"/>
                </a:solidFill>
                <a:effectLst/>
                <a:latin typeface="+mn-lt"/>
                <a:ea typeface="+mn-ea"/>
                <a:cs typeface="+mn-cs"/>
              </a:rPr>
              <a:t>Every country has its customs</a:t>
            </a:r>
            <a:r>
              <a:rPr lang="en-GB" sz="2400" kern="1200" dirty="0">
                <a:solidFill>
                  <a:schemeClr val="tx1"/>
                </a:solidFill>
                <a:effectLst/>
                <a:latin typeface="+mn-lt"/>
                <a:ea typeface="+mn-ea"/>
                <a:cs typeface="+mn-cs"/>
              </a:rPr>
              <a:t>.’ , which beautifully illustrates my point: these things are </a:t>
            </a:r>
            <a:r>
              <a:rPr lang="en-GB" sz="2400" b="1" kern="1200" dirty="0">
                <a:solidFill>
                  <a:schemeClr val="tx1"/>
                </a:solidFill>
                <a:effectLst/>
                <a:latin typeface="+mn-lt"/>
                <a:ea typeface="+mn-ea"/>
                <a:cs typeface="+mn-cs"/>
              </a:rPr>
              <a:t>culture specific</a:t>
            </a:r>
            <a:r>
              <a:rPr lang="en-GB" sz="2400" kern="1200" dirty="0">
                <a:solidFill>
                  <a:schemeClr val="tx1"/>
                </a:solidFill>
                <a:effectLst/>
                <a:latin typeface="+mn-lt"/>
                <a:ea typeface="+mn-ea"/>
                <a:cs typeface="+mn-cs"/>
              </a:rPr>
              <a:t>. </a:t>
            </a:r>
            <a:r>
              <a:rPr lang="pl-PL" sz="2400" kern="1200" dirty="0">
                <a:solidFill>
                  <a:schemeClr val="tx1"/>
                </a:solidFill>
                <a:effectLst/>
                <a:latin typeface="+mn-lt"/>
                <a:ea typeface="+mn-ea"/>
                <a:cs typeface="+mn-cs"/>
              </a:rPr>
              <a:t> </a:t>
            </a:r>
            <a:r>
              <a:rPr lang="en-GB" sz="2400" kern="1200" dirty="0">
                <a:solidFill>
                  <a:schemeClr val="tx1"/>
                </a:solidFill>
                <a:effectLst/>
                <a:latin typeface="+mn-lt"/>
                <a:ea typeface="+mn-ea"/>
                <a:cs typeface="+mn-cs"/>
              </a:rPr>
              <a:t>What works fine in one culture may not work in another. Misunderstandings arise when we interpret the other side through our own cultural lens.</a:t>
            </a:r>
            <a:endParaRPr lang="pl-PL" sz="24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a:t>
            </a:fld>
            <a:endParaRPr lang="pl-PL"/>
          </a:p>
        </p:txBody>
      </p:sp>
    </p:spTree>
    <p:extLst>
      <p:ext uri="{BB962C8B-B14F-4D97-AF65-F5344CB8AC3E}">
        <p14:creationId xmlns:p14="http://schemas.microsoft.com/office/powerpoint/2010/main" val="220283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11. Hall’s Time orientation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Hall argues that cultures experience time in fundamentally different ways.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Monochronic</a:t>
            </a:r>
            <a:r>
              <a:rPr lang="en-GB" sz="1200" kern="1200" dirty="0">
                <a:solidFill>
                  <a:schemeClr val="tx1"/>
                </a:solidFill>
                <a:effectLst/>
                <a:latin typeface="+mn-lt"/>
                <a:ea typeface="+mn-ea"/>
                <a:cs typeface="+mn-cs"/>
              </a:rPr>
              <a:t> cultures (like the U.S.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Germany) see time as linear, value punctuality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efficiency, and focus on one task at a time.    </a:t>
            </a:r>
            <a:endParaRPr lang="pl-PL"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Polychronic</a:t>
            </a:r>
            <a:r>
              <a:rPr lang="en-GB" sz="1200" kern="1200" dirty="0">
                <a:solidFill>
                  <a:schemeClr val="tx1"/>
                </a:solidFill>
                <a:effectLst/>
                <a:latin typeface="+mn-lt"/>
                <a:ea typeface="+mn-ea"/>
                <a:cs typeface="+mn-cs"/>
              </a:rPr>
              <a:t> cultures (like the Middle East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Latin America) treat time as flexible, prioritize relationships over strict schedules,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handle multiple activities at once.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Hall’s work shows that </a:t>
            </a:r>
            <a:r>
              <a:rPr lang="en-GB" sz="1200" b="1" kern="1200" dirty="0">
                <a:solidFill>
                  <a:schemeClr val="tx1"/>
                </a:solidFill>
                <a:effectLst/>
                <a:latin typeface="+mn-lt"/>
                <a:ea typeface="+mn-ea"/>
                <a:cs typeface="+mn-cs"/>
              </a:rPr>
              <a:t>time is a cultural language</a:t>
            </a:r>
            <a:r>
              <a:rPr lang="en-GB" sz="1200" kern="1200" dirty="0">
                <a:solidFill>
                  <a:schemeClr val="tx1"/>
                </a:solidFill>
                <a:effectLst/>
                <a:latin typeface="+mn-lt"/>
                <a:ea typeface="+mn-ea"/>
                <a:cs typeface="+mn-cs"/>
              </a:rPr>
              <a:t>. Understanding whether a culture is monochronic or polychronic helps prevent miscommunication, improves collaboration,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deepens cross‑cultural respect. </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11</a:t>
            </a:fld>
            <a:endParaRPr lang="pl-PL"/>
          </a:p>
        </p:txBody>
      </p:sp>
    </p:spTree>
    <p:extLst>
      <p:ext uri="{BB962C8B-B14F-4D97-AF65-F5344CB8AC3E}">
        <p14:creationId xmlns:p14="http://schemas.microsoft.com/office/powerpoint/2010/main" val="2272441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12. Let’s move on to </a:t>
            </a:r>
            <a:r>
              <a:rPr lang="en-GB" sz="1200" b="1" kern="1200" dirty="0">
                <a:solidFill>
                  <a:schemeClr val="tx1"/>
                </a:solidFill>
                <a:effectLst/>
                <a:latin typeface="+mn-lt"/>
                <a:ea typeface="+mn-ea"/>
                <a:cs typeface="+mn-cs"/>
              </a:rPr>
              <a:t>Hofstede’s Cultural Dimensions</a:t>
            </a:r>
            <a:r>
              <a:rPr lang="en-GB" sz="1200" kern="1200" dirty="0">
                <a:solidFill>
                  <a:schemeClr val="tx1"/>
                </a:solidFill>
                <a:effectLst/>
                <a:latin typeface="+mn-lt"/>
                <a:ea typeface="+mn-ea"/>
                <a:cs typeface="+mn-cs"/>
              </a:rPr>
              <a:t> — one of the most </a:t>
            </a:r>
            <a:r>
              <a:rPr lang="en-GB" sz="1200" b="1" kern="1200" dirty="0">
                <a:solidFill>
                  <a:schemeClr val="tx1"/>
                </a:solidFill>
                <a:effectLst/>
                <a:latin typeface="+mn-lt"/>
                <a:ea typeface="+mn-ea"/>
                <a:cs typeface="+mn-cs"/>
              </a:rPr>
              <a:t>widely used frameworks </a:t>
            </a:r>
            <a:r>
              <a:rPr lang="en-GB" sz="1200" kern="1200" dirty="0">
                <a:solidFill>
                  <a:schemeClr val="tx1"/>
                </a:solidFill>
                <a:effectLst/>
                <a:latin typeface="+mn-lt"/>
                <a:ea typeface="+mn-ea"/>
                <a:cs typeface="+mn-cs"/>
              </a:rPr>
              <a:t>for understanding how culture shapes communication, leadership, and cooperation.</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First </a:t>
            </a:r>
            <a:r>
              <a:rPr lang="pl-PL" sz="1200" kern="1200" dirty="0" err="1">
                <a:solidFill>
                  <a:schemeClr val="tx1"/>
                </a:solidFill>
                <a:effectLst/>
                <a:latin typeface="+mn-lt"/>
                <a:ea typeface="+mn-ea"/>
                <a:cs typeface="+mn-cs"/>
              </a:rPr>
              <a:t>I’ll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discuss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all</a:t>
            </a:r>
            <a:r>
              <a:rPr lang="pl-PL" sz="1200" kern="1200" dirty="0">
                <a:solidFill>
                  <a:schemeClr val="tx1"/>
                </a:solidFill>
                <a:effectLst/>
                <a:latin typeface="+mn-lt"/>
                <a:ea typeface="+mn-ea"/>
                <a:cs typeface="+mn-cs"/>
              </a:rPr>
              <a:t> the </a:t>
            </a:r>
            <a:r>
              <a:rPr lang="pl-PL" sz="1200" kern="1200" dirty="0" err="1">
                <a:solidFill>
                  <a:schemeClr val="tx1"/>
                </a:solidFill>
                <a:effectLst/>
                <a:latin typeface="+mn-lt"/>
                <a:ea typeface="+mn-ea"/>
                <a:cs typeface="+mn-cs"/>
              </a:rPr>
              <a:t>dimensions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briefly</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then</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I’ll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elaborate</a:t>
            </a:r>
            <a:r>
              <a:rPr lang="pl-PL" sz="1200" kern="1200" dirty="0">
                <a:solidFill>
                  <a:schemeClr val="tx1"/>
                </a:solidFill>
                <a:effectLst/>
                <a:latin typeface="+mn-lt"/>
                <a:ea typeface="+mn-ea"/>
                <a:cs typeface="+mn-cs"/>
              </a:rPr>
              <a:t> on </a:t>
            </a:r>
            <a:r>
              <a:rPr lang="pl-PL" sz="1200" kern="1200" dirty="0" err="1">
                <a:solidFill>
                  <a:schemeClr val="tx1"/>
                </a:solidFill>
                <a:effectLst/>
                <a:latin typeface="+mn-lt"/>
                <a:ea typeface="+mn-ea"/>
                <a:cs typeface="+mn-cs"/>
              </a:rPr>
              <a:t>some</a:t>
            </a:r>
            <a:r>
              <a:rPr lang="pl-PL" sz="1200" kern="1200" dirty="0">
                <a:solidFill>
                  <a:schemeClr val="tx1"/>
                </a:solidFill>
                <a:effectLst/>
                <a:latin typeface="+mn-lt"/>
                <a:ea typeface="+mn-ea"/>
                <a:cs typeface="+mn-cs"/>
              </a:rPr>
              <a:t> of </a:t>
            </a:r>
            <a:r>
              <a:rPr lang="pl-PL" sz="1200" kern="1200" dirty="0" err="1">
                <a:solidFill>
                  <a:schemeClr val="tx1"/>
                </a:solidFill>
                <a:effectLst/>
                <a:latin typeface="+mn-lt"/>
                <a:ea typeface="+mn-ea"/>
                <a:cs typeface="+mn-cs"/>
              </a:rPr>
              <a:t>them</a:t>
            </a:r>
            <a:r>
              <a:rPr lang="pl-PL"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Power Distance </a:t>
            </a:r>
            <a:r>
              <a:rPr lang="en-US" sz="1200" kern="1200" dirty="0">
                <a:solidFill>
                  <a:schemeClr val="tx1"/>
                </a:solidFill>
                <a:effectLst/>
                <a:latin typeface="+mn-lt"/>
                <a:ea typeface="+mn-ea"/>
                <a:cs typeface="+mn-cs"/>
              </a:rPr>
              <a:t>is about how people in a society feel about hierarchy </a:t>
            </a:r>
            <a:r>
              <a:rPr lang="pl-PL" sz="1200" kern="1200" dirty="0">
                <a:solidFill>
                  <a:schemeClr val="tx1"/>
                </a:solidFill>
                <a:effectLst/>
                <a:latin typeface="+mn-lt"/>
                <a:ea typeface="+mn-ea"/>
                <a:cs typeface="+mn-cs"/>
              </a:rPr>
              <a:t>&amp;</a:t>
            </a:r>
            <a:r>
              <a:rPr lang="en-US" sz="1200" kern="1200" dirty="0">
                <a:solidFill>
                  <a:schemeClr val="tx1"/>
                </a:solidFill>
                <a:effectLst/>
                <a:latin typeface="+mn-lt"/>
                <a:ea typeface="+mn-ea"/>
                <a:cs typeface="+mn-cs"/>
              </a:rPr>
              <a:t> inequality. In high PD cultures, people accept strong hierarchies. In low PD cultures, people prefer equality.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 </a:t>
            </a:r>
            <a:r>
              <a:rPr lang="pl-PL" sz="1200" b="1" kern="1200" dirty="0">
                <a:solidFill>
                  <a:schemeClr val="tx1"/>
                </a:solidFill>
                <a:effectLst/>
                <a:latin typeface="+mn-lt"/>
                <a:ea typeface="+mn-ea"/>
                <a:cs typeface="+mn-cs"/>
              </a:rPr>
              <a:t>IND / Col:</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dimension describes whether people see themselves mainly as individuals or as part of a group. Individualistic cultures value autonomy, personal achievement, collectivist cultures value group harmony, loyalty.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a:t>
            </a:r>
            <a:r>
              <a:rPr lang="en-US" sz="1200" b="1" kern="1200" dirty="0">
                <a:solidFill>
                  <a:schemeClr val="tx1"/>
                </a:solidFill>
                <a:effectLst/>
                <a:latin typeface="+mn-lt"/>
                <a:ea typeface="+mn-ea"/>
                <a:cs typeface="+mn-cs"/>
              </a:rPr>
              <a:t>Masculinity vs. Femininity</a:t>
            </a:r>
            <a:r>
              <a:rPr lang="en-US" sz="1200" kern="1200" dirty="0">
                <a:solidFill>
                  <a:schemeClr val="tx1"/>
                </a:solidFill>
                <a:effectLst/>
                <a:latin typeface="+mn-lt"/>
                <a:ea typeface="+mn-ea"/>
                <a:cs typeface="+mn-cs"/>
              </a:rPr>
              <a:t>: this dimension is NOT about biological sex, but about cultural priorities. It describes how a society values certain traits, roles, and behaviors. Masculine cultures value competition, achievement, assertiveness. Feminine cultures value cooperation, quality of life, care for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a:t>
            </a:r>
            <a:r>
              <a:rPr lang="en-US" sz="1200" b="1" kern="1200" dirty="0">
                <a:solidFill>
                  <a:schemeClr val="tx1"/>
                </a:solidFill>
                <a:effectLst/>
                <a:latin typeface="+mn-lt"/>
                <a:ea typeface="+mn-ea"/>
                <a:cs typeface="+mn-cs"/>
              </a:rPr>
              <a:t>Uncertainty avoidance</a:t>
            </a:r>
            <a:r>
              <a:rPr lang="en-US" sz="1200" kern="1200" dirty="0">
                <a:solidFill>
                  <a:schemeClr val="tx1"/>
                </a:solidFill>
                <a:effectLst/>
                <a:latin typeface="+mn-lt"/>
                <a:ea typeface="+mn-ea"/>
                <a:cs typeface="+mn-cs"/>
              </a:rPr>
              <a:t>. Life is unpredictable, future uncertain. This dimension describes how comfortable people are with ambiguity, risk, and the unknown.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 </a:t>
            </a:r>
            <a:r>
              <a:rPr lang="en-US" sz="1200" b="1" kern="1200" dirty="0">
                <a:solidFill>
                  <a:schemeClr val="tx1"/>
                </a:solidFill>
                <a:effectLst/>
                <a:latin typeface="+mn-lt"/>
                <a:ea typeface="+mn-ea"/>
                <a:cs typeface="+mn-cs"/>
              </a:rPr>
              <a:t>LTO</a:t>
            </a:r>
            <a:r>
              <a:rPr lang="en-US" sz="1200" kern="1200" dirty="0">
                <a:solidFill>
                  <a:schemeClr val="tx1"/>
                </a:solidFill>
                <a:effectLst/>
                <a:latin typeface="+mn-lt"/>
                <a:ea typeface="+mn-ea"/>
                <a:cs typeface="+mn-cs"/>
              </a:rPr>
              <a:t>. This dimension describes how cultures think about time, tradition, and future goals. It measures Societies’ time horizon; How much a society focuses on future rewards vs. tradition, the present moment,  short term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long term oriented cultures</a:t>
            </a:r>
            <a:r>
              <a:rPr lang="pl-PL"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people focus on the future. They value: persistence, saving</a:t>
            </a:r>
            <a:r>
              <a:rPr lang="pl-P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short term oriented cultures people focus more on the present or the near future. They value: quick results, respect for tradition, stability, immediate rewards.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 Indulgence vs. restraint: This dimension describes How freely people express emotions, desires, enjoy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indulgent cultures people feel free to enjoy life. They value: personal happiness, expressing emotions, having fun. People often smile more.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restrained cultures people believe that desires should be controlled. They value: self discipline, duty, social rules, modesty, limited emotional expression. People may appear more serious or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Hofstede’s Cultural Dimensions Theory describes how cultures deeply affect various aspects of professional and social life such as  Communication style, Decision making, Leadership, Time management, Emotional expression, Risk taking.  It influences how individuals behave and expect others to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endParaRPr lang="pl-PL" dirty="0"/>
          </a:p>
          <a:p>
            <a:endParaRPr lang="pl-PL" dirty="0"/>
          </a:p>
          <a:p>
            <a:endParaRPr lang="pl-PL" dirty="0"/>
          </a:p>
          <a:p>
            <a:endParaRPr lang="pl-PL" dirty="0"/>
          </a:p>
          <a:p>
            <a:endParaRPr lang="pl-PL" dirty="0"/>
          </a:p>
          <a:p>
            <a:endParaRPr lang="pl-PL" dirty="0"/>
          </a:p>
          <a:p>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Hofstede’s Cultural Dimensions Theory </a:t>
            </a:r>
            <a:r>
              <a:rPr lang="en-GB" sz="1200" kern="1200" dirty="0">
                <a:solidFill>
                  <a:schemeClr val="tx1"/>
                </a:solidFill>
                <a:effectLst/>
                <a:latin typeface="+mn-lt"/>
                <a:ea typeface="+mn-ea"/>
                <a:cs typeface="+mn-cs"/>
              </a:rPr>
              <a:t>describes how cultures deeply affect various aspects of professional and social life such as</a:t>
            </a:r>
            <a:r>
              <a:rPr lang="en-GB" sz="1200" b="1" kern="1200" dirty="0">
                <a:solidFill>
                  <a:schemeClr val="tx1"/>
                </a:solidFill>
                <a:effectLst/>
                <a:latin typeface="+mn-lt"/>
                <a:ea typeface="+mn-ea"/>
                <a:cs typeface="+mn-cs"/>
              </a:rPr>
              <a:t>  Communication style</a:t>
            </a:r>
            <a:r>
              <a:rPr lang="en-GB" sz="1200" kern="1200" dirty="0">
                <a:solidFill>
                  <a:schemeClr val="tx1"/>
                </a:solidFill>
                <a:effectLst/>
                <a:latin typeface="+mn-lt"/>
                <a:ea typeface="+mn-ea"/>
                <a:cs typeface="+mn-cs"/>
              </a:rPr>
              <a:t>, Decision‑making, Leadership, Time management, Emotional expression, Risk‑taking. </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influences how individuals behave and expect others to act.</a:t>
            </a:r>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12</a:t>
            </a:fld>
            <a:endParaRPr lang="pl-PL"/>
          </a:p>
        </p:txBody>
      </p:sp>
    </p:spTree>
    <p:extLst>
      <p:ext uri="{BB962C8B-B14F-4D97-AF65-F5344CB8AC3E}">
        <p14:creationId xmlns:p14="http://schemas.microsoft.com/office/powerpoint/2010/main" val="39037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13.  Power Distance</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high </a:t>
            </a:r>
            <a:r>
              <a:rPr lang="pl-PL" sz="1200" kern="1200" dirty="0">
                <a:solidFill>
                  <a:schemeClr val="tx1"/>
                </a:solidFill>
                <a:effectLst/>
                <a:latin typeface="+mn-lt"/>
                <a:ea typeface="+mn-ea"/>
                <a:cs typeface="+mn-cs"/>
              </a:rPr>
              <a:t>PD</a:t>
            </a:r>
            <a:r>
              <a:rPr lang="en-GB" sz="1200" kern="1200" dirty="0">
                <a:solidFill>
                  <a:schemeClr val="tx1"/>
                </a:solidFill>
                <a:effectLst/>
                <a:latin typeface="+mn-lt"/>
                <a:ea typeface="+mn-ea"/>
                <a:cs typeface="+mn-cs"/>
              </a:rPr>
              <a:t> cultures, where </a:t>
            </a:r>
            <a:r>
              <a:rPr lang="en-GB" sz="1200" b="1" kern="1200" dirty="0">
                <a:solidFill>
                  <a:schemeClr val="tx1"/>
                </a:solidFill>
                <a:effectLst/>
                <a:latin typeface="+mn-lt"/>
                <a:ea typeface="+mn-ea"/>
                <a:cs typeface="+mn-cs"/>
              </a:rPr>
              <a:t>decisions </a:t>
            </a:r>
            <a:r>
              <a:rPr lang="en-GB" sz="1200" kern="1200" dirty="0">
                <a:solidFill>
                  <a:schemeClr val="tx1"/>
                </a:solidFill>
                <a:effectLst/>
                <a:latin typeface="+mn-lt"/>
                <a:ea typeface="+mn-ea"/>
                <a:cs typeface="+mn-cs"/>
              </a:rPr>
              <a:t>flow from the top, </a:t>
            </a:r>
            <a:r>
              <a:rPr lang="pl-PL" sz="1200" kern="1200" dirty="0">
                <a:solidFill>
                  <a:schemeClr val="tx1"/>
                </a:solidFill>
                <a:effectLst/>
                <a:latin typeface="+mn-lt"/>
                <a:ea typeface="+mn-ea"/>
                <a:cs typeface="+mn-cs"/>
              </a:rPr>
              <a:t>h</a:t>
            </a:r>
            <a:r>
              <a:rPr lang="en-GB" sz="1200" kern="1200" dirty="0" err="1">
                <a:solidFill>
                  <a:schemeClr val="tx1"/>
                </a:solidFill>
                <a:effectLst/>
                <a:latin typeface="+mn-lt"/>
                <a:ea typeface="+mn-ea"/>
                <a:cs typeface="+mn-cs"/>
              </a:rPr>
              <a:t>ierarchical</a:t>
            </a:r>
            <a:r>
              <a:rPr lang="en-GB" sz="1200" kern="1200" dirty="0">
                <a:solidFill>
                  <a:schemeClr val="tx1"/>
                </a:solidFill>
                <a:effectLst/>
                <a:latin typeface="+mn-lt"/>
                <a:ea typeface="+mn-ea"/>
                <a:cs typeface="+mn-cs"/>
              </a:rPr>
              <a:t>, top-down,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autocratic management is expected and accepted.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low </a:t>
            </a:r>
            <a:r>
              <a:rPr lang="pl-PL" sz="1200" kern="1200" dirty="0">
                <a:solidFill>
                  <a:schemeClr val="tx1"/>
                </a:solidFill>
                <a:effectLst/>
                <a:latin typeface="+mn-lt"/>
                <a:ea typeface="+mn-ea"/>
                <a:cs typeface="+mn-cs"/>
              </a:rPr>
              <a:t>PD</a:t>
            </a:r>
            <a:r>
              <a:rPr lang="en-GB" sz="1200" kern="1200" dirty="0">
                <a:solidFill>
                  <a:schemeClr val="tx1"/>
                </a:solidFill>
                <a:effectLst/>
                <a:latin typeface="+mn-lt"/>
                <a:ea typeface="+mn-ea"/>
                <a:cs typeface="+mn-cs"/>
              </a:rPr>
              <a:t> cultures, people expect </a:t>
            </a:r>
            <a:r>
              <a:rPr lang="en-GB" sz="1200" b="1" kern="1200" dirty="0">
                <a:solidFill>
                  <a:schemeClr val="tx1"/>
                </a:solidFill>
                <a:effectLst/>
                <a:latin typeface="+mn-lt"/>
                <a:ea typeface="+mn-ea"/>
                <a:cs typeface="+mn-cs"/>
              </a:rPr>
              <a:t>equality</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open dialogue</a:t>
            </a:r>
            <a:r>
              <a:rPr lang="en-GB" sz="1200" kern="1200" dirty="0">
                <a:solidFill>
                  <a:schemeClr val="tx1"/>
                </a:solidFill>
                <a:effectLst/>
                <a:latin typeface="+mn-lt"/>
                <a:ea typeface="+mn-ea"/>
                <a:cs typeface="+mn-cs"/>
              </a:rPr>
              <a:t>. Decision-making is egalitarian, collaborative,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decentralized.</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Malaysia (high </a:t>
            </a:r>
            <a:r>
              <a:rPr lang="pl-PL" sz="1200" kern="1200" dirty="0">
                <a:solidFill>
                  <a:schemeClr val="tx1"/>
                </a:solidFill>
                <a:effectLst/>
                <a:latin typeface="+mn-lt"/>
                <a:ea typeface="+mn-ea"/>
                <a:cs typeface="+mn-cs"/>
              </a:rPr>
              <a:t>PD</a:t>
            </a:r>
            <a:r>
              <a:rPr lang="en-GB" sz="1200" kern="1200" dirty="0">
                <a:solidFill>
                  <a:schemeClr val="tx1"/>
                </a:solidFill>
                <a:effectLst/>
                <a:latin typeface="+mn-lt"/>
                <a:ea typeface="+mn-ea"/>
                <a:cs typeface="+mn-cs"/>
              </a:rPr>
              <a:t>), employees may </a:t>
            </a:r>
            <a:r>
              <a:rPr lang="en-GB" sz="1200" b="1" kern="1200" dirty="0">
                <a:solidFill>
                  <a:schemeClr val="tx1"/>
                </a:solidFill>
                <a:effectLst/>
                <a:latin typeface="+mn-lt"/>
                <a:ea typeface="+mn-ea"/>
                <a:cs typeface="+mn-cs"/>
              </a:rPr>
              <a:t>wait for explicit</a:t>
            </a:r>
            <a:r>
              <a:rPr lang="en-GB" sz="1200" kern="1200" dirty="0">
                <a:solidFill>
                  <a:schemeClr val="tx1"/>
                </a:solidFill>
                <a:effectLst/>
                <a:latin typeface="+mn-lt"/>
                <a:ea typeface="+mn-ea"/>
                <a:cs typeface="+mn-cs"/>
              </a:rPr>
              <a:t> instructions from leaders.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Denmark (low </a:t>
            </a:r>
            <a:r>
              <a:rPr lang="pl-PL" sz="1200" kern="1200" dirty="0">
                <a:solidFill>
                  <a:schemeClr val="tx1"/>
                </a:solidFill>
                <a:effectLst/>
                <a:latin typeface="+mn-lt"/>
                <a:ea typeface="+mn-ea"/>
                <a:cs typeface="+mn-cs"/>
              </a:rPr>
              <a:t>PD</a:t>
            </a:r>
            <a:r>
              <a:rPr lang="en-GB" sz="1200" kern="1200" dirty="0">
                <a:solidFill>
                  <a:schemeClr val="tx1"/>
                </a:solidFill>
                <a:effectLst/>
                <a:latin typeface="+mn-lt"/>
                <a:ea typeface="+mn-ea"/>
                <a:cs typeface="+mn-cs"/>
              </a:rPr>
              <a:t>), employees </a:t>
            </a:r>
            <a:r>
              <a:rPr lang="en-GB" sz="1200" b="1" kern="1200" dirty="0">
                <a:solidFill>
                  <a:schemeClr val="tx1"/>
                </a:solidFill>
                <a:effectLst/>
                <a:latin typeface="+mn-lt"/>
                <a:ea typeface="+mn-ea"/>
                <a:cs typeface="+mn-cs"/>
              </a:rPr>
              <a:t>expect to challenge</a:t>
            </a:r>
            <a:r>
              <a:rPr lang="en-GB" sz="1200" kern="1200" dirty="0">
                <a:solidFill>
                  <a:schemeClr val="tx1"/>
                </a:solidFill>
                <a:effectLst/>
                <a:latin typeface="+mn-lt"/>
                <a:ea typeface="+mn-ea"/>
                <a:cs typeface="+mn-cs"/>
              </a:rPr>
              <a:t> decisions and </a:t>
            </a:r>
            <a:r>
              <a:rPr lang="en-GB" sz="1200" b="1" kern="1200" dirty="0">
                <a:solidFill>
                  <a:schemeClr val="tx1"/>
                </a:solidFill>
                <a:effectLst/>
                <a:latin typeface="+mn-lt"/>
                <a:ea typeface="+mn-ea"/>
                <a:cs typeface="+mn-cs"/>
              </a:rPr>
              <a:t>contribute </a:t>
            </a:r>
            <a:r>
              <a:rPr lang="en-GB" sz="1200" kern="1200" dirty="0">
                <a:solidFill>
                  <a:schemeClr val="tx1"/>
                </a:solidFill>
                <a:effectLst/>
                <a:latin typeface="+mn-lt"/>
                <a:ea typeface="+mn-ea"/>
                <a:cs typeface="+mn-cs"/>
              </a:rPr>
              <a:t>equally.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multinational manager who doesn’t recognize this difference may misinterpret silence as lack of initiative. </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13</a:t>
            </a:fld>
            <a:endParaRPr lang="pl-PL"/>
          </a:p>
        </p:txBody>
      </p:sp>
    </p:spTree>
    <p:extLst>
      <p:ext uri="{BB962C8B-B14F-4D97-AF65-F5344CB8AC3E}">
        <p14:creationId xmlns:p14="http://schemas.microsoft.com/office/powerpoint/2010/main" val="789894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14. how this dimension shapes how people communicate</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high PD cultures</a:t>
            </a:r>
            <a:r>
              <a:rPr lang="en-GB" sz="1200" kern="1200" dirty="0">
                <a:solidFill>
                  <a:schemeClr val="tx1"/>
                </a:solidFill>
                <a:effectLst/>
                <a:latin typeface="+mn-lt"/>
                <a:ea typeface="+mn-ea"/>
                <a:cs typeface="+mn-cs"/>
              </a:rPr>
              <a:t>, communication is </a:t>
            </a:r>
            <a:r>
              <a:rPr lang="en-GB" sz="1200" b="1" kern="1200" dirty="0">
                <a:solidFill>
                  <a:schemeClr val="tx1"/>
                </a:solidFill>
                <a:effectLst/>
                <a:latin typeface="+mn-lt"/>
                <a:ea typeface="+mn-ea"/>
                <a:cs typeface="+mn-cs"/>
              </a:rPr>
              <a:t>more formal</a:t>
            </a:r>
            <a:r>
              <a:rPr lang="en-GB" sz="1200" kern="1200" dirty="0">
                <a:solidFill>
                  <a:schemeClr val="tx1"/>
                </a:solidFill>
                <a:effectLst/>
                <a:latin typeface="+mn-lt"/>
                <a:ea typeface="+mn-ea"/>
                <a:cs typeface="+mn-cs"/>
              </a:rPr>
              <a:t>, indirect, deferential. People avoid openly challenging authority.</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low P</a:t>
            </a:r>
            <a:r>
              <a:rPr lang="pl-PL" sz="1200" b="1" kern="1200" dirty="0">
                <a:solidFill>
                  <a:schemeClr val="tx1"/>
                </a:solidFill>
                <a:effectLst/>
                <a:latin typeface="+mn-lt"/>
                <a:ea typeface="+mn-ea"/>
                <a:cs typeface="+mn-cs"/>
              </a:rPr>
              <a:t>D</a:t>
            </a:r>
            <a:r>
              <a:rPr lang="en-GB" sz="1200" b="1" kern="1200" dirty="0">
                <a:solidFill>
                  <a:schemeClr val="tx1"/>
                </a:solidFill>
                <a:effectLst/>
                <a:latin typeface="+mn-lt"/>
                <a:ea typeface="+mn-ea"/>
                <a:cs typeface="+mn-cs"/>
              </a:rPr>
              <a:t> cultures</a:t>
            </a:r>
            <a:r>
              <a:rPr lang="en-GB" sz="1200" kern="1200" dirty="0">
                <a:solidFill>
                  <a:schemeClr val="tx1"/>
                </a:solidFill>
                <a:effectLst/>
                <a:latin typeface="+mn-lt"/>
                <a:ea typeface="+mn-ea"/>
                <a:cs typeface="+mn-cs"/>
              </a:rPr>
              <a:t>, communication is </a:t>
            </a:r>
            <a:r>
              <a:rPr lang="en-GB" sz="1200" b="1" kern="1200" dirty="0">
                <a:solidFill>
                  <a:schemeClr val="tx1"/>
                </a:solidFill>
                <a:effectLst/>
                <a:latin typeface="+mn-lt"/>
                <a:ea typeface="+mn-ea"/>
                <a:cs typeface="+mn-cs"/>
              </a:rPr>
              <a:t>more informal</a:t>
            </a:r>
            <a:r>
              <a:rPr lang="en-GB" sz="1200" kern="1200" dirty="0">
                <a:solidFill>
                  <a:schemeClr val="tx1"/>
                </a:solidFill>
                <a:effectLst/>
                <a:latin typeface="+mn-lt"/>
                <a:ea typeface="+mn-ea"/>
                <a:cs typeface="+mn-cs"/>
              </a:rPr>
              <a:t>, direct, egalitarian. Questioning a superior is acceptable.</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it matters:</a:t>
            </a:r>
            <a:r>
              <a:rPr lang="en-GB" sz="1200" kern="1200" dirty="0">
                <a:solidFill>
                  <a:schemeClr val="tx1"/>
                </a:solidFill>
                <a:effectLst/>
                <a:latin typeface="+mn-lt"/>
                <a:ea typeface="+mn-ea"/>
                <a:cs typeface="+mn-cs"/>
              </a:rPr>
              <a:t> This dimension shapes </a:t>
            </a:r>
            <a:r>
              <a:rPr lang="en-GB" sz="1200" b="1" kern="1200" dirty="0">
                <a:solidFill>
                  <a:schemeClr val="tx1"/>
                </a:solidFill>
                <a:effectLst/>
                <a:latin typeface="+mn-lt"/>
                <a:ea typeface="+mn-ea"/>
                <a:cs typeface="+mn-cs"/>
              </a:rPr>
              <a:t>tone, assertiveness</a:t>
            </a:r>
            <a:r>
              <a:rPr lang="en-GB" sz="1200" kern="1200" dirty="0">
                <a:solidFill>
                  <a:schemeClr val="tx1"/>
                </a:solidFill>
                <a:effectLst/>
                <a:latin typeface="+mn-lt"/>
                <a:ea typeface="+mn-ea"/>
                <a:cs typeface="+mn-cs"/>
              </a:rPr>
              <a:t>, who speaks first, and how </a:t>
            </a:r>
            <a:r>
              <a:rPr lang="en-GB" sz="1200" b="1" kern="1200" dirty="0">
                <a:solidFill>
                  <a:schemeClr val="tx1"/>
                </a:solidFill>
                <a:effectLst/>
                <a:latin typeface="+mn-lt"/>
                <a:ea typeface="+mn-ea"/>
                <a:cs typeface="+mn-cs"/>
              </a:rPr>
              <a:t>disagreement</a:t>
            </a:r>
            <a:r>
              <a:rPr lang="en-GB" sz="1200" kern="1200" dirty="0">
                <a:solidFill>
                  <a:schemeClr val="tx1"/>
                </a:solidFill>
                <a:effectLst/>
                <a:latin typeface="+mn-lt"/>
                <a:ea typeface="+mn-ea"/>
                <a:cs typeface="+mn-cs"/>
              </a:rPr>
              <a:t> is expressed. It is especially </a:t>
            </a:r>
            <a:r>
              <a:rPr lang="en-GB" sz="1200" b="1" kern="1200" dirty="0">
                <a:solidFill>
                  <a:schemeClr val="tx1"/>
                </a:solidFill>
                <a:effectLst/>
                <a:latin typeface="+mn-lt"/>
                <a:ea typeface="+mn-ea"/>
                <a:cs typeface="+mn-cs"/>
              </a:rPr>
              <a:t>relevant in the military</a:t>
            </a:r>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Think about </a:t>
            </a:r>
            <a:r>
              <a:rPr lang="en-GB" sz="1200" b="1" kern="1200" dirty="0">
                <a:solidFill>
                  <a:schemeClr val="tx1"/>
                </a:solidFill>
                <a:effectLst/>
                <a:latin typeface="+mn-lt"/>
                <a:ea typeface="+mn-ea"/>
                <a:cs typeface="+mn-cs"/>
              </a:rPr>
              <a:t>mission command</a:t>
            </a:r>
            <a:r>
              <a:rPr lang="en-GB" sz="1200" kern="1200" dirty="0">
                <a:solidFill>
                  <a:schemeClr val="tx1"/>
                </a:solidFill>
                <a:effectLst/>
                <a:latin typeface="+mn-lt"/>
                <a:ea typeface="+mn-ea"/>
                <a:cs typeface="+mn-cs"/>
              </a:rPr>
              <a:t>, which requires </a:t>
            </a:r>
            <a:r>
              <a:rPr lang="en-GB" sz="1200" b="1" kern="1200" dirty="0">
                <a:solidFill>
                  <a:schemeClr val="tx1"/>
                </a:solidFill>
                <a:effectLst/>
                <a:latin typeface="+mn-lt"/>
                <a:ea typeface="+mn-ea"/>
                <a:cs typeface="+mn-cs"/>
              </a:rPr>
              <a:t>initiative </a:t>
            </a:r>
            <a:r>
              <a:rPr lang="pl-PL" sz="1200" b="1"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decentralized decision‑making. Soldiers from high‑PD cultures may hesitate to act without explicit orders. In multinational operations, this can create friction.</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15. World map PDI</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14</a:t>
            </a:fld>
            <a:endParaRPr lang="pl-PL"/>
          </a:p>
        </p:txBody>
      </p:sp>
    </p:spTree>
    <p:extLst>
      <p:ext uri="{BB962C8B-B14F-4D97-AF65-F5344CB8AC3E}">
        <p14:creationId xmlns:p14="http://schemas.microsoft.com/office/powerpoint/2010/main" val="170509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16.    Individualism vs. Collectivism</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dimension looks at whether people see themselves primarily as individuals or as part of a group.</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Individualistic cultures value </a:t>
            </a:r>
            <a:r>
              <a:rPr lang="en-GB" sz="1200" b="1" kern="1200" dirty="0">
                <a:solidFill>
                  <a:schemeClr val="tx1"/>
                </a:solidFill>
                <a:effectLst/>
                <a:latin typeface="+mn-lt"/>
                <a:ea typeface="+mn-ea"/>
                <a:cs typeface="+mn-cs"/>
              </a:rPr>
              <a:t>autonomy</a:t>
            </a:r>
            <a:r>
              <a:rPr lang="en-GB" sz="1200" kern="1200" dirty="0">
                <a:solidFill>
                  <a:schemeClr val="tx1"/>
                </a:solidFill>
                <a:effectLst/>
                <a:latin typeface="+mn-lt"/>
                <a:ea typeface="+mn-ea"/>
                <a:cs typeface="+mn-cs"/>
              </a:rPr>
              <a:t>, self-reliance, personal achievement &amp; initiative.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Collectivist cultures emphasize </a:t>
            </a:r>
            <a:r>
              <a:rPr lang="en-GB" sz="1200" b="1" kern="1200" dirty="0">
                <a:solidFill>
                  <a:schemeClr val="tx1"/>
                </a:solidFill>
                <a:effectLst/>
                <a:latin typeface="+mn-lt"/>
                <a:ea typeface="+mn-ea"/>
                <a:cs typeface="+mn-cs"/>
              </a:rPr>
              <a:t>group harmony</a:t>
            </a:r>
            <a:r>
              <a:rPr lang="en-GB" sz="1200" kern="1200" dirty="0">
                <a:solidFill>
                  <a:schemeClr val="tx1"/>
                </a:solidFill>
                <a:effectLst/>
                <a:latin typeface="+mn-lt"/>
                <a:ea typeface="+mn-ea"/>
                <a:cs typeface="+mn-cs"/>
              </a:rPr>
              <a:t>, loyalty and shared responsibility.</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US, employees may highlight </a:t>
            </a:r>
            <a:r>
              <a:rPr lang="en-GB" sz="1200" b="1" kern="1200" dirty="0">
                <a:solidFill>
                  <a:schemeClr val="tx1"/>
                </a:solidFill>
                <a:effectLst/>
                <a:latin typeface="+mn-lt"/>
                <a:ea typeface="+mn-ea"/>
                <a:cs typeface="+mn-cs"/>
              </a:rPr>
              <a:t>personal achievements</a:t>
            </a:r>
            <a:r>
              <a:rPr lang="en-GB" sz="1200" kern="1200" dirty="0">
                <a:solidFill>
                  <a:schemeClr val="tx1"/>
                </a:solidFill>
                <a:effectLst/>
                <a:latin typeface="+mn-lt"/>
                <a:ea typeface="+mn-ea"/>
                <a:cs typeface="+mn-cs"/>
              </a:rPr>
              <a:t> during performance reviews.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Japan, employees may emphasize </a:t>
            </a:r>
            <a:r>
              <a:rPr lang="en-GB" sz="1200" b="1" kern="1200" dirty="0">
                <a:solidFill>
                  <a:schemeClr val="tx1"/>
                </a:solidFill>
                <a:effectLst/>
                <a:latin typeface="+mn-lt"/>
                <a:ea typeface="+mn-ea"/>
                <a:cs typeface="+mn-cs"/>
              </a:rPr>
              <a:t>team accomplishments</a:t>
            </a:r>
            <a:r>
              <a:rPr lang="en-GB" sz="1200" kern="1200" dirty="0">
                <a:solidFill>
                  <a:schemeClr val="tx1"/>
                </a:solidFill>
                <a:effectLst/>
                <a:latin typeface="+mn-lt"/>
                <a:ea typeface="+mn-ea"/>
                <a:cs typeface="+mn-cs"/>
              </a:rPr>
              <a:t> to avoid appearing self‑promoting.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Without CQ, both sides may see the other as disrespectful. </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16</a:t>
            </a:fld>
            <a:endParaRPr lang="pl-PL"/>
          </a:p>
        </p:txBody>
      </p:sp>
    </p:spTree>
    <p:extLst>
      <p:ext uri="{BB962C8B-B14F-4D97-AF65-F5344CB8AC3E}">
        <p14:creationId xmlns:p14="http://schemas.microsoft.com/office/powerpoint/2010/main" val="399622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startAt="17"/>
            </a:pPr>
            <a:r>
              <a:rPr lang="en-GB" sz="1200" b="1" kern="1200" dirty="0">
                <a:solidFill>
                  <a:schemeClr val="tx1"/>
                </a:solidFill>
                <a:effectLst/>
                <a:latin typeface="+mn-lt"/>
                <a:ea typeface="+mn-ea"/>
                <a:cs typeface="+mn-cs"/>
              </a:rPr>
              <a:t>how this dimension shapes how people communicate:</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Individualist </a:t>
            </a:r>
            <a:r>
              <a:rPr lang="en-GB" sz="1200" b="0" kern="1200" dirty="0">
                <a:solidFill>
                  <a:schemeClr val="tx1"/>
                </a:solidFill>
                <a:effectLst/>
                <a:latin typeface="+mn-lt"/>
                <a:ea typeface="+mn-ea"/>
                <a:cs typeface="+mn-cs"/>
              </a:rPr>
              <a:t>cultures</a:t>
            </a:r>
            <a:r>
              <a:rPr lang="en-GB" sz="1200" kern="1200" dirty="0">
                <a:solidFill>
                  <a:schemeClr val="tx1"/>
                </a:solidFill>
                <a:effectLst/>
                <a:latin typeface="+mn-lt"/>
                <a:ea typeface="+mn-ea"/>
                <a:cs typeface="+mn-cs"/>
              </a:rPr>
              <a:t> value </a:t>
            </a:r>
            <a:r>
              <a:rPr lang="en-GB" sz="1200" b="1" kern="1200" dirty="0">
                <a:solidFill>
                  <a:schemeClr val="tx1"/>
                </a:solidFill>
                <a:effectLst/>
                <a:latin typeface="+mn-lt"/>
                <a:ea typeface="+mn-ea"/>
                <a:cs typeface="+mn-cs"/>
              </a:rPr>
              <a:t>clarity</a:t>
            </a:r>
            <a:r>
              <a:rPr lang="en-GB" sz="1200" kern="1200" dirty="0">
                <a:solidFill>
                  <a:schemeClr val="tx1"/>
                </a:solidFill>
                <a:effectLst/>
                <a:latin typeface="+mn-lt"/>
                <a:ea typeface="+mn-ea"/>
                <a:cs typeface="+mn-cs"/>
              </a:rPr>
              <a:t>, self‑expression, and directness.</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Collectivist </a:t>
            </a:r>
            <a:r>
              <a:rPr lang="en-GB" sz="1200" b="0" kern="1200" dirty="0">
                <a:solidFill>
                  <a:schemeClr val="tx1"/>
                </a:solidFill>
                <a:effectLst/>
                <a:latin typeface="+mn-lt"/>
                <a:ea typeface="+mn-ea"/>
                <a:cs typeface="+mn-cs"/>
              </a:rPr>
              <a:t>cultures</a:t>
            </a:r>
            <a:r>
              <a:rPr lang="en-GB" sz="1200" kern="1200" dirty="0">
                <a:solidFill>
                  <a:schemeClr val="tx1"/>
                </a:solidFill>
                <a:effectLst/>
                <a:latin typeface="+mn-lt"/>
                <a:ea typeface="+mn-ea"/>
                <a:cs typeface="+mn-cs"/>
              </a:rPr>
              <a:t> prioritize </a:t>
            </a:r>
            <a:r>
              <a:rPr lang="en-GB" sz="1200" b="1" kern="1200" dirty="0">
                <a:solidFill>
                  <a:schemeClr val="tx1"/>
                </a:solidFill>
                <a:effectLst/>
                <a:latin typeface="+mn-lt"/>
                <a:ea typeface="+mn-ea"/>
                <a:cs typeface="+mn-cs"/>
              </a:rPr>
              <a:t>harmony</a:t>
            </a:r>
            <a:r>
              <a:rPr lang="en-GB" sz="1200" kern="1200" dirty="0">
                <a:solidFill>
                  <a:schemeClr val="tx1"/>
                </a:solidFill>
                <a:effectLst/>
                <a:latin typeface="+mn-lt"/>
                <a:ea typeface="+mn-ea"/>
                <a:cs typeface="+mn-cs"/>
              </a:rPr>
              <a:t>, group cohesion, indirect communication to avoid conflict or embarrassment.</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it matters:</a:t>
            </a:r>
            <a:r>
              <a:rPr lang="en-GB" sz="1200" kern="1200" dirty="0">
                <a:solidFill>
                  <a:schemeClr val="tx1"/>
                </a:solidFill>
                <a:effectLst/>
                <a:latin typeface="+mn-lt"/>
                <a:ea typeface="+mn-ea"/>
                <a:cs typeface="+mn-cs"/>
              </a:rPr>
              <a:t> This is 1 of the strongest predictors of whether communication will be </a:t>
            </a:r>
            <a:r>
              <a:rPr lang="en-GB" sz="1200" b="1" kern="1200" dirty="0">
                <a:solidFill>
                  <a:schemeClr val="tx1"/>
                </a:solidFill>
                <a:effectLst/>
                <a:latin typeface="+mn-lt"/>
                <a:ea typeface="+mn-ea"/>
                <a:cs typeface="+mn-cs"/>
              </a:rPr>
              <a:t>explicit </a:t>
            </a:r>
            <a:r>
              <a:rPr lang="pl-PL" sz="1200" b="1" kern="1200" dirty="0">
                <a:solidFill>
                  <a:schemeClr val="tx1"/>
                </a:solidFill>
                <a:effectLst/>
                <a:latin typeface="+mn-lt"/>
                <a:ea typeface="+mn-ea"/>
                <a:cs typeface="+mn-cs"/>
              </a:rPr>
              <a:t>&amp;</a:t>
            </a:r>
            <a:r>
              <a:rPr lang="en-GB" sz="1200" b="1" kern="1200" dirty="0">
                <a:solidFill>
                  <a:schemeClr val="tx1"/>
                </a:solidFill>
                <a:effectLst/>
                <a:latin typeface="+mn-lt"/>
                <a:ea typeface="+mn-ea"/>
                <a:cs typeface="+mn-cs"/>
              </a:rPr>
              <a:t> direct</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implicit </a:t>
            </a:r>
            <a:r>
              <a:rPr lang="pl-PL" sz="1200" b="1" kern="1200" dirty="0">
                <a:solidFill>
                  <a:schemeClr val="tx1"/>
                </a:solidFill>
                <a:effectLst/>
                <a:latin typeface="+mn-lt"/>
                <a:ea typeface="+mn-ea"/>
                <a:cs typeface="+mn-cs"/>
              </a:rPr>
              <a:t>&amp;</a:t>
            </a:r>
            <a:r>
              <a:rPr lang="en-GB" sz="1200" b="1" kern="1200" dirty="0">
                <a:solidFill>
                  <a:schemeClr val="tx1"/>
                </a:solidFill>
                <a:effectLst/>
                <a:latin typeface="+mn-lt"/>
                <a:ea typeface="+mn-ea"/>
                <a:cs typeface="+mn-cs"/>
              </a:rPr>
              <a:t> context‑dependent</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18. World map</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17</a:t>
            </a:fld>
            <a:endParaRPr lang="pl-PL"/>
          </a:p>
        </p:txBody>
      </p:sp>
    </p:spTree>
    <p:extLst>
      <p:ext uri="{BB962C8B-B14F-4D97-AF65-F5344CB8AC3E}">
        <p14:creationId xmlns:p14="http://schemas.microsoft.com/office/powerpoint/2010/main" val="215145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19.  Masculinity vs. Femininity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Masculine cultures (Japan, US and Germany) value </a:t>
            </a:r>
            <a:r>
              <a:rPr lang="en-GB" sz="1200" b="1" kern="1200" dirty="0">
                <a:solidFill>
                  <a:schemeClr val="tx1"/>
                </a:solidFill>
                <a:effectLst/>
                <a:latin typeface="+mn-lt"/>
                <a:ea typeface="+mn-ea"/>
                <a:cs typeface="+mn-cs"/>
              </a:rPr>
              <a:t>competition</a:t>
            </a:r>
            <a:r>
              <a:rPr lang="en-GB" sz="1200" kern="1200" dirty="0">
                <a:solidFill>
                  <a:schemeClr val="tx1"/>
                </a:solidFill>
                <a:effectLst/>
                <a:latin typeface="+mn-lt"/>
                <a:ea typeface="+mn-ea"/>
                <a:cs typeface="+mn-cs"/>
              </a:rPr>
              <a:t>, achievement,  success, recognition, and being the best.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Feminine cultures (Sweden and the Netherlands) value </a:t>
            </a:r>
            <a:r>
              <a:rPr lang="en-GB" sz="1200" b="1" kern="1200" dirty="0">
                <a:solidFill>
                  <a:schemeClr val="tx1"/>
                </a:solidFill>
                <a:effectLst/>
                <a:latin typeface="+mn-lt"/>
                <a:ea typeface="+mn-ea"/>
                <a:cs typeface="+mn-cs"/>
              </a:rPr>
              <a:t>cooperation</a:t>
            </a:r>
            <a:r>
              <a:rPr lang="en-GB" sz="1200" kern="1200" dirty="0">
                <a:solidFill>
                  <a:schemeClr val="tx1"/>
                </a:solidFill>
                <a:effectLst/>
                <a:latin typeface="+mn-lt"/>
                <a:ea typeface="+mn-ea"/>
                <a:cs typeface="+mn-cs"/>
              </a:rPr>
              <a:t>, care, consensus, empathy, modesty.</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U.S.:  Employees may proudly </a:t>
            </a:r>
            <a:r>
              <a:rPr lang="en-GB" sz="1200" b="1" kern="1200" dirty="0">
                <a:solidFill>
                  <a:schemeClr val="tx1"/>
                </a:solidFill>
                <a:effectLst/>
                <a:latin typeface="+mn-lt"/>
                <a:ea typeface="+mn-ea"/>
                <a:cs typeface="+mn-cs"/>
              </a:rPr>
              <a:t>highlight </a:t>
            </a:r>
            <a:r>
              <a:rPr lang="en-GB" sz="1200" kern="1200" dirty="0">
                <a:solidFill>
                  <a:schemeClr val="tx1"/>
                </a:solidFill>
                <a:effectLst/>
                <a:latin typeface="+mn-lt"/>
                <a:ea typeface="+mn-ea"/>
                <a:cs typeface="+mn-cs"/>
              </a:rPr>
              <a:t>personal accomplishments, </a:t>
            </a:r>
            <a:r>
              <a:rPr lang="en-GB" sz="1200" b="1" kern="1200" dirty="0">
                <a:solidFill>
                  <a:schemeClr val="tx1"/>
                </a:solidFill>
                <a:effectLst/>
                <a:latin typeface="+mn-lt"/>
                <a:ea typeface="+mn-ea"/>
                <a:cs typeface="+mn-cs"/>
              </a:rPr>
              <a:t>seek </a:t>
            </a:r>
            <a:r>
              <a:rPr lang="en-GB" sz="1200" kern="1200" dirty="0">
                <a:solidFill>
                  <a:schemeClr val="tx1"/>
                </a:solidFill>
                <a:effectLst/>
                <a:latin typeface="+mn-lt"/>
                <a:ea typeface="+mn-ea"/>
                <a:cs typeface="+mn-cs"/>
              </a:rPr>
              <a:t>challenging tasks,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expect recognition </a:t>
            </a:r>
            <a:r>
              <a:rPr lang="en-GB" sz="1200" kern="1200" dirty="0">
                <a:solidFill>
                  <a:schemeClr val="tx1"/>
                </a:solidFill>
                <a:effectLst/>
                <a:latin typeface="+mn-lt"/>
                <a:ea typeface="+mn-ea"/>
                <a:cs typeface="+mn-cs"/>
              </a:rPr>
              <a:t>for strong performance. </a:t>
            </a:r>
            <a:r>
              <a:rPr lang="pl-PL" sz="1200" kern="1200" dirty="0">
                <a:solidFill>
                  <a:schemeClr val="tx1"/>
                </a:solidFill>
                <a:effectLst/>
                <a:latin typeface="+mn-lt"/>
                <a:ea typeface="+mn-ea"/>
                <a:cs typeface="+mn-cs"/>
              </a:rPr>
              <a:t>Pride in </a:t>
            </a:r>
            <a:r>
              <a:rPr lang="pl-PL" sz="1200" kern="1200" dirty="0" err="1">
                <a:solidFill>
                  <a:schemeClr val="tx1"/>
                </a:solidFill>
                <a:effectLst/>
                <a:latin typeface="+mn-lt"/>
                <a:ea typeface="+mn-ea"/>
                <a:cs typeface="+mn-cs"/>
              </a:rPr>
              <a:t>working</a:t>
            </a:r>
            <a:r>
              <a:rPr lang="pl-PL" sz="1200" kern="1200" dirty="0">
                <a:solidFill>
                  <a:schemeClr val="tx1"/>
                </a:solidFill>
                <a:effectLst/>
                <a:latin typeface="+mn-lt"/>
                <a:ea typeface="+mn-ea"/>
                <a:cs typeface="+mn-cs"/>
              </a:rPr>
              <a:t> hard</a:t>
            </a:r>
          </a:p>
          <a:p>
            <a:r>
              <a:rPr lang="en-GB" sz="1200" kern="1200" dirty="0">
                <a:solidFill>
                  <a:schemeClr val="tx1"/>
                </a:solidFill>
                <a:effectLst/>
                <a:latin typeface="+mn-lt"/>
                <a:ea typeface="+mn-ea"/>
                <a:cs typeface="+mn-cs"/>
              </a:rPr>
              <a:t>In Sweden:  Employees may emphasize </a:t>
            </a:r>
            <a:r>
              <a:rPr lang="en-GB" sz="1200" b="1" kern="1200" dirty="0">
                <a:solidFill>
                  <a:schemeClr val="tx1"/>
                </a:solidFill>
                <a:effectLst/>
                <a:latin typeface="+mn-lt"/>
                <a:ea typeface="+mn-ea"/>
                <a:cs typeface="+mn-cs"/>
              </a:rPr>
              <a:t>team cohesion</a:t>
            </a:r>
            <a:r>
              <a:rPr lang="en-GB" sz="1200" kern="1200" dirty="0">
                <a:solidFill>
                  <a:schemeClr val="tx1"/>
                </a:solidFill>
                <a:effectLst/>
                <a:latin typeface="+mn-lt"/>
                <a:ea typeface="+mn-ea"/>
                <a:cs typeface="+mn-cs"/>
              </a:rPr>
              <a:t>, avoid appearing overly </a:t>
            </a:r>
            <a:r>
              <a:rPr lang="pl-PL" sz="1200" kern="1200" dirty="0" err="1">
                <a:solidFill>
                  <a:schemeClr val="tx1"/>
                </a:solidFill>
                <a:effectLst/>
                <a:latin typeface="+mn-lt"/>
                <a:ea typeface="+mn-ea"/>
                <a:cs typeface="+mn-cs"/>
              </a:rPr>
              <a:t>boastful</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competitive, and focus on </a:t>
            </a:r>
            <a:r>
              <a:rPr lang="en-GB" sz="1200" b="1" kern="1200" dirty="0">
                <a:solidFill>
                  <a:schemeClr val="tx1"/>
                </a:solidFill>
                <a:effectLst/>
                <a:latin typeface="+mn-lt"/>
                <a:ea typeface="+mn-ea"/>
                <a:cs typeface="+mn-cs"/>
              </a:rPr>
              <a:t>maintaining balance </a:t>
            </a:r>
            <a:r>
              <a:rPr lang="pl-PL" sz="1200" b="1"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well‑being. </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Avoid</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gloryfying</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overwork</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Without CQ: Americans might see Swedes as unambitious or too modest. Swedes might see Americans as boastful or overly competitive.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Misunderstandings arise </a:t>
            </a:r>
            <a:r>
              <a:rPr lang="pl-PL" sz="1200" kern="1200" dirty="0">
                <a:solidFill>
                  <a:schemeClr val="tx1"/>
                </a:solidFill>
                <a:effectLst/>
                <a:latin typeface="+mn-lt"/>
                <a:ea typeface="+mn-ea"/>
                <a:cs typeface="+mn-cs"/>
              </a:rPr>
              <a:t>…</a:t>
            </a: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19</a:t>
            </a:fld>
            <a:endParaRPr lang="pl-PL"/>
          </a:p>
        </p:txBody>
      </p:sp>
    </p:spTree>
    <p:extLst>
      <p:ext uri="{BB962C8B-B14F-4D97-AF65-F5344CB8AC3E}">
        <p14:creationId xmlns:p14="http://schemas.microsoft.com/office/powerpoint/2010/main" val="326242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startAt="20"/>
            </a:pPr>
            <a:r>
              <a:rPr lang="en-GB" sz="1200" b="1" kern="1200" dirty="0">
                <a:solidFill>
                  <a:schemeClr val="tx1"/>
                </a:solidFill>
                <a:effectLst/>
                <a:latin typeface="+mn-lt"/>
                <a:ea typeface="+mn-ea"/>
                <a:cs typeface="+mn-cs"/>
              </a:rPr>
              <a:t>how this dimension shapes how people communicate:</a:t>
            </a:r>
            <a:endParaRPr lang="pl-PL" sz="1200" b="1" kern="1200" dirty="0">
              <a:solidFill>
                <a:schemeClr val="tx1"/>
              </a:solidFill>
              <a:effectLst/>
              <a:latin typeface="+mn-lt"/>
              <a:ea typeface="+mn-ea"/>
              <a:cs typeface="+mn-cs"/>
            </a:endParaRPr>
          </a:p>
          <a:p>
            <a:pPr marL="228600" indent="-228600">
              <a:buAutoNum type="arabicPeriod" startAt="20"/>
            </a:pP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Masculine cultures</a:t>
            </a:r>
            <a:r>
              <a:rPr lang="en-GB" sz="1200" kern="1200" dirty="0">
                <a:solidFill>
                  <a:schemeClr val="tx1"/>
                </a:solidFill>
                <a:effectLst/>
                <a:latin typeface="+mn-lt"/>
                <a:ea typeface="+mn-ea"/>
                <a:cs typeface="+mn-cs"/>
              </a:rPr>
              <a:t> tend toward </a:t>
            </a:r>
            <a:r>
              <a:rPr lang="en-GB" sz="1200" b="1" kern="1200" dirty="0">
                <a:solidFill>
                  <a:schemeClr val="tx1"/>
                </a:solidFill>
                <a:effectLst/>
                <a:latin typeface="+mn-lt"/>
                <a:ea typeface="+mn-ea"/>
                <a:cs typeface="+mn-cs"/>
              </a:rPr>
              <a:t>assertive</a:t>
            </a:r>
            <a:r>
              <a:rPr lang="en-GB" sz="1200" kern="1200" dirty="0">
                <a:solidFill>
                  <a:schemeClr val="tx1"/>
                </a:solidFill>
                <a:effectLst/>
                <a:latin typeface="+mn-lt"/>
                <a:ea typeface="+mn-ea"/>
                <a:cs typeface="+mn-cs"/>
              </a:rPr>
              <a:t>, competitive, and task‑</a:t>
            </a:r>
            <a:r>
              <a:rPr lang="pl-PL" sz="1200" kern="1200" dirty="0">
                <a:solidFill>
                  <a:schemeClr val="tx1"/>
                </a:solidFill>
                <a:effectLst/>
                <a:latin typeface="+mn-lt"/>
                <a:ea typeface="+mn-ea"/>
                <a:cs typeface="+mn-cs"/>
              </a:rPr>
              <a:t>orient</a:t>
            </a:r>
            <a:r>
              <a:rPr lang="en-GB" sz="1200" kern="1200" dirty="0">
                <a:solidFill>
                  <a:schemeClr val="tx1"/>
                </a:solidFill>
                <a:effectLst/>
                <a:latin typeface="+mn-lt"/>
                <a:ea typeface="+mn-ea"/>
                <a:cs typeface="+mn-cs"/>
              </a:rPr>
              <a:t>ed communication.</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Feminine cultures</a:t>
            </a:r>
            <a:r>
              <a:rPr lang="en-GB" sz="1200" kern="1200" dirty="0">
                <a:solidFill>
                  <a:schemeClr val="tx1"/>
                </a:solidFill>
                <a:effectLst/>
                <a:latin typeface="+mn-lt"/>
                <a:ea typeface="+mn-ea"/>
                <a:cs typeface="+mn-cs"/>
              </a:rPr>
              <a:t> emphasize </a:t>
            </a:r>
            <a:r>
              <a:rPr lang="en-GB" sz="1200" b="1" kern="1200" dirty="0" err="1">
                <a:solidFill>
                  <a:schemeClr val="tx1"/>
                </a:solidFill>
                <a:effectLst/>
                <a:latin typeface="+mn-lt"/>
                <a:ea typeface="+mn-ea"/>
                <a:cs typeface="+mn-cs"/>
              </a:rPr>
              <a:t>consensu</a:t>
            </a:r>
            <a:r>
              <a:rPr lang="pl-PL" sz="1200" b="1" kern="1200" dirty="0">
                <a:solidFill>
                  <a:schemeClr val="tx1"/>
                </a:solidFill>
                <a:effectLst/>
                <a:latin typeface="+mn-lt"/>
                <a:ea typeface="+mn-ea"/>
                <a:cs typeface="+mn-cs"/>
              </a:rPr>
              <a:t>al</a:t>
            </a:r>
            <a:r>
              <a:rPr lang="en-GB"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modest</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relationship‑</a:t>
            </a:r>
            <a:r>
              <a:rPr lang="pl-PL" sz="1200" kern="1200" dirty="0" err="1">
                <a:solidFill>
                  <a:schemeClr val="tx1"/>
                </a:solidFill>
                <a:effectLst/>
                <a:latin typeface="+mn-lt"/>
                <a:ea typeface="+mn-ea"/>
                <a:cs typeface="+mn-cs"/>
              </a:rPr>
              <a:t>oriented</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comm</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it matters:</a:t>
            </a:r>
            <a:r>
              <a:rPr lang="en-GB" sz="1200" kern="1200" dirty="0">
                <a:solidFill>
                  <a:schemeClr val="tx1"/>
                </a:solidFill>
                <a:effectLst/>
                <a:latin typeface="+mn-lt"/>
                <a:ea typeface="+mn-ea"/>
                <a:cs typeface="+mn-cs"/>
              </a:rPr>
              <a:t>  It shapes whether communication feels </a:t>
            </a:r>
            <a:r>
              <a:rPr lang="en-GB" sz="1200" b="1" kern="1200" dirty="0">
                <a:solidFill>
                  <a:schemeClr val="tx1"/>
                </a:solidFill>
                <a:effectLst/>
                <a:latin typeface="+mn-lt"/>
                <a:ea typeface="+mn-ea"/>
                <a:cs typeface="+mn-cs"/>
              </a:rPr>
              <a:t>d</a:t>
            </a:r>
            <a:r>
              <a:rPr lang="pl-PL" sz="1200" b="1" kern="1200" dirty="0" err="1">
                <a:solidFill>
                  <a:schemeClr val="tx1"/>
                </a:solidFill>
                <a:effectLst/>
                <a:latin typeface="+mn-lt"/>
                <a:ea typeface="+mn-ea"/>
                <a:cs typeface="+mn-cs"/>
              </a:rPr>
              <a:t>irect</a:t>
            </a:r>
            <a:r>
              <a:rPr lang="pl-PL" sz="1200" b="1" kern="1200" dirty="0">
                <a:solidFill>
                  <a:schemeClr val="tx1"/>
                </a:solidFill>
                <a:effectLst/>
                <a:latin typeface="+mn-lt"/>
                <a:ea typeface="+mn-ea"/>
                <a:cs typeface="+mn-cs"/>
              </a:rPr>
              <a:t>, </a:t>
            </a:r>
            <a:r>
              <a:rPr lang="pl-PL" sz="1200" b="1" kern="1200" dirty="0" err="1">
                <a:solidFill>
                  <a:schemeClr val="tx1"/>
                </a:solidFill>
                <a:effectLst/>
                <a:latin typeface="+mn-lt"/>
                <a:ea typeface="+mn-ea"/>
                <a:cs typeface="+mn-cs"/>
              </a:rPr>
              <a:t>blunt</a:t>
            </a:r>
            <a:r>
              <a:rPr lang="pl-PL" sz="1200" b="1" kern="1200" dirty="0">
                <a:solidFill>
                  <a:schemeClr val="tx1"/>
                </a:solidFill>
                <a:effectLst/>
                <a:latin typeface="+mn-lt"/>
                <a:ea typeface="+mn-ea"/>
                <a:cs typeface="+mn-cs"/>
              </a:rPr>
              <a:t>, </a:t>
            </a:r>
            <a:r>
              <a:rPr lang="pl-PL" sz="1200" b="1" kern="1200" dirty="0" err="1">
                <a:solidFill>
                  <a:schemeClr val="tx1"/>
                </a:solidFill>
                <a:effectLst/>
                <a:latin typeface="+mn-lt"/>
                <a:ea typeface="+mn-ea"/>
                <a:cs typeface="+mn-cs"/>
              </a:rPr>
              <a:t>confrontational</a:t>
            </a:r>
            <a:r>
              <a:rPr lang="en-GB" sz="1200" b="1" kern="120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&amp;</a:t>
            </a:r>
            <a:r>
              <a:rPr lang="en-GB" sz="1200" b="1" kern="1200" dirty="0">
                <a:solidFill>
                  <a:schemeClr val="tx1"/>
                </a:solidFill>
                <a:effectLst/>
                <a:latin typeface="+mn-lt"/>
                <a:ea typeface="+mn-ea"/>
                <a:cs typeface="+mn-cs"/>
              </a:rPr>
              <a:t> results‑driven</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collaborative</a:t>
            </a:r>
            <a:r>
              <a:rPr lang="pl-PL" sz="1200" b="1" kern="1200" dirty="0">
                <a:solidFill>
                  <a:schemeClr val="tx1"/>
                </a:solidFill>
                <a:effectLst/>
                <a:latin typeface="+mn-lt"/>
                <a:ea typeface="+mn-ea"/>
                <a:cs typeface="+mn-cs"/>
              </a:rPr>
              <a:t>, </a:t>
            </a:r>
            <a:r>
              <a:rPr lang="pl-PL" sz="1200" b="1" kern="1200" dirty="0" err="1">
                <a:solidFill>
                  <a:schemeClr val="tx1"/>
                </a:solidFill>
                <a:effectLst/>
                <a:latin typeface="+mn-lt"/>
                <a:ea typeface="+mn-ea"/>
                <a:cs typeface="+mn-cs"/>
              </a:rPr>
              <a:t>softer</a:t>
            </a:r>
            <a:r>
              <a:rPr lang="en-GB" sz="1200" b="1" kern="1200" dirty="0">
                <a:solidFill>
                  <a:schemeClr val="tx1"/>
                </a:solidFill>
                <a:effectLst/>
                <a:latin typeface="+mn-lt"/>
                <a:ea typeface="+mn-ea"/>
                <a:cs typeface="+mn-cs"/>
              </a:rPr>
              <a:t> </a:t>
            </a:r>
            <a:r>
              <a:rPr lang="pl-PL" sz="1200" b="1" kern="1200" dirty="0">
                <a:solidFill>
                  <a:schemeClr val="tx1"/>
                </a:solidFill>
                <a:effectLst/>
                <a:latin typeface="+mn-lt"/>
                <a:ea typeface="+mn-ea"/>
                <a:cs typeface="+mn-cs"/>
              </a:rPr>
              <a:t>&amp;</a:t>
            </a:r>
            <a:r>
              <a:rPr lang="en-GB" sz="1200" b="1" kern="1200" dirty="0">
                <a:solidFill>
                  <a:schemeClr val="tx1"/>
                </a:solidFill>
                <a:effectLst/>
                <a:latin typeface="+mn-lt"/>
                <a:ea typeface="+mn-ea"/>
                <a:cs typeface="+mn-cs"/>
              </a:rPr>
              <a:t> people‑oriented</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21. World map</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20</a:t>
            </a:fld>
            <a:endParaRPr lang="pl-PL"/>
          </a:p>
        </p:txBody>
      </p:sp>
    </p:spTree>
    <p:extLst>
      <p:ext uri="{BB962C8B-B14F-4D97-AF65-F5344CB8AC3E}">
        <p14:creationId xmlns:p14="http://schemas.microsoft.com/office/powerpoint/2010/main" val="2583444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21</a:t>
            </a:fld>
            <a:endParaRPr lang="pl-PL"/>
          </a:p>
        </p:txBody>
      </p:sp>
    </p:spTree>
    <p:extLst>
      <p:ext uri="{BB962C8B-B14F-4D97-AF65-F5344CB8AC3E}">
        <p14:creationId xmlns:p14="http://schemas.microsoft.com/office/powerpoint/2010/main" val="231650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22. Uncertainty Avoidance -</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High UA. Uncertainty – threat, stress. Prefer:  strict rules &amp; regulations, detailed instructions, clear schedules, stability, long‑term planning, predictable situations.  Avoid taking risks. May worry more about mistakes.  Low UA. More relaxed about the unknown.  Accept: flexible rules, changing plans, experimentation, innovation, taking risks.  More comfortable with trying new things and adapting quickly.</a:t>
            </a:r>
            <a:endParaRPr lang="pl-PL" sz="1200" kern="1200" dirty="0">
              <a:solidFill>
                <a:schemeClr val="tx1"/>
              </a:solidFill>
              <a:effectLst/>
              <a:latin typeface="+mn-lt"/>
              <a:ea typeface="+mn-ea"/>
              <a:cs typeface="+mn-cs"/>
            </a:endParaRPr>
          </a:p>
          <a:p>
            <a:endParaRPr lang="pl-PL" dirty="0"/>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22</a:t>
            </a:fld>
            <a:endParaRPr lang="pl-PL"/>
          </a:p>
        </p:txBody>
      </p:sp>
    </p:spTree>
    <p:extLst>
      <p:ext uri="{BB962C8B-B14F-4D97-AF65-F5344CB8AC3E}">
        <p14:creationId xmlns:p14="http://schemas.microsoft.com/office/powerpoint/2010/main" val="30452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2.  </a:t>
            </a:r>
            <a:r>
              <a:rPr lang="en-GB" sz="1200" kern="1200" dirty="0">
                <a:solidFill>
                  <a:schemeClr val="tx1"/>
                </a:solidFill>
                <a:effectLst/>
                <a:latin typeface="+mn-lt"/>
                <a:ea typeface="+mn-ea"/>
                <a:cs typeface="+mn-cs"/>
              </a:rPr>
              <a:t>My goal today is to deepen your understanding of CQ and help you become more effective in multinational operations.</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a:t>
            </a:fld>
            <a:endParaRPr lang="pl-PL"/>
          </a:p>
        </p:txBody>
      </p:sp>
    </p:spTree>
    <p:extLst>
      <p:ext uri="{BB962C8B-B14F-4D97-AF65-F5344CB8AC3E}">
        <p14:creationId xmlns:p14="http://schemas.microsoft.com/office/powerpoint/2010/main" val="825736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39FA5-A225-FEA7-7FCA-6FD3656E48C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E2DAEF6-AC23-9F37-AD01-EC4054132ABD}"/>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D1104C9-5B5D-556F-1691-EED266689EF3}"/>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22. Uncertainty Avoidance -Impact on communication</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High </a:t>
            </a:r>
            <a:r>
              <a:rPr lang="en-GB" sz="1200" b="0" kern="1200" dirty="0">
                <a:solidFill>
                  <a:schemeClr val="tx1"/>
                </a:solidFill>
                <a:effectLst/>
                <a:latin typeface="+mn-lt"/>
                <a:ea typeface="+mn-ea"/>
                <a:cs typeface="+mn-cs"/>
              </a:rPr>
              <a:t>uncertainty‑avoidance cultures</a:t>
            </a:r>
            <a:r>
              <a:rPr lang="en-GB" sz="1200" kern="1200" dirty="0">
                <a:solidFill>
                  <a:schemeClr val="tx1"/>
                </a:solidFill>
                <a:effectLst/>
                <a:latin typeface="+mn-lt"/>
                <a:ea typeface="+mn-ea"/>
                <a:cs typeface="+mn-cs"/>
              </a:rPr>
              <a:t> prefer </a:t>
            </a:r>
            <a:r>
              <a:rPr lang="en-GB" sz="1200" b="1" kern="1200" dirty="0">
                <a:solidFill>
                  <a:schemeClr val="tx1"/>
                </a:solidFill>
                <a:effectLst/>
                <a:latin typeface="+mn-lt"/>
                <a:ea typeface="+mn-ea"/>
                <a:cs typeface="+mn-cs"/>
              </a:rPr>
              <a:t>structured</a:t>
            </a:r>
            <a:r>
              <a:rPr lang="en-GB" sz="1200" kern="1200" dirty="0">
                <a:solidFill>
                  <a:schemeClr val="tx1"/>
                </a:solidFill>
                <a:effectLst/>
                <a:latin typeface="+mn-lt"/>
                <a:ea typeface="+mn-ea"/>
                <a:cs typeface="+mn-cs"/>
              </a:rPr>
              <a:t>, detailed, unambiguous communication.</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Low </a:t>
            </a:r>
            <a:r>
              <a:rPr lang="pl-PL" sz="1200" b="1" kern="1200" dirty="0">
                <a:solidFill>
                  <a:schemeClr val="tx1"/>
                </a:solidFill>
                <a:effectLst/>
                <a:latin typeface="+mn-lt"/>
                <a:ea typeface="+mn-ea"/>
                <a:cs typeface="+mn-cs"/>
              </a:rPr>
              <a:t>UA</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cultures</a:t>
            </a:r>
            <a:r>
              <a:rPr lang="en-GB" sz="1200" kern="1200" dirty="0">
                <a:solidFill>
                  <a:schemeClr val="tx1"/>
                </a:solidFill>
                <a:effectLst/>
                <a:latin typeface="+mn-lt"/>
                <a:ea typeface="+mn-ea"/>
                <a:cs typeface="+mn-cs"/>
              </a:rPr>
              <a:t> are comfortable with </a:t>
            </a:r>
            <a:r>
              <a:rPr lang="en-GB" sz="1200" b="1" kern="1200" dirty="0">
                <a:solidFill>
                  <a:schemeClr val="tx1"/>
                </a:solidFill>
                <a:effectLst/>
                <a:latin typeface="+mn-lt"/>
                <a:ea typeface="+mn-ea"/>
                <a:cs typeface="+mn-cs"/>
              </a:rPr>
              <a:t>flexible</a:t>
            </a:r>
            <a:r>
              <a:rPr lang="en-GB" sz="1200" kern="1200" dirty="0">
                <a:solidFill>
                  <a:schemeClr val="tx1"/>
                </a:solidFill>
                <a:effectLst/>
                <a:latin typeface="+mn-lt"/>
                <a:ea typeface="+mn-ea"/>
                <a:cs typeface="+mn-cs"/>
              </a:rPr>
              <a:t>, less formal, more exploratory communication.</a:t>
            </a:r>
            <a:endParaRPr lang="pl-PL" sz="1200" kern="1200" dirty="0">
              <a:solidFill>
                <a:schemeClr val="tx1"/>
              </a:solidFill>
              <a:effectLst/>
              <a:latin typeface="+mn-lt"/>
              <a:ea typeface="+mn-ea"/>
              <a:cs typeface="+mn-cs"/>
            </a:endParaRPr>
          </a:p>
          <a:p>
            <a:pPr lvl="0"/>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Why it matters:</a:t>
            </a:r>
            <a:r>
              <a:rPr lang="en-GB" sz="1200" kern="1200" dirty="0">
                <a:solidFill>
                  <a:schemeClr val="tx1"/>
                </a:solidFill>
                <a:effectLst/>
                <a:latin typeface="+mn-lt"/>
                <a:ea typeface="+mn-ea"/>
                <a:cs typeface="+mn-cs"/>
              </a:rPr>
              <a:t> It influences how much detail people expect, how they handle ambiguity, and how they interpret “open‑ended” messages.</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Military Implications. This affects planning cycles, interpretation of ROE, and reactions to last‑minute changes. High‑UA soldiers may become stressed when plans shift suddenly.</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[23] World map</a:t>
            </a:r>
            <a:endParaRPr lang="pl-PL" sz="1200" kern="1200" dirty="0">
              <a:solidFill>
                <a:schemeClr val="tx1"/>
              </a:solidFill>
              <a:effectLst/>
              <a:latin typeface="+mn-lt"/>
              <a:ea typeface="+mn-ea"/>
              <a:cs typeface="+mn-cs"/>
            </a:endParaRPr>
          </a:p>
          <a:p>
            <a:endParaRPr lang="pl-PL" dirty="0"/>
          </a:p>
          <a:p>
            <a:endParaRPr lang="pl-PL" dirty="0"/>
          </a:p>
        </p:txBody>
      </p:sp>
      <p:sp>
        <p:nvSpPr>
          <p:cNvPr id="4" name="Symbol zastępczy nagłówka 3">
            <a:extLst>
              <a:ext uri="{FF2B5EF4-FFF2-40B4-BE49-F238E27FC236}">
                <a16:creationId xmlns:a16="http://schemas.microsoft.com/office/drawing/2014/main" id="{EC546B6B-7418-87E6-9A94-B6D2703F3F3F}"/>
              </a:ext>
            </a:extLst>
          </p:cNvPr>
          <p:cNvSpPr>
            <a:spLocks noGrp="1"/>
          </p:cNvSpPr>
          <p:nvPr>
            <p:ph type="hdr" sz="quarter"/>
          </p:nvPr>
        </p:nvSpPr>
        <p:spPr/>
        <p:txBody>
          <a:bodyPr/>
          <a:lstStyle/>
          <a:p>
            <a:endParaRPr lang="pl-PL"/>
          </a:p>
        </p:txBody>
      </p:sp>
      <p:sp>
        <p:nvSpPr>
          <p:cNvPr id="5" name="Symbol zastępczy stopki 4">
            <a:extLst>
              <a:ext uri="{FF2B5EF4-FFF2-40B4-BE49-F238E27FC236}">
                <a16:creationId xmlns:a16="http://schemas.microsoft.com/office/drawing/2014/main" id="{4E4B4D24-E02F-A5BA-5E5A-BA8EA9C43CAC}"/>
              </a:ext>
            </a:extLst>
          </p:cNvPr>
          <p:cNvSpPr>
            <a:spLocks noGrp="1"/>
          </p:cNvSpPr>
          <p:nvPr>
            <p:ph type="ftr" sz="quarter" idx="4"/>
          </p:nvPr>
        </p:nvSpPr>
        <p:spPr/>
        <p:txBody>
          <a:bodyPr/>
          <a:lstStyle/>
          <a:p>
            <a:endParaRPr lang="pl-PL"/>
          </a:p>
        </p:txBody>
      </p:sp>
      <p:sp>
        <p:nvSpPr>
          <p:cNvPr id="6" name="Symbol zastępczy numeru slajdu 5">
            <a:extLst>
              <a:ext uri="{FF2B5EF4-FFF2-40B4-BE49-F238E27FC236}">
                <a16:creationId xmlns:a16="http://schemas.microsoft.com/office/drawing/2014/main" id="{D6F2BFC6-32E8-0477-FD56-945ADC62410D}"/>
              </a:ext>
            </a:extLst>
          </p:cNvPr>
          <p:cNvSpPr>
            <a:spLocks noGrp="1"/>
          </p:cNvSpPr>
          <p:nvPr>
            <p:ph type="sldNum" sz="quarter" idx="5"/>
          </p:nvPr>
        </p:nvSpPr>
        <p:spPr/>
        <p:txBody>
          <a:bodyPr/>
          <a:lstStyle/>
          <a:p>
            <a:fld id="{70DFE849-CD91-4A45-958B-940A52F6B0EF}" type="slidenum">
              <a:rPr lang="pl-PL" smtClean="0"/>
              <a:t>23</a:t>
            </a:fld>
            <a:endParaRPr lang="pl-PL"/>
          </a:p>
        </p:txBody>
      </p:sp>
    </p:spTree>
    <p:extLst>
      <p:ext uri="{BB962C8B-B14F-4D97-AF65-F5344CB8AC3E}">
        <p14:creationId xmlns:p14="http://schemas.microsoft.com/office/powerpoint/2010/main" val="186145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CQ in M</a:t>
            </a:r>
            <a:r>
              <a:rPr lang="pl-PL" sz="1200" b="1" kern="1200" dirty="0">
                <a:solidFill>
                  <a:schemeClr val="tx1"/>
                </a:solidFill>
                <a:effectLst/>
                <a:latin typeface="+mn-lt"/>
                <a:ea typeface="+mn-ea"/>
                <a:cs typeface="+mn-cs"/>
              </a:rPr>
              <a:t>N</a:t>
            </a:r>
            <a:r>
              <a:rPr lang="en-GB" sz="1200" b="1" kern="1200" dirty="0">
                <a:solidFill>
                  <a:schemeClr val="tx1"/>
                </a:solidFill>
                <a:effectLst/>
                <a:latin typeface="+mn-lt"/>
                <a:ea typeface="+mn-ea"/>
                <a:cs typeface="+mn-cs"/>
              </a:rPr>
              <a:t>O: Practical Applications &amp; Good Practices</a:t>
            </a:r>
            <a:r>
              <a:rPr lang="pl-PL" sz="1200" b="1"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Now let’s look at how cultural intelligence plays out in real multinational operations.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Leaders with high CQ know how to </a:t>
            </a:r>
            <a:r>
              <a:rPr lang="en-GB" sz="1200" b="1" kern="1200" dirty="0">
                <a:solidFill>
                  <a:schemeClr val="tx1"/>
                </a:solidFill>
                <a:effectLst/>
                <a:latin typeface="+mn-lt"/>
                <a:ea typeface="+mn-ea"/>
                <a:cs typeface="+mn-cs"/>
              </a:rPr>
              <a:t>create an environment</a:t>
            </a:r>
            <a:r>
              <a:rPr lang="en-GB" sz="1200" kern="1200" dirty="0">
                <a:solidFill>
                  <a:schemeClr val="tx1"/>
                </a:solidFill>
                <a:effectLst/>
                <a:latin typeface="+mn-lt"/>
                <a:ea typeface="+mn-ea"/>
                <a:cs typeface="+mn-cs"/>
              </a:rPr>
              <a:t> where everyone feels valued.  They </a:t>
            </a:r>
            <a:r>
              <a:rPr lang="en-GB" sz="1200" b="1" kern="1200" dirty="0">
                <a:solidFill>
                  <a:schemeClr val="tx1"/>
                </a:solidFill>
                <a:effectLst/>
                <a:latin typeface="+mn-lt"/>
                <a:ea typeface="+mn-ea"/>
                <a:cs typeface="+mn-cs"/>
              </a:rPr>
              <a:t>adapt their leadership style</a:t>
            </a:r>
            <a:r>
              <a:rPr lang="en-GB" sz="1200" kern="1200" dirty="0">
                <a:solidFill>
                  <a:schemeClr val="tx1"/>
                </a:solidFill>
                <a:effectLst/>
                <a:latin typeface="+mn-lt"/>
                <a:ea typeface="+mn-ea"/>
                <a:cs typeface="+mn-cs"/>
              </a:rPr>
              <a:t>—sometimes being more directive, sometimes more collaborative—depending on the cultural expectations of their team.</a:t>
            </a:r>
            <a:r>
              <a:rPr lang="pl-PL" sz="1200" kern="1200" dirty="0">
                <a:solidFill>
                  <a:schemeClr val="tx1"/>
                </a:solidFill>
                <a:effectLst/>
                <a:latin typeface="+mn-lt"/>
                <a:ea typeface="+mn-ea"/>
                <a:cs typeface="+mn-cs"/>
              </a:rPr>
              <a:t>  Ex: </a:t>
            </a:r>
            <a:r>
              <a:rPr lang="en-GB" sz="1200" kern="1200" dirty="0">
                <a:solidFill>
                  <a:schemeClr val="tx1"/>
                </a:solidFill>
                <a:effectLst/>
                <a:latin typeface="+mn-lt"/>
                <a:ea typeface="+mn-ea"/>
                <a:cs typeface="+mn-cs"/>
              </a:rPr>
              <a:t>A global tech company found that its Indian team members rarely spoke up in meetings with senior leaders. The manager assumed they lacked ideas. In reality, they were showing respect for hierarchy.  Once the manager invited written input before meetings, participation skyrocketed.</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Adjust Pace </a:t>
            </a:r>
            <a:r>
              <a:rPr lang="pl-PL"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Negotiations can fail simply because one side </a:t>
            </a:r>
            <a:r>
              <a:rPr lang="en-GB" sz="1200" b="1" kern="1200" dirty="0">
                <a:solidFill>
                  <a:schemeClr val="tx1"/>
                </a:solidFill>
                <a:effectLst/>
                <a:latin typeface="+mn-lt"/>
                <a:ea typeface="+mn-ea"/>
                <a:cs typeface="+mn-cs"/>
              </a:rPr>
              <a:t>expects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fast decisions</a:t>
            </a:r>
            <a:r>
              <a:rPr lang="en-GB" sz="1200" kern="1200" dirty="0">
                <a:solidFill>
                  <a:schemeClr val="tx1"/>
                </a:solidFill>
                <a:effectLst/>
                <a:latin typeface="+mn-lt"/>
                <a:ea typeface="+mn-ea"/>
                <a:cs typeface="+mn-cs"/>
              </a:rPr>
              <a:t> while the other needs </a:t>
            </a:r>
            <a:r>
              <a:rPr lang="en-GB" sz="1200" b="1" kern="1200" dirty="0">
                <a:solidFill>
                  <a:schemeClr val="tx1"/>
                </a:solidFill>
                <a:effectLst/>
                <a:latin typeface="+mn-lt"/>
                <a:ea typeface="+mn-ea"/>
                <a:cs typeface="+mn-cs"/>
              </a:rPr>
              <a:t>time to build consensus</a:t>
            </a:r>
            <a:r>
              <a:rPr lang="en-GB" sz="1200" kern="1200" dirty="0">
                <a:solidFill>
                  <a:schemeClr val="tx1"/>
                </a:solidFill>
                <a:effectLst/>
                <a:latin typeface="+mn-lt"/>
                <a:ea typeface="+mn-ea"/>
                <a:cs typeface="+mn-cs"/>
              </a:rPr>
              <a:t>.  CQ helps negotiators read the room</a:t>
            </a:r>
            <a:r>
              <a:rPr lang="pl-PL" sz="1200" kern="1200" dirty="0">
                <a:solidFill>
                  <a:schemeClr val="tx1"/>
                </a:solidFill>
                <a:effectLst/>
                <a:latin typeface="+mn-lt"/>
                <a:ea typeface="+mn-ea"/>
                <a:cs typeface="+mn-cs"/>
              </a:rPr>
              <a:t> &amp;</a:t>
            </a:r>
            <a:r>
              <a:rPr lang="en-GB" sz="1200" kern="1200" dirty="0">
                <a:solidFill>
                  <a:schemeClr val="tx1"/>
                </a:solidFill>
                <a:effectLst/>
                <a:latin typeface="+mn-lt"/>
                <a:ea typeface="+mn-ea"/>
                <a:cs typeface="+mn-cs"/>
              </a:rPr>
              <a:t> interpret signals correctly.</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US company negotiating in China pushed for quick decisions. The Chinese partners interpreted this as aggressive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untrustworthy. When the US team slowed down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invested time in dinners and informal conversations, the deal moved forward.</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Build Trust Across Cultures</a:t>
            </a:r>
            <a:r>
              <a:rPr lang="pl-PL" sz="1200" b="1"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Trust looks different around the world.  In some cultures, trust is built through competence; in others, </a:t>
            </a:r>
            <a:r>
              <a:rPr lang="en-GB" sz="1200" kern="1200" dirty="0" err="1">
                <a:solidFill>
                  <a:schemeClr val="tx1"/>
                </a:solidFill>
                <a:effectLst/>
                <a:latin typeface="+mn-lt"/>
                <a:ea typeface="+mn-ea"/>
                <a:cs typeface="+mn-cs"/>
              </a:rPr>
              <a:t>thr</a:t>
            </a:r>
            <a:r>
              <a:rPr lang="pl-PL" sz="1200" kern="1200" dirty="0">
                <a:solidFill>
                  <a:schemeClr val="tx1"/>
                </a:solidFill>
                <a:effectLst/>
                <a:latin typeface="+mn-lt"/>
                <a:ea typeface="+mn-ea"/>
                <a:cs typeface="+mn-cs"/>
              </a:rPr>
              <a:t>u</a:t>
            </a:r>
            <a:r>
              <a:rPr lang="en-GB" sz="1200" kern="1200" dirty="0">
                <a:solidFill>
                  <a:schemeClr val="tx1"/>
                </a:solidFill>
                <a:effectLst/>
                <a:latin typeface="+mn-lt"/>
                <a:ea typeface="+mn-ea"/>
                <a:cs typeface="+mn-cs"/>
              </a:rPr>
              <a:t> relationships.</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CQ helps you u</a:t>
            </a:r>
            <a:r>
              <a:rPr lang="pl-PL"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stand which approach matters most.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Germany, trust is task-based, built through competence — “show me you can do the job.”</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Mexico, trust is relationship-based, built through personal connection — “show me who you are.”</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Tailor Communication and Feedback</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Managers in different parts of the world are conditioned to give feedback in drastically different ways. For instance, in the Netherlands giving negative feedback directly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bluntly in public meetings is considered </a:t>
            </a:r>
            <a:r>
              <a:rPr lang="en-GB" sz="1200" b="1" kern="1200" dirty="0">
                <a:solidFill>
                  <a:schemeClr val="tx1"/>
                </a:solidFill>
                <a:effectLst/>
                <a:latin typeface="+mn-lt"/>
                <a:ea typeface="+mn-ea"/>
                <a:cs typeface="+mn-cs"/>
              </a:rPr>
              <a:t>honest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professional but in South Korea or Thailand as </a:t>
            </a:r>
            <a:r>
              <a:rPr lang="en-GB" sz="1200" b="1" kern="1200" dirty="0">
                <a:solidFill>
                  <a:schemeClr val="tx1"/>
                </a:solidFill>
                <a:effectLst/>
                <a:latin typeface="+mn-lt"/>
                <a:ea typeface="+mn-ea"/>
                <a:cs typeface="+mn-cs"/>
              </a:rPr>
              <a:t>rude</a:t>
            </a:r>
            <a:r>
              <a:rPr lang="en-GB" sz="1200" kern="1200" dirty="0">
                <a:solidFill>
                  <a:schemeClr val="tx1"/>
                </a:solidFill>
                <a:effectLst/>
                <a:latin typeface="+mn-lt"/>
                <a:ea typeface="+mn-ea"/>
                <a:cs typeface="+mn-cs"/>
              </a:rPr>
              <a:t>, arrogant or even humiliating. In these cultures you give negative feedback only in private, use positive messages to wrap negative ones &amp; use subtle, soft, diplomatic lang.</a:t>
            </a:r>
            <a:r>
              <a:rPr lang="pl-PL" sz="120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Direct feedback</a:t>
            </a:r>
            <a:r>
              <a:rPr lang="en-GB" sz="1200" i="0" kern="1200" dirty="0">
                <a:solidFill>
                  <a:schemeClr val="tx1"/>
                </a:solidFill>
                <a:effectLst/>
                <a:latin typeface="+mn-lt"/>
                <a:ea typeface="+mn-ea"/>
                <a:cs typeface="+mn-cs"/>
              </a:rPr>
              <a:t> may be appreciated in one culture </a:t>
            </a:r>
            <a:r>
              <a:rPr lang="pl-PL" sz="1200" i="0" kern="1200" dirty="0">
                <a:solidFill>
                  <a:schemeClr val="tx1"/>
                </a:solidFill>
                <a:effectLst/>
                <a:latin typeface="+mn-lt"/>
                <a:ea typeface="+mn-ea"/>
                <a:cs typeface="+mn-cs"/>
              </a:rPr>
              <a:t>&amp;</a:t>
            </a:r>
            <a:r>
              <a:rPr lang="en-GB" sz="1200" i="0" kern="1200" dirty="0">
                <a:solidFill>
                  <a:schemeClr val="tx1"/>
                </a:solidFill>
                <a:effectLst/>
                <a:latin typeface="+mn-lt"/>
                <a:ea typeface="+mn-ea"/>
                <a:cs typeface="+mn-cs"/>
              </a:rPr>
              <a:t> considered rude in another. </a:t>
            </a:r>
            <a:endParaRPr lang="pl-PL" sz="120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Encourage</a:t>
            </a:r>
            <a:r>
              <a:rPr lang="en-GB" sz="1200" kern="1200" dirty="0">
                <a:solidFill>
                  <a:schemeClr val="tx1"/>
                </a:solidFill>
                <a:effectLst/>
                <a:latin typeface="+mn-lt"/>
                <a:ea typeface="+mn-ea"/>
                <a:cs typeface="+mn-cs"/>
              </a:rPr>
              <a:t> open dialogue </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let team members share their cultural perspectives, which can enhance mutual understanding.</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global team with members in Brazil, Poland,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South Korea struggled with email tone.  The Brazilian team used warm, expressive lang; the Polish team wrote very directly; the Korean team used highly polite forms.  Once the team discussed these differences openly, misunderstandings dropped dramatically.</a:t>
            </a:r>
            <a:endParaRPr lang="pl-PL" sz="1200" i="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Virtual Global Collaboration</a:t>
            </a:r>
            <a:r>
              <a:rPr lang="pl-PL" sz="1200" b="1"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 Virtual settings can make people more </a:t>
            </a:r>
            <a:r>
              <a:rPr lang="en-GB" sz="1200" b="1" kern="1200" dirty="0">
                <a:solidFill>
                  <a:schemeClr val="tx1"/>
                </a:solidFill>
                <a:effectLst/>
                <a:latin typeface="+mn-lt"/>
                <a:ea typeface="+mn-ea"/>
                <a:cs typeface="+mn-cs"/>
              </a:rPr>
              <a:t>hesitant </a:t>
            </a:r>
            <a:r>
              <a:rPr lang="en-GB" sz="1200" kern="1200" dirty="0">
                <a:solidFill>
                  <a:schemeClr val="tx1"/>
                </a:solidFill>
                <a:effectLst/>
                <a:latin typeface="+mn-lt"/>
                <a:ea typeface="+mn-ea"/>
                <a:cs typeface="+mn-cs"/>
              </a:rPr>
              <a:t>to speak up—</a:t>
            </a:r>
            <a:r>
              <a:rPr lang="en-GB" sz="1200" kern="1200" dirty="0" err="1">
                <a:solidFill>
                  <a:schemeClr val="tx1"/>
                </a:solidFill>
                <a:effectLst/>
                <a:latin typeface="+mn-lt"/>
                <a:ea typeface="+mn-ea"/>
                <a:cs typeface="+mn-cs"/>
              </a:rPr>
              <a:t>esp</a:t>
            </a:r>
            <a:r>
              <a:rPr lang="pl-PL"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across cultures. Virtual work strips away contextual cues. It also amplifies confusion </a:t>
            </a:r>
            <a:r>
              <a:rPr lang="pl-PL" sz="1200" kern="12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s Cultures vary widely in comfort with hierarchy, consensus,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direct disagreement.  To make remote, multicultural collaboration smoother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compensate for the loss of non‑verbal cues CQ leaders:</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-Set</a:t>
            </a:r>
            <a:r>
              <a:rPr lang="en-GB" sz="1200" kern="1200" dirty="0">
                <a:solidFill>
                  <a:schemeClr val="tx1"/>
                </a:solidFill>
                <a:effectLst/>
                <a:latin typeface="+mn-lt"/>
                <a:ea typeface="+mn-ea"/>
                <a:cs typeface="+mn-cs"/>
              </a:rPr>
              <a:t> Clear Communication</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Norms,  meeting etiquette,  expectations for response times</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-Clarify</a:t>
            </a:r>
            <a:r>
              <a:rPr lang="en-GB" sz="1200" kern="1200" dirty="0">
                <a:solidFill>
                  <a:schemeClr val="tx1"/>
                </a:solidFill>
                <a:effectLst/>
                <a:latin typeface="+mn-lt"/>
                <a:ea typeface="+mn-ea"/>
                <a:cs typeface="+mn-cs"/>
              </a:rPr>
              <a:t> Decision‑Making,  Define who decides and how</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-Structure</a:t>
            </a:r>
            <a:r>
              <a:rPr lang="en-GB" sz="1200" kern="1200" dirty="0">
                <a:solidFill>
                  <a:schemeClr val="tx1"/>
                </a:solidFill>
                <a:effectLst/>
                <a:latin typeface="+mn-lt"/>
                <a:ea typeface="+mn-ea"/>
                <a:cs typeface="+mn-cs"/>
              </a:rPr>
              <a:t> meetings, send agendas in advance, set up clear turn‑taking to avoid </a:t>
            </a:r>
            <a:r>
              <a:rPr lang="en-GB" sz="900" kern="1200" dirty="0" err="1">
                <a:solidFill>
                  <a:schemeClr val="tx1"/>
                </a:solidFill>
                <a:effectLst/>
                <a:latin typeface="+mn-lt"/>
                <a:ea typeface="+mn-ea"/>
                <a:cs typeface="+mn-cs"/>
              </a:rPr>
              <a:t>dominanc</a:t>
            </a:r>
            <a:r>
              <a:rPr lang="en-GB" sz="900" kern="1200" dirty="0">
                <a:solidFill>
                  <a:schemeClr val="tx1"/>
                </a:solidFill>
                <a:effectLst/>
                <a:latin typeface="+mn-lt"/>
                <a:ea typeface="+mn-ea"/>
                <a:cs typeface="+mn-cs"/>
              </a:rPr>
              <a:t> by </a:t>
            </a:r>
            <a:r>
              <a:rPr lang="en-GB" sz="900" kern="1200" dirty="0" err="1">
                <a:solidFill>
                  <a:schemeClr val="tx1"/>
                </a:solidFill>
                <a:effectLst/>
                <a:latin typeface="+mn-lt"/>
                <a:ea typeface="+mn-ea"/>
                <a:cs typeface="+mn-cs"/>
              </a:rPr>
              <a:t>outspok</a:t>
            </a:r>
            <a:r>
              <a:rPr lang="pl-PL" sz="900" kern="1200" dirty="0">
                <a:solidFill>
                  <a:schemeClr val="tx1"/>
                </a:solidFill>
                <a:effectLst/>
                <a:latin typeface="+mn-lt"/>
                <a:ea typeface="+mn-ea"/>
                <a:cs typeface="+mn-cs"/>
              </a:rPr>
              <a:t>e</a:t>
            </a:r>
          </a:p>
          <a:p>
            <a:r>
              <a:rPr lang="en-GB" sz="1200" b="1" kern="1200" dirty="0">
                <a:solidFill>
                  <a:schemeClr val="tx1"/>
                </a:solidFill>
                <a:effectLst/>
                <a:latin typeface="+mn-lt"/>
                <a:ea typeface="+mn-ea"/>
                <a:cs typeface="+mn-cs"/>
              </a:rPr>
              <a:t>  -Encourage</a:t>
            </a:r>
            <a:r>
              <a:rPr lang="en-GB" sz="1200" kern="1200" dirty="0">
                <a:solidFill>
                  <a:schemeClr val="tx1"/>
                </a:solidFill>
                <a:effectLst/>
                <a:latin typeface="+mn-lt"/>
                <a:ea typeface="+mn-ea"/>
                <a:cs typeface="+mn-cs"/>
              </a:rPr>
              <a:t> informal check‑ins, or “virtual coffee chats”,  create cross‑cultural buddy pairs</a:t>
            </a:r>
            <a:endParaRPr lang="pl-PL" sz="1200" kern="1200" dirty="0">
              <a:solidFill>
                <a:schemeClr val="tx1"/>
              </a:solidFill>
              <a:effectLst/>
              <a:latin typeface="+mn-lt"/>
              <a:ea typeface="+mn-ea"/>
              <a:cs typeface="+mn-cs"/>
            </a:endParaRPr>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25</a:t>
            </a:fld>
            <a:endParaRPr lang="pl-PL"/>
          </a:p>
        </p:txBody>
      </p:sp>
    </p:spTree>
    <p:extLst>
      <p:ext uri="{BB962C8B-B14F-4D97-AF65-F5344CB8AC3E}">
        <p14:creationId xmlns:p14="http://schemas.microsoft.com/office/powerpoint/2010/main" val="2664141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25. Risks of Low Cultural Intelligence  - </a:t>
            </a:r>
            <a:r>
              <a:rPr lang="en-GB" sz="1200" kern="1200" dirty="0">
                <a:solidFill>
                  <a:schemeClr val="tx1"/>
                </a:solidFill>
                <a:effectLst/>
                <a:latin typeface="+mn-lt"/>
                <a:ea typeface="+mn-ea"/>
                <a:cs typeface="+mn-cs"/>
              </a:rPr>
              <a:t>What happens when cultural intelligence is low?</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Miscommunication becomes frequent.</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Teams experience conflict or disengagement.</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Productivity drops because people don’t feel understood.</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Ethical mistakes occur when local norms or regulations are misinterpreted.</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Operational Miscommunication — conflicting interpretations of orders or protocols.</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Cultural misalignment</a:t>
            </a:r>
            <a:r>
              <a:rPr lang="en-GB" sz="1200" kern="1200" dirty="0">
                <a:solidFill>
                  <a:schemeClr val="tx1"/>
                </a:solidFill>
                <a:effectLst/>
                <a:latin typeface="+mn-lt"/>
                <a:ea typeface="+mn-ea"/>
                <a:cs typeface="+mn-cs"/>
              </a:rPr>
              <a:t> — partners misread intent or priorities</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Breakdown in trust</a:t>
            </a:r>
            <a:r>
              <a:rPr lang="en-GB" sz="1200" kern="1200" dirty="0">
                <a:solidFill>
                  <a:schemeClr val="tx1"/>
                </a:solidFill>
                <a:effectLst/>
                <a:latin typeface="+mn-lt"/>
                <a:ea typeface="+mn-ea"/>
                <a:cs typeface="+mn-cs"/>
              </a:rPr>
              <a:t> — perceived disrespect or misunderstanding</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Cultural offense</a:t>
            </a:r>
            <a:r>
              <a:rPr lang="en-GB" sz="1200" kern="1200" dirty="0">
                <a:solidFill>
                  <a:schemeClr val="tx1"/>
                </a:solidFill>
                <a:effectLst/>
                <a:latin typeface="+mn-lt"/>
                <a:ea typeface="+mn-ea"/>
                <a:cs typeface="+mn-cs"/>
              </a:rPr>
              <a:t> — unintended insults to partners or local communities</a:t>
            </a:r>
            <a:endParaRPr lang="pl-PL"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Command friction</a:t>
            </a:r>
            <a:r>
              <a:rPr lang="en-GB" sz="1200" kern="1200" dirty="0">
                <a:solidFill>
                  <a:schemeClr val="tx1"/>
                </a:solidFill>
                <a:effectLst/>
                <a:latin typeface="+mn-lt"/>
                <a:ea typeface="+mn-ea"/>
                <a:cs typeface="+mn-cs"/>
              </a:rPr>
              <a:t> — disputes over leadership style or decision processes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aren’t small issues — they affect revenue, relationships, and reputation.</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26</a:t>
            </a:fld>
            <a:endParaRPr lang="pl-PL"/>
          </a:p>
        </p:txBody>
      </p:sp>
    </p:spTree>
    <p:extLst>
      <p:ext uri="{BB962C8B-B14F-4D97-AF65-F5344CB8AC3E}">
        <p14:creationId xmlns:p14="http://schemas.microsoft.com/office/powerpoint/2010/main" val="347421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26.   Developing Cultural Intelligence in Organizations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good news is that CQ is </a:t>
            </a:r>
            <a:r>
              <a:rPr lang="en-GB" sz="1200" b="1" kern="1200" dirty="0">
                <a:solidFill>
                  <a:schemeClr val="tx1"/>
                </a:solidFill>
                <a:effectLst/>
                <a:latin typeface="+mn-lt"/>
                <a:ea typeface="+mn-ea"/>
                <a:cs typeface="+mn-cs"/>
              </a:rPr>
              <a:t>trainable</a:t>
            </a:r>
            <a:r>
              <a:rPr lang="en-GB" sz="1200" kern="1200" dirty="0">
                <a:solidFill>
                  <a:schemeClr val="tx1"/>
                </a:solidFill>
                <a:effectLst/>
                <a:latin typeface="+mn-lt"/>
                <a:ea typeface="+mn-ea"/>
                <a:cs typeface="+mn-cs"/>
              </a:rPr>
              <a:t>  —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here are examples of how.</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At the </a:t>
            </a:r>
            <a:r>
              <a:rPr lang="pl-PL" sz="1200" b="1" kern="1200" dirty="0" err="1">
                <a:solidFill>
                  <a:schemeClr val="tx1"/>
                </a:solidFill>
                <a:effectLst/>
                <a:latin typeface="+mn-lt"/>
                <a:ea typeface="+mn-ea"/>
                <a:cs typeface="+mn-cs"/>
              </a:rPr>
              <a:t>individual</a:t>
            </a:r>
            <a:r>
              <a:rPr lang="pl-PL" sz="1200" b="1" kern="1200" dirty="0">
                <a:solidFill>
                  <a:schemeClr val="tx1"/>
                </a:solidFill>
                <a:effectLst/>
                <a:latin typeface="+mn-lt"/>
                <a:ea typeface="+mn-ea"/>
                <a:cs typeface="+mn-cs"/>
              </a:rPr>
              <a:t> </a:t>
            </a:r>
            <a:r>
              <a:rPr lang="pl-PL" sz="1200" b="1" kern="1200" dirty="0" err="1">
                <a:solidFill>
                  <a:schemeClr val="tx1"/>
                </a:solidFill>
                <a:effectLst/>
                <a:latin typeface="+mn-lt"/>
                <a:ea typeface="+mn-ea"/>
                <a:cs typeface="+mn-cs"/>
              </a:rPr>
              <a:t>level</a:t>
            </a:r>
            <a:r>
              <a:rPr lang="pl-PL" sz="1200" b="1"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Exposure to diverse cultures, Reflective practices, Language learning, Mentorship from culturally experienced colleagues, Formal CQ assessments and training programs</a:t>
            </a:r>
            <a:endParaRPr lang="pl-PL" sz="1200" kern="1200" dirty="0">
              <a:solidFill>
                <a:schemeClr val="tx1"/>
              </a:solidFill>
              <a:effectLst/>
              <a:latin typeface="+mn-lt"/>
              <a:ea typeface="+mn-ea"/>
              <a:cs typeface="+mn-cs"/>
            </a:endParaRPr>
          </a:p>
          <a:p>
            <a:endParaRPr lang="pl-PL" sz="1200" b="1"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At the </a:t>
            </a:r>
            <a:r>
              <a:rPr lang="pl-PL" sz="1200" b="1" kern="1200" dirty="0" err="1">
                <a:solidFill>
                  <a:schemeClr val="tx1"/>
                </a:solidFill>
                <a:effectLst/>
                <a:latin typeface="+mn-lt"/>
                <a:ea typeface="+mn-ea"/>
                <a:cs typeface="+mn-cs"/>
              </a:rPr>
              <a:t>organizational</a:t>
            </a:r>
            <a:r>
              <a:rPr lang="pl-PL" sz="1200" b="1" kern="1200" dirty="0">
                <a:solidFill>
                  <a:schemeClr val="tx1"/>
                </a:solidFill>
                <a:effectLst/>
                <a:latin typeface="+mn-lt"/>
                <a:ea typeface="+mn-ea"/>
                <a:cs typeface="+mn-cs"/>
              </a:rPr>
              <a:t> </a:t>
            </a:r>
            <a:r>
              <a:rPr lang="pl-PL" sz="1200" b="1" kern="1200" dirty="0" err="1">
                <a:solidFill>
                  <a:schemeClr val="tx1"/>
                </a:solidFill>
                <a:effectLst/>
                <a:latin typeface="+mn-lt"/>
                <a:ea typeface="+mn-ea"/>
                <a:cs typeface="+mn-cs"/>
              </a:rPr>
              <a:t>level</a:t>
            </a:r>
            <a:r>
              <a:rPr lang="pl-PL" sz="1200" b="1"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27</a:t>
            </a:fld>
            <a:endParaRPr lang="pl-PL"/>
          </a:p>
        </p:txBody>
      </p:sp>
    </p:spTree>
    <p:extLst>
      <p:ext uri="{BB962C8B-B14F-4D97-AF65-F5344CB8AC3E}">
        <p14:creationId xmlns:p14="http://schemas.microsoft.com/office/powerpoint/2010/main" val="1897479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26.   Developing Cultural Intelligence in Organizations</a:t>
            </a:r>
            <a:endParaRPr lang="pl-PL" sz="1200"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At the </a:t>
            </a:r>
            <a:r>
              <a:rPr lang="pl-PL" sz="1200" b="1" kern="1200" dirty="0" err="1">
                <a:solidFill>
                  <a:schemeClr val="tx1"/>
                </a:solidFill>
                <a:effectLst/>
                <a:latin typeface="+mn-lt"/>
                <a:ea typeface="+mn-ea"/>
                <a:cs typeface="+mn-cs"/>
              </a:rPr>
              <a:t>organizational</a:t>
            </a:r>
            <a:r>
              <a:rPr lang="pl-PL" sz="1200" b="1" kern="1200" dirty="0">
                <a:solidFill>
                  <a:schemeClr val="tx1"/>
                </a:solidFill>
                <a:effectLst/>
                <a:latin typeface="+mn-lt"/>
                <a:ea typeface="+mn-ea"/>
                <a:cs typeface="+mn-cs"/>
              </a:rPr>
              <a:t> </a:t>
            </a:r>
            <a:r>
              <a:rPr lang="pl-PL" sz="1200" b="1" kern="1200" dirty="0" err="1">
                <a:solidFill>
                  <a:schemeClr val="tx1"/>
                </a:solidFill>
                <a:effectLst/>
                <a:latin typeface="+mn-lt"/>
                <a:ea typeface="+mn-ea"/>
                <a:cs typeface="+mn-cs"/>
              </a:rPr>
              <a:t>level</a:t>
            </a:r>
            <a:r>
              <a:rPr lang="pl-PL" sz="1200" b="1"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Embedding CQ into leadership development, Creating diverse teams and inclusive policies, Encouraging cross-border assignments, Designing onboarding programs that prepare employees for global work</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investments </a:t>
            </a:r>
            <a:r>
              <a:rPr lang="en-GB" sz="1200" b="1" kern="1200" dirty="0">
                <a:solidFill>
                  <a:schemeClr val="tx1"/>
                </a:solidFill>
                <a:effectLst/>
                <a:latin typeface="+mn-lt"/>
                <a:ea typeface="+mn-ea"/>
                <a:cs typeface="+mn-cs"/>
              </a:rPr>
              <a:t>pay off </a:t>
            </a:r>
            <a:r>
              <a:rPr lang="en-GB" sz="1200" kern="1200" dirty="0">
                <a:solidFill>
                  <a:schemeClr val="tx1"/>
                </a:solidFill>
                <a:effectLst/>
                <a:latin typeface="+mn-lt"/>
                <a:ea typeface="+mn-ea"/>
                <a:cs typeface="+mn-cs"/>
              </a:rPr>
              <a:t>in stronger global performance</a:t>
            </a:r>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28</a:t>
            </a:fld>
            <a:endParaRPr lang="pl-PL"/>
          </a:p>
        </p:txBody>
      </p:sp>
    </p:spTree>
    <p:extLst>
      <p:ext uri="{BB962C8B-B14F-4D97-AF65-F5344CB8AC3E}">
        <p14:creationId xmlns:p14="http://schemas.microsoft.com/office/powerpoint/2010/main" val="1449152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27. Conclusion</a:t>
            </a:r>
            <a:r>
              <a:rPr lang="pl-PL" sz="1200" b="1" kern="1200" dirty="0">
                <a:solidFill>
                  <a:schemeClr val="tx1"/>
                </a:solidFill>
                <a:effectLst/>
                <a:latin typeface="+mn-lt"/>
                <a:ea typeface="+mn-ea"/>
                <a:cs typeface="+mn-cs"/>
              </a:rPr>
              <a:t>s   - </a:t>
            </a:r>
            <a:r>
              <a:rPr lang="en-GB" sz="1200" kern="1200" dirty="0">
                <a:solidFill>
                  <a:schemeClr val="tx1"/>
                </a:solidFill>
                <a:effectLst/>
                <a:latin typeface="+mn-lt"/>
                <a:ea typeface="+mn-ea"/>
                <a:cs typeface="+mn-cs"/>
              </a:rPr>
              <a:t>To conclude, The </a:t>
            </a:r>
            <a:r>
              <a:rPr lang="en-GB" sz="1200" b="1" kern="1200" dirty="0">
                <a:solidFill>
                  <a:schemeClr val="tx1"/>
                </a:solidFill>
                <a:effectLst/>
                <a:latin typeface="+mn-lt"/>
                <a:ea typeface="+mn-ea"/>
                <a:cs typeface="+mn-cs"/>
              </a:rPr>
              <a:t>two key takeaways </a:t>
            </a:r>
            <a:r>
              <a:rPr lang="en-GB" sz="1200" kern="1200" dirty="0">
                <a:solidFill>
                  <a:schemeClr val="tx1"/>
                </a:solidFill>
                <a:effectLst/>
                <a:latin typeface="+mn-lt"/>
                <a:ea typeface="+mn-ea"/>
                <a:cs typeface="+mn-cs"/>
              </a:rPr>
              <a:t>from the presentation are: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cultural intelligence is </a:t>
            </a:r>
            <a:r>
              <a:rPr lang="en-GB" sz="1200" b="1" kern="1200" dirty="0">
                <a:solidFill>
                  <a:schemeClr val="tx1"/>
                </a:solidFill>
                <a:effectLst/>
                <a:latin typeface="+mn-lt"/>
                <a:ea typeface="+mn-ea"/>
                <a:cs typeface="+mn-cs"/>
              </a:rPr>
              <a:t>not just a soft skill</a:t>
            </a:r>
            <a:r>
              <a:rPr lang="en-GB" sz="1200" kern="1200" dirty="0">
                <a:solidFill>
                  <a:schemeClr val="tx1"/>
                </a:solidFill>
                <a:effectLst/>
                <a:latin typeface="+mn-lt"/>
                <a:ea typeface="+mn-ea"/>
                <a:cs typeface="+mn-cs"/>
              </a:rPr>
              <a:t> — it’s a strategic advantage.</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Organizations with high CQ   </a:t>
            </a:r>
            <a:r>
              <a:rPr lang="en-GB" sz="1200" b="1" kern="1200" dirty="0">
                <a:solidFill>
                  <a:schemeClr val="tx1"/>
                </a:solidFill>
                <a:effectLst/>
                <a:latin typeface="+mn-lt"/>
                <a:ea typeface="+mn-ea"/>
                <a:cs typeface="+mn-cs"/>
              </a:rPr>
              <a:t>collaborate better</a:t>
            </a:r>
            <a:r>
              <a:rPr lang="en-GB" sz="1200" kern="1200" dirty="0">
                <a:solidFill>
                  <a:schemeClr val="tx1"/>
                </a:solidFill>
                <a:effectLst/>
                <a:latin typeface="+mn-lt"/>
                <a:ea typeface="+mn-ea"/>
                <a:cs typeface="+mn-cs"/>
              </a:rPr>
              <a:t>, innovate faster and avoid costly misunderstandings.</a:t>
            </a:r>
            <a:br>
              <a:rPr lang="en-GB"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Leaders with high CQ               </a:t>
            </a:r>
            <a:r>
              <a:rPr lang="en-GB" sz="1200" b="1" kern="1200" dirty="0">
                <a:solidFill>
                  <a:schemeClr val="tx1"/>
                </a:solidFill>
                <a:effectLst/>
                <a:latin typeface="+mn-lt"/>
                <a:ea typeface="+mn-ea"/>
                <a:cs typeface="+mn-cs"/>
              </a:rPr>
              <a:t>build trust </a:t>
            </a:r>
            <a:r>
              <a:rPr lang="en-GB" sz="1200" kern="1200" dirty="0">
                <a:solidFill>
                  <a:schemeClr val="tx1"/>
                </a:solidFill>
                <a:effectLst/>
                <a:latin typeface="+mn-lt"/>
                <a:ea typeface="+mn-ea"/>
                <a:cs typeface="+mn-cs"/>
              </a:rPr>
              <a:t>across borders.</a:t>
            </a:r>
            <a:br>
              <a:rPr lang="en-GB"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Teams with high CQ                  </a:t>
            </a:r>
            <a:r>
              <a:rPr lang="en-GB" sz="1200" b="1" kern="1200" dirty="0">
                <a:solidFill>
                  <a:schemeClr val="tx1"/>
                </a:solidFill>
                <a:effectLst/>
                <a:latin typeface="+mn-lt"/>
                <a:ea typeface="+mn-ea"/>
                <a:cs typeface="+mn-cs"/>
              </a:rPr>
              <a:t>turn cultural differences </a:t>
            </a:r>
            <a:r>
              <a:rPr lang="en-GB" sz="1200" kern="1200" dirty="0">
                <a:solidFill>
                  <a:schemeClr val="tx1"/>
                </a:solidFill>
                <a:effectLst/>
                <a:latin typeface="+mn-lt"/>
                <a:ea typeface="+mn-ea"/>
                <a:cs typeface="+mn-cs"/>
              </a:rPr>
              <a:t>into strengths rather than obstacles.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 world where multinational operations are the norm, CQ is essential for success.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There’s </a:t>
            </a:r>
            <a:r>
              <a:rPr lang="en-GB" sz="1200" b="1" kern="1200" dirty="0">
                <a:solidFill>
                  <a:schemeClr val="tx1"/>
                </a:solidFill>
                <a:effectLst/>
                <a:latin typeface="+mn-lt"/>
                <a:ea typeface="+mn-ea"/>
                <a:cs typeface="+mn-cs"/>
              </a:rPr>
              <a:t>no single good</a:t>
            </a:r>
            <a:r>
              <a:rPr lang="en-GB" sz="1200" kern="1200" dirty="0">
                <a:solidFill>
                  <a:schemeClr val="tx1"/>
                </a:solidFill>
                <a:effectLst/>
                <a:latin typeface="+mn-lt"/>
                <a:ea typeface="+mn-ea"/>
                <a:cs typeface="+mn-cs"/>
              </a:rPr>
              <a:t> – leadership style, - communication style, - trust-building style, - decision-making style, - giving feedback style:  these things are </a:t>
            </a:r>
            <a:r>
              <a:rPr lang="en-GB" sz="1200" b="1" kern="1200" dirty="0">
                <a:solidFill>
                  <a:schemeClr val="tx1"/>
                </a:solidFill>
                <a:effectLst/>
                <a:latin typeface="+mn-lt"/>
                <a:ea typeface="+mn-ea"/>
                <a:cs typeface="+mn-cs"/>
              </a:rPr>
              <a:t>culture-specific</a:t>
            </a:r>
            <a:r>
              <a:rPr lang="en-GB" sz="1200" kern="1200" dirty="0">
                <a:solidFill>
                  <a:schemeClr val="tx1"/>
                </a:solidFill>
                <a:effectLst/>
                <a:latin typeface="+mn-lt"/>
                <a:ea typeface="+mn-ea"/>
                <a:cs typeface="+mn-cs"/>
              </a:rPr>
              <a:t>.   To be a good global leader is to </a:t>
            </a:r>
            <a:r>
              <a:rPr lang="en-GB" sz="1200" b="1" kern="1200" dirty="0">
                <a:solidFill>
                  <a:schemeClr val="tx1"/>
                </a:solidFill>
                <a:effectLst/>
                <a:latin typeface="+mn-lt"/>
                <a:ea typeface="+mn-ea"/>
                <a:cs typeface="+mn-cs"/>
              </a:rPr>
              <a:t>know the difference </a:t>
            </a:r>
            <a:r>
              <a:rPr lang="en-GB" sz="1200" kern="1200" dirty="0">
                <a:solidFill>
                  <a:schemeClr val="tx1"/>
                </a:solidFill>
                <a:effectLst/>
                <a:latin typeface="+mn-lt"/>
                <a:ea typeface="+mn-ea"/>
                <a:cs typeface="+mn-cs"/>
              </a:rPr>
              <a:t>between your own culture &amp; the local culture &amp; to </a:t>
            </a:r>
            <a:r>
              <a:rPr lang="en-GB" sz="1200" b="1" kern="1200" dirty="0">
                <a:solidFill>
                  <a:schemeClr val="tx1"/>
                </a:solidFill>
                <a:effectLst/>
                <a:latin typeface="+mn-lt"/>
                <a:ea typeface="+mn-ea"/>
                <a:cs typeface="+mn-cs"/>
              </a:rPr>
              <a:t>adapt your style </a:t>
            </a:r>
            <a:r>
              <a:rPr lang="en-GB" sz="1200" kern="1200" dirty="0">
                <a:solidFill>
                  <a:schemeClr val="tx1"/>
                </a:solidFill>
                <a:effectLst/>
                <a:latin typeface="+mn-lt"/>
                <a:ea typeface="+mn-ea"/>
                <a:cs typeface="+mn-cs"/>
              </a:rPr>
              <a:t>to the culture you’re working with in order to get the desired results.</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29</a:t>
            </a:fld>
            <a:endParaRPr lang="pl-PL"/>
          </a:p>
        </p:txBody>
      </p:sp>
    </p:spTree>
    <p:extLst>
      <p:ext uri="{BB962C8B-B14F-4D97-AF65-F5344CB8AC3E}">
        <p14:creationId xmlns:p14="http://schemas.microsoft.com/office/powerpoint/2010/main" val="46551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3. Why CQ matters</a:t>
            </a:r>
            <a:r>
              <a:rPr lang="en-GB" sz="1200" kern="1200" dirty="0">
                <a:solidFill>
                  <a:schemeClr val="tx1"/>
                </a:solidFill>
                <a:effectLst/>
                <a:latin typeface="+mn-lt"/>
                <a:ea typeface="+mn-ea"/>
                <a:cs typeface="+mn-cs"/>
              </a:rPr>
              <a:t>. We live in a world where multinational operations are no longer the exception—they’re the norm.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Teams</a:t>
            </a:r>
            <a:r>
              <a:rPr lang="en-GB" sz="1200" kern="1200" dirty="0">
                <a:solidFill>
                  <a:schemeClr val="tx1"/>
                </a:solidFill>
                <a:effectLst/>
                <a:latin typeface="+mn-lt"/>
                <a:ea typeface="+mn-ea"/>
                <a:cs typeface="+mn-cs"/>
              </a:rPr>
              <a:t> stretch across continents, </a:t>
            </a:r>
            <a:r>
              <a:rPr lang="en-GB" sz="1200" b="1" kern="1200" dirty="0">
                <a:solidFill>
                  <a:schemeClr val="tx1"/>
                </a:solidFill>
                <a:effectLst/>
                <a:latin typeface="+mn-lt"/>
                <a:ea typeface="+mn-ea"/>
                <a:cs typeface="+mn-cs"/>
              </a:rPr>
              <a:t>colleagues</a:t>
            </a:r>
            <a:r>
              <a:rPr lang="en-GB" sz="1200" kern="1200" dirty="0">
                <a:solidFill>
                  <a:schemeClr val="tx1"/>
                </a:solidFill>
                <a:effectLst/>
                <a:latin typeface="+mn-lt"/>
                <a:ea typeface="+mn-ea"/>
                <a:cs typeface="+mn-cs"/>
              </a:rPr>
              <a:t> come from every cultural background, and </a:t>
            </a:r>
            <a:r>
              <a:rPr lang="en-GB" sz="1200" b="1" kern="1200" dirty="0">
                <a:solidFill>
                  <a:schemeClr val="tx1"/>
                </a:solidFill>
                <a:effectLst/>
                <a:latin typeface="+mn-lt"/>
                <a:ea typeface="+mn-ea"/>
                <a:cs typeface="+mn-cs"/>
              </a:rPr>
              <a:t>decisions</a:t>
            </a:r>
            <a:r>
              <a:rPr lang="en-GB" sz="1200" kern="1200" dirty="0">
                <a:solidFill>
                  <a:schemeClr val="tx1"/>
                </a:solidFill>
                <a:effectLst/>
                <a:latin typeface="+mn-lt"/>
                <a:ea typeface="+mn-ea"/>
                <a:cs typeface="+mn-cs"/>
              </a:rPr>
              <a:t> are made in environments shaped by diverse expectations and norm</a:t>
            </a:r>
            <a:r>
              <a:rPr lang="pl-PL" sz="1200" kern="1200" dirty="0">
                <a:solidFill>
                  <a:schemeClr val="tx1"/>
                </a:solidFill>
                <a:effectLst/>
                <a:latin typeface="+mn-lt"/>
                <a:ea typeface="+mn-ea"/>
                <a:cs typeface="+mn-cs"/>
              </a:rPr>
              <a:t>s.  &amp; </a:t>
            </a:r>
            <a:r>
              <a:rPr lang="en-GB" sz="1200" kern="1200" dirty="0">
                <a:solidFill>
                  <a:schemeClr val="tx1"/>
                </a:solidFill>
                <a:effectLst/>
                <a:latin typeface="+mn-lt"/>
                <a:ea typeface="+mn-ea"/>
                <a:cs typeface="+mn-cs"/>
              </a:rPr>
              <a:t>yet, despite all our technology, cultural </a:t>
            </a:r>
            <a:r>
              <a:rPr lang="en-GB" sz="1200" kern="1200" dirty="0" err="1">
                <a:solidFill>
                  <a:schemeClr val="tx1"/>
                </a:solidFill>
                <a:effectLst/>
                <a:latin typeface="+mn-lt"/>
                <a:ea typeface="+mn-ea"/>
                <a:cs typeface="+mn-cs"/>
              </a:rPr>
              <a:t>misu</a:t>
            </a:r>
            <a:r>
              <a:rPr lang="pl-PL"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standings still </a:t>
            </a:r>
            <a:r>
              <a:rPr lang="en-GB" sz="1200" b="1" kern="1200" dirty="0">
                <a:solidFill>
                  <a:schemeClr val="tx1"/>
                </a:solidFill>
                <a:effectLst/>
                <a:latin typeface="+mn-lt"/>
                <a:ea typeface="+mn-ea"/>
                <a:cs typeface="+mn-cs"/>
              </a:rPr>
              <a:t>derail </a:t>
            </a:r>
            <a:r>
              <a:rPr lang="en-GB" sz="1200" kern="1200" dirty="0">
                <a:solidFill>
                  <a:schemeClr val="tx1"/>
                </a:solidFill>
                <a:effectLst/>
                <a:latin typeface="+mn-lt"/>
                <a:ea typeface="+mn-ea"/>
                <a:cs typeface="+mn-cs"/>
              </a:rPr>
              <a:t>negotiations, weaken partnerships,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create friction inside global teams. </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Here’s one example:  A few years ago, a major US retailer expanded into Germany. They trained employees to greet every customer with a </a:t>
            </a:r>
            <a:r>
              <a:rPr lang="en-GB" sz="1200" b="1" kern="1200" dirty="0">
                <a:solidFill>
                  <a:schemeClr val="tx1"/>
                </a:solidFill>
                <a:effectLst/>
                <a:latin typeface="+mn-lt"/>
                <a:ea typeface="+mn-ea"/>
                <a:cs typeface="+mn-cs"/>
              </a:rPr>
              <a:t>big smile </a:t>
            </a:r>
            <a:r>
              <a:rPr lang="en-GB" sz="1200" kern="1200" dirty="0">
                <a:solidFill>
                  <a:schemeClr val="tx1"/>
                </a:solidFill>
                <a:effectLst/>
                <a:latin typeface="+mn-lt"/>
                <a:ea typeface="+mn-ea"/>
                <a:cs typeface="+mn-cs"/>
              </a:rPr>
              <a:t>and friendly small talk — standard American customer service. But German customers found it </a:t>
            </a:r>
            <a:r>
              <a:rPr lang="en-GB" sz="1200" b="1" kern="1200" dirty="0">
                <a:solidFill>
                  <a:schemeClr val="tx1"/>
                </a:solidFill>
                <a:effectLst/>
                <a:latin typeface="+mn-lt"/>
                <a:ea typeface="+mn-ea"/>
                <a:cs typeface="+mn-cs"/>
              </a:rPr>
              <a:t>intrusive </a:t>
            </a:r>
            <a:r>
              <a:rPr lang="pl-PL" sz="1200" b="1"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insincere. Sales dropped, and the company eventually withdrew from the market.  This wasn’t a product failure. It was a </a:t>
            </a:r>
            <a:r>
              <a:rPr lang="en-GB" sz="1200" b="1" kern="1200" dirty="0">
                <a:solidFill>
                  <a:schemeClr val="tx1"/>
                </a:solidFill>
                <a:effectLst/>
                <a:latin typeface="+mn-lt"/>
                <a:ea typeface="+mn-ea"/>
                <a:cs typeface="+mn-cs"/>
              </a:rPr>
              <a:t>cultural intelligence failure</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 consider a global team meeting where the American manager asks for “</a:t>
            </a:r>
            <a:r>
              <a:rPr lang="en-GB" sz="1200" b="1" kern="1200" dirty="0">
                <a:solidFill>
                  <a:schemeClr val="tx1"/>
                </a:solidFill>
                <a:effectLst/>
                <a:latin typeface="+mn-lt"/>
                <a:ea typeface="+mn-ea"/>
                <a:cs typeface="+mn-cs"/>
              </a:rPr>
              <a:t>honest feedback</a:t>
            </a:r>
            <a:r>
              <a:rPr lang="en-GB" sz="1200" kern="1200" dirty="0">
                <a:solidFill>
                  <a:schemeClr val="tx1"/>
                </a:solidFill>
                <a:effectLst/>
                <a:latin typeface="+mn-lt"/>
                <a:ea typeface="+mn-ea"/>
                <a:cs typeface="+mn-cs"/>
              </a:rPr>
              <a:t>.” The Dutch team members give very direct criticism — which is normal in Dutch culture — but the Japanese team members remain silent, because in their culture, public disagreement </a:t>
            </a:r>
            <a:r>
              <a:rPr lang="pl-PL"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disrespectful. The manager misinterprets the silence as agreement.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why cultural intelligence matters. It’s not just about being “aware” of differences—it’s about being able to </a:t>
            </a:r>
            <a:r>
              <a:rPr lang="en-GB" sz="1200" b="1" kern="1200" dirty="0">
                <a:solidFill>
                  <a:schemeClr val="tx1"/>
                </a:solidFill>
                <a:effectLst/>
                <a:latin typeface="+mn-lt"/>
                <a:ea typeface="+mn-ea"/>
                <a:cs typeface="+mn-cs"/>
              </a:rPr>
              <a:t>work effectively across them</a:t>
            </a:r>
            <a:r>
              <a:rPr lang="en-GB" sz="1200" kern="1200" dirty="0">
                <a:solidFill>
                  <a:schemeClr val="tx1"/>
                </a:solidFill>
                <a:effectLst/>
                <a:latin typeface="+mn-lt"/>
                <a:ea typeface="+mn-ea"/>
                <a:cs typeface="+mn-cs"/>
              </a:rPr>
              <a:t>. CQ is becoming a core competency for leaders, teams, and organizations that operate internationally.</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3</a:t>
            </a:fld>
            <a:endParaRPr lang="pl-PL"/>
          </a:p>
        </p:txBody>
      </p:sp>
    </p:spTree>
    <p:extLst>
      <p:ext uri="{BB962C8B-B14F-4D97-AF65-F5344CB8AC3E}">
        <p14:creationId xmlns:p14="http://schemas.microsoft.com/office/powerpoint/2010/main" val="111141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4. Why CQ matters  - Key research.</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Here’s what key research tells us about why CQ matters in multinational teams.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These studies show that culturally intelligent teams </a:t>
            </a:r>
            <a:r>
              <a:rPr lang="en-GB" sz="1200" b="1" kern="1200" dirty="0">
                <a:solidFill>
                  <a:schemeClr val="tx1"/>
                </a:solidFill>
                <a:effectLst/>
                <a:latin typeface="+mn-lt"/>
                <a:ea typeface="+mn-ea"/>
                <a:cs typeface="+mn-cs"/>
              </a:rPr>
              <a:t>communicate </a:t>
            </a:r>
            <a:r>
              <a:rPr lang="en-GB" sz="1200" kern="1200" dirty="0">
                <a:solidFill>
                  <a:schemeClr val="tx1"/>
                </a:solidFill>
                <a:effectLst/>
                <a:latin typeface="+mn-lt"/>
                <a:ea typeface="+mn-ea"/>
                <a:cs typeface="+mn-cs"/>
              </a:rPr>
              <a:t>more clearly, </a:t>
            </a:r>
            <a:r>
              <a:rPr lang="en-GB" sz="1200" b="1" kern="1200" dirty="0">
                <a:solidFill>
                  <a:schemeClr val="tx1"/>
                </a:solidFill>
                <a:effectLst/>
                <a:latin typeface="+mn-lt"/>
                <a:ea typeface="+mn-ea"/>
                <a:cs typeface="+mn-cs"/>
              </a:rPr>
              <a:t>collaborate </a:t>
            </a:r>
            <a:r>
              <a:rPr lang="en-GB" sz="1200" kern="1200" dirty="0">
                <a:solidFill>
                  <a:schemeClr val="tx1"/>
                </a:solidFill>
                <a:effectLst/>
                <a:latin typeface="+mn-lt"/>
                <a:ea typeface="+mn-ea"/>
                <a:cs typeface="+mn-cs"/>
              </a:rPr>
              <a:t>more effectively across borders, </a:t>
            </a:r>
            <a:r>
              <a:rPr lang="en-GB" sz="1200" b="1" kern="1200" dirty="0">
                <a:solidFill>
                  <a:schemeClr val="tx1"/>
                </a:solidFill>
                <a:effectLst/>
                <a:latin typeface="+mn-lt"/>
                <a:ea typeface="+mn-ea"/>
                <a:cs typeface="+mn-cs"/>
              </a:rPr>
              <a:t>innovate </a:t>
            </a:r>
            <a:r>
              <a:rPr lang="en-GB" sz="1200" kern="1200" dirty="0">
                <a:solidFill>
                  <a:schemeClr val="tx1"/>
                </a:solidFill>
                <a:effectLst/>
                <a:latin typeface="+mn-lt"/>
                <a:ea typeface="+mn-ea"/>
                <a:cs typeface="+mn-cs"/>
              </a:rPr>
              <a:t>more, </a:t>
            </a:r>
            <a:r>
              <a:rPr lang="en-GB" sz="1200" b="1" kern="1200" dirty="0">
                <a:solidFill>
                  <a:schemeClr val="tx1"/>
                </a:solidFill>
                <a:effectLst/>
                <a:latin typeface="+mn-lt"/>
                <a:ea typeface="+mn-ea"/>
                <a:cs typeface="+mn-cs"/>
              </a:rPr>
              <a:t>resolve </a:t>
            </a:r>
            <a:r>
              <a:rPr lang="en-GB" sz="1200" kern="1200" dirty="0">
                <a:solidFill>
                  <a:schemeClr val="tx1"/>
                </a:solidFill>
                <a:effectLst/>
                <a:latin typeface="+mn-lt"/>
                <a:ea typeface="+mn-ea"/>
                <a:cs typeface="+mn-cs"/>
              </a:rPr>
              <a:t>conflict more constructively, </a:t>
            </a:r>
            <a:r>
              <a:rPr lang="en-GB" sz="1200" b="1" kern="1200" dirty="0">
                <a:solidFill>
                  <a:schemeClr val="tx1"/>
                </a:solidFill>
                <a:effectLst/>
                <a:latin typeface="+mn-lt"/>
                <a:ea typeface="+mn-ea"/>
                <a:cs typeface="+mn-cs"/>
              </a:rPr>
              <a:t>build </a:t>
            </a:r>
            <a:r>
              <a:rPr lang="en-GB" sz="1200" kern="1200" dirty="0">
                <a:solidFill>
                  <a:schemeClr val="tx1"/>
                </a:solidFill>
                <a:effectLst/>
                <a:latin typeface="+mn-lt"/>
                <a:ea typeface="+mn-ea"/>
                <a:cs typeface="+mn-cs"/>
              </a:rPr>
              <a:t>trust more quickly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consistently </a:t>
            </a:r>
            <a:r>
              <a:rPr lang="en-GB" sz="1200" b="1" kern="1200" dirty="0">
                <a:solidFill>
                  <a:schemeClr val="tx1"/>
                </a:solidFill>
                <a:effectLst/>
                <a:latin typeface="+mn-lt"/>
                <a:ea typeface="+mn-ea"/>
                <a:cs typeface="+mn-cs"/>
              </a:rPr>
              <a:t>deliver </a:t>
            </a:r>
            <a:r>
              <a:rPr lang="en-GB" sz="1200" kern="1200" dirty="0">
                <a:solidFill>
                  <a:schemeClr val="tx1"/>
                </a:solidFill>
                <a:effectLst/>
                <a:latin typeface="+mn-lt"/>
                <a:ea typeface="+mn-ea"/>
                <a:cs typeface="+mn-cs"/>
              </a:rPr>
              <a:t>better outcomes.</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Bottom Line.   CQ </a:t>
            </a:r>
            <a:r>
              <a:rPr lang="en-GB" sz="1200" kern="1200" dirty="0">
                <a:solidFill>
                  <a:schemeClr val="tx1"/>
                </a:solidFill>
                <a:effectLst/>
                <a:latin typeface="+mn-lt"/>
                <a:ea typeface="+mn-ea"/>
                <a:cs typeface="+mn-cs"/>
              </a:rPr>
              <a:t>is one of the most</a:t>
            </a:r>
            <a:r>
              <a:rPr lang="en-GB" sz="1200" b="1" kern="1200" dirty="0">
                <a:solidFill>
                  <a:schemeClr val="tx1"/>
                </a:solidFill>
                <a:effectLst/>
                <a:latin typeface="+mn-lt"/>
                <a:ea typeface="+mn-ea"/>
                <a:cs typeface="+mn-cs"/>
              </a:rPr>
              <a:t> reliable predictors </a:t>
            </a:r>
            <a:r>
              <a:rPr lang="en-GB" sz="1200" kern="1200" dirty="0">
                <a:solidFill>
                  <a:schemeClr val="tx1"/>
                </a:solidFill>
                <a:effectLst/>
                <a:latin typeface="+mn-lt"/>
                <a:ea typeface="+mn-ea"/>
                <a:cs typeface="+mn-cs"/>
              </a:rPr>
              <a:t>of success in multinational teams.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CQ enhances </a:t>
            </a:r>
            <a:r>
              <a:rPr lang="en-GB" sz="1200" b="1" kern="1200" dirty="0">
                <a:solidFill>
                  <a:schemeClr val="tx1"/>
                </a:solidFill>
                <a:effectLst/>
                <a:latin typeface="+mn-lt"/>
                <a:ea typeface="+mn-ea"/>
                <a:cs typeface="+mn-cs"/>
              </a:rPr>
              <a:t>team performance, innovation, </a:t>
            </a:r>
            <a:r>
              <a:rPr lang="en-GB" sz="1200" b="0" kern="1200" dirty="0">
                <a:solidFill>
                  <a:schemeClr val="tx1"/>
                </a:solidFill>
                <a:effectLst/>
                <a:latin typeface="+mn-lt"/>
                <a:ea typeface="+mn-ea"/>
                <a:cs typeface="+mn-cs"/>
              </a:rPr>
              <a:t>global leadership</a:t>
            </a:r>
            <a:r>
              <a:rPr lang="en-GB" sz="1200" b="1" kern="1200" dirty="0">
                <a:solidFill>
                  <a:schemeClr val="tx1"/>
                </a:solidFill>
                <a:effectLst/>
                <a:latin typeface="+mn-lt"/>
                <a:ea typeface="+mn-ea"/>
                <a:cs typeface="+mn-cs"/>
              </a:rPr>
              <a:t> effectiveness</a:t>
            </a:r>
            <a:r>
              <a:rPr lang="en-GB" sz="1200" b="0" kern="1200" dirty="0">
                <a:solidFill>
                  <a:schemeClr val="tx1"/>
                </a:solidFill>
                <a:effectLst/>
                <a:latin typeface="+mn-lt"/>
                <a:ea typeface="+mn-ea"/>
                <a:cs typeface="+mn-cs"/>
              </a:rPr>
              <a:t>, </a:t>
            </a:r>
            <a:r>
              <a:rPr lang="pl-PL" sz="1200" b="0" kern="1200" dirty="0">
                <a:solidFill>
                  <a:schemeClr val="tx1"/>
                </a:solidFill>
                <a:effectLst/>
                <a:latin typeface="+mn-lt"/>
                <a:ea typeface="+mn-ea"/>
                <a:cs typeface="+mn-cs"/>
              </a:rPr>
              <a:t> &amp;</a:t>
            </a:r>
            <a:r>
              <a:rPr lang="en-GB" sz="1200" b="0" kern="1200" dirty="0">
                <a:solidFill>
                  <a:schemeClr val="tx1"/>
                </a:solidFill>
                <a:effectLst/>
                <a:latin typeface="+mn-lt"/>
                <a:ea typeface="+mn-ea"/>
                <a:cs typeface="+mn-cs"/>
              </a:rPr>
              <a:t> operational efficiency.</a:t>
            </a:r>
            <a:endParaRPr lang="pl-PL"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CQ is not a soft skill. It is a </a:t>
            </a:r>
            <a:r>
              <a:rPr lang="en-GB" sz="1200" b="1" kern="1200" dirty="0">
                <a:solidFill>
                  <a:schemeClr val="tx1"/>
                </a:solidFill>
                <a:effectLst/>
                <a:latin typeface="+mn-lt"/>
                <a:ea typeface="+mn-ea"/>
                <a:cs typeface="+mn-cs"/>
              </a:rPr>
              <a:t>strategic capability, </a:t>
            </a:r>
            <a:r>
              <a:rPr lang="en-GB" sz="1200" kern="1200" dirty="0">
                <a:solidFill>
                  <a:schemeClr val="tx1"/>
                </a:solidFill>
                <a:effectLst/>
                <a:latin typeface="+mn-lt"/>
                <a:ea typeface="+mn-ea"/>
                <a:cs typeface="+mn-cs"/>
              </a:rPr>
              <a:t>a measurable</a:t>
            </a:r>
            <a:r>
              <a:rPr lang="en-GB" sz="1200" b="1" kern="1200" dirty="0">
                <a:solidFill>
                  <a:schemeClr val="tx1"/>
                </a:solidFill>
                <a:effectLst/>
                <a:latin typeface="+mn-lt"/>
                <a:ea typeface="+mn-ea"/>
                <a:cs typeface="+mn-cs"/>
              </a:rPr>
              <a:t> driver </a:t>
            </a:r>
            <a:r>
              <a:rPr lang="en-GB" sz="1200" kern="1200" dirty="0">
                <a:solidFill>
                  <a:schemeClr val="tx1"/>
                </a:solidFill>
                <a:effectLst/>
                <a:latin typeface="+mn-lt"/>
                <a:ea typeface="+mn-ea"/>
                <a:cs typeface="+mn-cs"/>
              </a:rPr>
              <a:t>of global performance.</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4</a:t>
            </a:fld>
            <a:endParaRPr lang="pl-PL"/>
          </a:p>
        </p:txBody>
      </p:sp>
    </p:spTree>
    <p:extLst>
      <p:ext uri="{BB962C8B-B14F-4D97-AF65-F5344CB8AC3E}">
        <p14:creationId xmlns:p14="http://schemas.microsoft.com/office/powerpoint/2010/main" val="71837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5. Understanding Cultural Intelligence</a:t>
            </a:r>
            <a:r>
              <a:rPr lang="pl-PL"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So what exactly is cultural intelligence?  </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t>
            </a:r>
            <a:r>
              <a:rPr lang="pl-PL" sz="1200" kern="1200" dirty="0">
                <a:solidFill>
                  <a:schemeClr val="tx1"/>
                </a:solidFill>
                <a:effectLst/>
                <a:latin typeface="+mn-lt"/>
                <a:ea typeface="+mn-ea"/>
                <a:cs typeface="+mn-cs"/>
              </a:rPr>
              <a:t>Q</a:t>
            </a:r>
            <a:r>
              <a:rPr lang="en-GB"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the </a:t>
            </a:r>
            <a:r>
              <a:rPr lang="en-GB" sz="1200" b="1" kern="1200" dirty="0">
                <a:solidFill>
                  <a:schemeClr val="tx1"/>
                </a:solidFill>
                <a:effectLst/>
                <a:latin typeface="+mn-lt"/>
                <a:ea typeface="+mn-ea"/>
                <a:cs typeface="+mn-cs"/>
              </a:rPr>
              <a:t>capability to function effectively in culturally diverse settings</a:t>
            </a:r>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a </a:t>
            </a:r>
            <a:r>
              <a:rPr lang="en-GB" sz="1200" b="1" kern="1200" dirty="0">
                <a:solidFill>
                  <a:schemeClr val="tx1"/>
                </a:solidFill>
                <a:effectLst/>
                <a:latin typeface="+mn-lt"/>
                <a:ea typeface="+mn-ea"/>
                <a:cs typeface="+mn-cs"/>
              </a:rPr>
              <a:t>framework</a:t>
            </a:r>
            <a:r>
              <a:rPr lang="en-GB" sz="1200" kern="1200" dirty="0">
                <a:solidFill>
                  <a:schemeClr val="tx1"/>
                </a:solidFill>
                <a:effectLst/>
                <a:latin typeface="+mn-lt"/>
                <a:ea typeface="+mn-ea"/>
                <a:cs typeface="+mn-cs"/>
              </a:rPr>
              <a:t> developed by researchers who wanted to understand why some people thrive in cross-cultural situations while others struggle.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CQ is made up of  </a:t>
            </a:r>
            <a:r>
              <a:rPr lang="pl-PL" sz="1200" b="1" kern="1200" dirty="0">
                <a:solidFill>
                  <a:schemeClr val="tx1"/>
                </a:solidFill>
                <a:effectLst/>
                <a:latin typeface="+mn-lt"/>
                <a:ea typeface="+mn-ea"/>
                <a:cs typeface="+mn-cs"/>
              </a:rPr>
              <a:t>4</a:t>
            </a:r>
            <a:r>
              <a:rPr lang="en-GB" sz="1200" b="1" kern="1200" dirty="0">
                <a:solidFill>
                  <a:schemeClr val="tx1"/>
                </a:solidFill>
                <a:effectLst/>
                <a:latin typeface="+mn-lt"/>
                <a:ea typeface="+mn-ea"/>
                <a:cs typeface="+mn-cs"/>
              </a:rPr>
              <a:t> components</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Drive  -</a:t>
            </a:r>
            <a:r>
              <a:rPr lang="en-GB" sz="1200" kern="1200" dirty="0">
                <a:solidFill>
                  <a:schemeClr val="tx1"/>
                </a:solidFill>
                <a:effectLst/>
                <a:latin typeface="+mn-lt"/>
                <a:ea typeface="+mn-ea"/>
                <a:cs typeface="+mn-cs"/>
              </a:rPr>
              <a:t>This is your motivation to engage across cultures—your interest and confidence in working with cultural differences.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an engineer volunteering for an overseas project because they’re curious about how colleagues in </a:t>
            </a:r>
            <a:r>
              <a:rPr lang="en-GB" sz="1200" b="1" kern="1200" dirty="0">
                <a:solidFill>
                  <a:schemeClr val="tx1"/>
                </a:solidFill>
                <a:effectLst/>
                <a:latin typeface="+mn-lt"/>
                <a:ea typeface="+mn-ea"/>
                <a:cs typeface="+mn-cs"/>
              </a:rPr>
              <a:t>India</a:t>
            </a:r>
            <a:r>
              <a:rPr lang="en-GB" sz="1200" kern="1200" dirty="0">
                <a:solidFill>
                  <a:schemeClr val="tx1"/>
                </a:solidFill>
                <a:effectLst/>
                <a:latin typeface="+mn-lt"/>
                <a:ea typeface="+mn-ea"/>
                <a:cs typeface="+mn-cs"/>
              </a:rPr>
              <a:t> work — that’s CQ Drive.  Do you enjoy learning about other cultures?  Are you willing to step outside your comfort zone?  If your answer is YES…</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Knowledge -</a:t>
            </a:r>
            <a:r>
              <a:rPr lang="en-GB" sz="1200" kern="1200" dirty="0">
                <a:solidFill>
                  <a:schemeClr val="tx1"/>
                </a:solidFill>
                <a:effectLst/>
                <a:latin typeface="+mn-lt"/>
                <a:ea typeface="+mn-ea"/>
                <a:cs typeface="+mn-cs"/>
              </a:rPr>
              <a:t>This is your understanding of how cultures differ.</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includes </a:t>
            </a:r>
            <a:r>
              <a:rPr lang="en-GB" sz="1200" b="1" kern="1200" dirty="0">
                <a:solidFill>
                  <a:schemeClr val="tx1"/>
                </a:solidFill>
                <a:effectLst/>
                <a:latin typeface="+mn-lt"/>
                <a:ea typeface="+mn-ea"/>
                <a:cs typeface="+mn-cs"/>
              </a:rPr>
              <a:t>norms, values, communication styles, leadership expectations, </a:t>
            </a:r>
            <a:r>
              <a:rPr lang="pl-PL" sz="1200" b="1" kern="1200" dirty="0">
                <a:solidFill>
                  <a:schemeClr val="tx1"/>
                </a:solidFill>
                <a:effectLst/>
                <a:latin typeface="+mn-lt"/>
                <a:ea typeface="+mn-ea"/>
                <a:cs typeface="+mn-cs"/>
              </a:rPr>
              <a:t>&amp;</a:t>
            </a:r>
            <a:r>
              <a:rPr lang="en-GB" sz="1200" b="1" kern="1200" dirty="0">
                <a:solidFill>
                  <a:schemeClr val="tx1"/>
                </a:solidFill>
                <a:effectLst/>
                <a:latin typeface="+mn-lt"/>
                <a:ea typeface="+mn-ea"/>
                <a:cs typeface="+mn-cs"/>
              </a:rPr>
              <a:t> social systems</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a:t>
            </a:r>
            <a:r>
              <a:rPr lang="pl-PL"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knowing that in </a:t>
            </a:r>
            <a:r>
              <a:rPr lang="en-GB" sz="1200" b="1" kern="1200" dirty="0">
                <a:solidFill>
                  <a:schemeClr val="tx1"/>
                </a:solidFill>
                <a:effectLst/>
                <a:latin typeface="+mn-lt"/>
                <a:ea typeface="+mn-ea"/>
                <a:cs typeface="+mn-cs"/>
              </a:rPr>
              <a:t>China</a:t>
            </a:r>
            <a:r>
              <a:rPr lang="en-GB" sz="1200" kern="1200" dirty="0">
                <a:solidFill>
                  <a:schemeClr val="tx1"/>
                </a:solidFill>
                <a:effectLst/>
                <a:latin typeface="+mn-lt"/>
                <a:ea typeface="+mn-ea"/>
                <a:cs typeface="+mn-cs"/>
              </a:rPr>
              <a:t>, business cards are exchanged with both hands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examined respectfully — not shoved into a pocket — shows CQ Knowledge.</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Strategy - </a:t>
            </a:r>
            <a:r>
              <a:rPr lang="en-GB" sz="1200" kern="1200" dirty="0">
                <a:solidFill>
                  <a:schemeClr val="tx1"/>
                </a:solidFill>
                <a:effectLst/>
                <a:latin typeface="+mn-lt"/>
                <a:ea typeface="+mn-ea"/>
                <a:cs typeface="+mn-cs"/>
              </a:rPr>
              <a:t>This is your ability to plan for intercultural interactions.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It’s the mental process of </a:t>
            </a:r>
            <a:r>
              <a:rPr lang="en-GB" sz="1200" b="1" kern="1200" dirty="0">
                <a:solidFill>
                  <a:schemeClr val="tx1"/>
                </a:solidFill>
                <a:effectLst/>
                <a:latin typeface="+mn-lt"/>
                <a:ea typeface="+mn-ea"/>
                <a:cs typeface="+mn-cs"/>
              </a:rPr>
              <a:t>anticipating</a:t>
            </a:r>
            <a:r>
              <a:rPr lang="en-GB" sz="1200" kern="1200" dirty="0">
                <a:solidFill>
                  <a:schemeClr val="tx1"/>
                </a:solidFill>
                <a:effectLst/>
                <a:latin typeface="+mn-lt"/>
                <a:ea typeface="+mn-ea"/>
                <a:cs typeface="+mn-cs"/>
              </a:rPr>
              <a:t> differences, </a:t>
            </a:r>
            <a:r>
              <a:rPr lang="en-GB" sz="1200" b="1" kern="1200" dirty="0">
                <a:solidFill>
                  <a:schemeClr val="tx1"/>
                </a:solidFill>
                <a:effectLst/>
                <a:latin typeface="+mn-lt"/>
                <a:ea typeface="+mn-ea"/>
                <a:cs typeface="+mn-cs"/>
              </a:rPr>
              <a:t>checking</a:t>
            </a:r>
            <a:r>
              <a:rPr lang="en-GB" sz="1200" kern="1200" dirty="0">
                <a:solidFill>
                  <a:schemeClr val="tx1"/>
                </a:solidFill>
                <a:effectLst/>
                <a:latin typeface="+mn-lt"/>
                <a:ea typeface="+mn-ea"/>
                <a:cs typeface="+mn-cs"/>
              </a:rPr>
              <a:t> assumptions, and </a:t>
            </a:r>
            <a:r>
              <a:rPr lang="en-GB" sz="1200" b="1" kern="1200" dirty="0">
                <a:solidFill>
                  <a:schemeClr val="tx1"/>
                </a:solidFill>
                <a:effectLst/>
                <a:latin typeface="+mn-lt"/>
                <a:ea typeface="+mn-ea"/>
                <a:cs typeface="+mn-cs"/>
              </a:rPr>
              <a:t>adjusting</a:t>
            </a:r>
            <a:r>
              <a:rPr lang="en-GB" sz="1200" kern="1200" dirty="0">
                <a:solidFill>
                  <a:schemeClr val="tx1"/>
                </a:solidFill>
                <a:effectLst/>
                <a:latin typeface="+mn-lt"/>
                <a:ea typeface="+mn-ea"/>
                <a:cs typeface="+mn-cs"/>
              </a:rPr>
              <a:t> your approach.</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Imagine preparing for a </a:t>
            </a:r>
            <a:r>
              <a:rPr lang="en-GB" sz="1200" b="1" kern="1200" dirty="0">
                <a:solidFill>
                  <a:schemeClr val="tx1"/>
                </a:solidFill>
                <a:effectLst/>
                <a:latin typeface="+mn-lt"/>
                <a:ea typeface="+mn-ea"/>
                <a:cs typeface="+mn-cs"/>
              </a:rPr>
              <a:t>negotiation </a:t>
            </a:r>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Brazil</a:t>
            </a:r>
            <a:r>
              <a:rPr lang="en-GB" sz="1200" kern="1200" dirty="0">
                <a:solidFill>
                  <a:schemeClr val="tx1"/>
                </a:solidFill>
                <a:effectLst/>
                <a:latin typeface="+mn-lt"/>
                <a:ea typeface="+mn-ea"/>
                <a:cs typeface="+mn-cs"/>
              </a:rPr>
              <a:t> and anticipating that relationship‑building will take time before business begins. That’s CQ Strategy.</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Action -</a:t>
            </a:r>
            <a:r>
              <a:rPr lang="en-GB" sz="1200" kern="1200" dirty="0">
                <a:solidFill>
                  <a:schemeClr val="tx1"/>
                </a:solidFill>
                <a:effectLst/>
                <a:latin typeface="+mn-lt"/>
                <a:ea typeface="+mn-ea"/>
                <a:cs typeface="+mn-cs"/>
              </a:rPr>
              <a:t>your ability to adapt your </a:t>
            </a:r>
            <a:r>
              <a:rPr lang="en-GB" sz="1200" kern="120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a:t>
            </a:r>
            <a:r>
              <a:rPr lang="pl-PL"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It includes adjusting your </a:t>
            </a:r>
            <a:r>
              <a:rPr lang="en-GB" sz="1200" b="1" kern="1200" dirty="0">
                <a:solidFill>
                  <a:schemeClr val="tx1"/>
                </a:solidFill>
                <a:effectLst/>
                <a:latin typeface="+mn-lt"/>
                <a:ea typeface="+mn-ea"/>
                <a:cs typeface="+mn-cs"/>
              </a:rPr>
              <a:t>communication style</a:t>
            </a:r>
            <a:r>
              <a:rPr lang="en-GB" sz="1200" kern="1200" dirty="0">
                <a:solidFill>
                  <a:schemeClr val="tx1"/>
                </a:solidFill>
                <a:effectLst/>
                <a:latin typeface="+mn-lt"/>
                <a:ea typeface="+mn-ea"/>
                <a:cs typeface="+mn-cs"/>
              </a:rPr>
              <a:t>, your </a:t>
            </a:r>
            <a:r>
              <a:rPr lang="en-GB" sz="1200" b="1" kern="1200" dirty="0">
                <a:solidFill>
                  <a:schemeClr val="tx1"/>
                </a:solidFill>
                <a:effectLst/>
                <a:latin typeface="+mn-lt"/>
                <a:ea typeface="+mn-ea"/>
                <a:cs typeface="+mn-cs"/>
              </a:rPr>
              <a:t>body lang</a:t>
            </a:r>
            <a:r>
              <a:rPr lang="en-GB" sz="1200" kern="1200" dirty="0">
                <a:solidFill>
                  <a:schemeClr val="tx1"/>
                </a:solidFill>
                <a:effectLst/>
                <a:latin typeface="+mn-lt"/>
                <a:ea typeface="+mn-ea"/>
                <a:cs typeface="+mn-cs"/>
              </a:rPr>
              <a:t>, your </a:t>
            </a:r>
            <a:r>
              <a:rPr lang="en-GB" sz="1200" b="1" kern="1200" dirty="0">
                <a:solidFill>
                  <a:schemeClr val="tx1"/>
                </a:solidFill>
                <a:effectLst/>
                <a:latin typeface="+mn-lt"/>
                <a:ea typeface="+mn-ea"/>
                <a:cs typeface="+mn-cs"/>
              </a:rPr>
              <a:t>decision-making pace</a:t>
            </a:r>
            <a:r>
              <a:rPr lang="en-GB"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even your </a:t>
            </a:r>
            <a:r>
              <a:rPr lang="en-GB" sz="1200" b="1" kern="1200" dirty="0">
                <a:solidFill>
                  <a:schemeClr val="tx1"/>
                </a:solidFill>
                <a:effectLst/>
                <a:latin typeface="+mn-lt"/>
                <a:ea typeface="+mn-ea"/>
                <a:cs typeface="+mn-cs"/>
              </a:rPr>
              <a:t>approach to conflict</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great example is a </a:t>
            </a:r>
            <a:r>
              <a:rPr lang="en-GB" sz="1200" b="1" kern="1200" dirty="0">
                <a:solidFill>
                  <a:schemeClr val="tx1"/>
                </a:solidFill>
                <a:effectLst/>
                <a:latin typeface="+mn-lt"/>
                <a:ea typeface="+mn-ea"/>
                <a:cs typeface="+mn-cs"/>
              </a:rPr>
              <a:t>British</a:t>
            </a:r>
            <a:r>
              <a:rPr lang="en-GB" sz="1200" kern="1200" dirty="0">
                <a:solidFill>
                  <a:schemeClr val="tx1"/>
                </a:solidFill>
                <a:effectLst/>
                <a:latin typeface="+mn-lt"/>
                <a:ea typeface="+mn-ea"/>
                <a:cs typeface="+mn-cs"/>
              </a:rPr>
              <a:t> manager who normally uses indirect language (“perhaps we could consider…”) but switches to a more direct style when working with Dutch colleagues who value straightforward communication.</a:t>
            </a:r>
            <a:endParaRPr lang="pl-PL" sz="1200" kern="1200" dirty="0">
              <a:solidFill>
                <a:schemeClr val="tx1"/>
              </a:solidFill>
              <a:effectLst/>
              <a:latin typeface="+mn-lt"/>
              <a:ea typeface="+mn-ea"/>
              <a:cs typeface="+mn-cs"/>
            </a:endParaRPr>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5</a:t>
            </a:fld>
            <a:endParaRPr lang="pl-PL"/>
          </a:p>
        </p:txBody>
      </p:sp>
    </p:spTree>
    <p:extLst>
      <p:ext uri="{BB962C8B-B14F-4D97-AF65-F5344CB8AC3E}">
        <p14:creationId xmlns:p14="http://schemas.microsoft.com/office/powerpoint/2010/main" val="340012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6. Cultural Dimensions That Shape </a:t>
            </a:r>
            <a:r>
              <a:rPr lang="en-GB" sz="1200" b="1" kern="1200" dirty="0" err="1">
                <a:solidFill>
                  <a:schemeClr val="tx1"/>
                </a:solidFill>
                <a:effectLst/>
                <a:latin typeface="+mn-lt"/>
                <a:ea typeface="+mn-ea"/>
                <a:cs typeface="+mn-cs"/>
              </a:rPr>
              <a:t>Behavior</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understand how CQ works in practice, it helps to look at some of the major cultural dimensions that shape </a:t>
            </a:r>
            <a:r>
              <a:rPr lang="en-GB" sz="1200" kern="120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Researchers like </a:t>
            </a:r>
            <a:r>
              <a:rPr lang="en-GB" sz="1200" b="1" kern="1200" dirty="0">
                <a:solidFill>
                  <a:schemeClr val="tx1"/>
                </a:solidFill>
                <a:effectLst/>
                <a:latin typeface="+mn-lt"/>
                <a:ea typeface="+mn-ea"/>
                <a:cs typeface="+mn-cs"/>
              </a:rPr>
              <a:t>Hofstede, Hall</a:t>
            </a:r>
            <a:r>
              <a:rPr lang="en-GB" sz="1200" kern="1200" dirty="0">
                <a:solidFill>
                  <a:schemeClr val="tx1"/>
                </a:solidFill>
                <a:effectLst/>
                <a:latin typeface="+mn-lt"/>
                <a:ea typeface="+mn-ea"/>
                <a:cs typeface="+mn-cs"/>
              </a:rPr>
              <a:t>, and the </a:t>
            </a:r>
            <a:r>
              <a:rPr lang="en-GB" sz="1200" b="1" kern="1200" dirty="0">
                <a:solidFill>
                  <a:schemeClr val="tx1"/>
                </a:solidFill>
                <a:effectLst/>
                <a:latin typeface="+mn-lt"/>
                <a:ea typeface="+mn-ea"/>
                <a:cs typeface="+mn-cs"/>
              </a:rPr>
              <a:t>GLOBE project </a:t>
            </a:r>
            <a:r>
              <a:rPr lang="en-GB" sz="1200" kern="1200" dirty="0">
                <a:solidFill>
                  <a:schemeClr val="tx1"/>
                </a:solidFill>
                <a:effectLst/>
                <a:latin typeface="+mn-lt"/>
                <a:ea typeface="+mn-ea"/>
                <a:cs typeface="+mn-cs"/>
              </a:rPr>
              <a:t>have identified </a:t>
            </a:r>
            <a:r>
              <a:rPr lang="en-GB" sz="1200" b="1" kern="1200" dirty="0">
                <a:solidFill>
                  <a:schemeClr val="tx1"/>
                </a:solidFill>
                <a:effectLst/>
                <a:latin typeface="+mn-lt"/>
                <a:ea typeface="+mn-ea"/>
                <a:cs typeface="+mn-cs"/>
              </a:rPr>
              <a:t>patterns </a:t>
            </a:r>
            <a:r>
              <a:rPr lang="en-GB" sz="1200" kern="1200" dirty="0">
                <a:solidFill>
                  <a:schemeClr val="tx1"/>
                </a:solidFill>
                <a:effectLst/>
                <a:latin typeface="+mn-lt"/>
                <a:ea typeface="+mn-ea"/>
                <a:cs typeface="+mn-cs"/>
              </a:rPr>
              <a:t>that appear across societies.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aren’t stereotypes—they’re </a:t>
            </a:r>
            <a:r>
              <a:rPr lang="en-GB" sz="1200" b="1" kern="1200" dirty="0">
                <a:solidFill>
                  <a:schemeClr val="tx1"/>
                </a:solidFill>
                <a:effectLst/>
                <a:latin typeface="+mn-lt"/>
                <a:ea typeface="+mn-ea"/>
                <a:cs typeface="+mn-cs"/>
              </a:rPr>
              <a:t>broad tendencies </a:t>
            </a:r>
            <a:r>
              <a:rPr lang="en-GB" sz="1200" kern="1200" dirty="0">
                <a:solidFill>
                  <a:schemeClr val="tx1"/>
                </a:solidFill>
                <a:effectLst/>
                <a:latin typeface="+mn-lt"/>
                <a:ea typeface="+mn-ea"/>
                <a:cs typeface="+mn-cs"/>
              </a:rPr>
              <a:t>that influence how people interpret the world.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Here are a few that matter most in multinational operations:</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6</a:t>
            </a:fld>
            <a:endParaRPr lang="pl-PL"/>
          </a:p>
        </p:txBody>
      </p:sp>
    </p:spTree>
    <p:extLst>
      <p:ext uri="{BB962C8B-B14F-4D97-AF65-F5344CB8AC3E}">
        <p14:creationId xmlns:p14="http://schemas.microsoft.com/office/powerpoint/2010/main" val="378338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835C4-351A-D1D3-A5B7-263A5769183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24D31D-CDA0-F3C5-66E3-5F42AA3DD8E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EB9A0EA-B970-BE65-FCEF-2444C15E7FE8}"/>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7. Communication Style: High vs. Low Context</a:t>
            </a:r>
            <a:endParaRPr lang="pl-PL" sz="1200" b="1"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Hall’s </a:t>
            </a:r>
            <a:r>
              <a:rPr lang="en-GB" sz="1200" b="1" kern="1200" dirty="0">
                <a:solidFill>
                  <a:schemeClr val="tx1"/>
                </a:solidFill>
                <a:effectLst/>
                <a:latin typeface="+mn-lt"/>
                <a:ea typeface="+mn-ea"/>
                <a:cs typeface="+mn-cs"/>
              </a:rPr>
              <a:t>Context Culture Theory </a:t>
            </a:r>
            <a:r>
              <a:rPr lang="en-GB" sz="1200" kern="1200" dirty="0">
                <a:solidFill>
                  <a:schemeClr val="tx1"/>
                </a:solidFill>
                <a:effectLst/>
                <a:latin typeface="+mn-lt"/>
                <a:ea typeface="+mn-ea"/>
                <a:cs typeface="+mn-cs"/>
              </a:rPr>
              <a:t>differentiates between high-context and low-context cultures, highlighting their </a:t>
            </a:r>
            <a:r>
              <a:rPr lang="en-GB" sz="1200" b="1" kern="1200" dirty="0">
                <a:solidFill>
                  <a:schemeClr val="tx1"/>
                </a:solidFill>
                <a:effectLst/>
                <a:latin typeface="+mn-lt"/>
                <a:ea typeface="+mn-ea"/>
                <a:cs typeface="+mn-cs"/>
              </a:rPr>
              <a:t>implications </a:t>
            </a:r>
            <a:r>
              <a:rPr lang="en-GB" sz="1200" kern="1200" dirty="0">
                <a:solidFill>
                  <a:schemeClr val="tx1"/>
                </a:solidFill>
                <a:effectLst/>
                <a:latin typeface="+mn-lt"/>
                <a:ea typeface="+mn-ea"/>
                <a:cs typeface="+mn-cs"/>
              </a:rPr>
              <a:t>for communication styles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business negotiations. It’s the </a:t>
            </a:r>
            <a:r>
              <a:rPr lang="en-GB" sz="1200" b="1" kern="1200" dirty="0">
                <a:solidFill>
                  <a:schemeClr val="tx1"/>
                </a:solidFill>
                <a:effectLst/>
                <a:latin typeface="+mn-lt"/>
                <a:ea typeface="+mn-ea"/>
                <a:cs typeface="+mn-cs"/>
              </a:rPr>
              <a:t>single biggest predictor</a:t>
            </a:r>
            <a:r>
              <a:rPr lang="en-GB" sz="1200" kern="1200" dirty="0">
                <a:solidFill>
                  <a:schemeClr val="tx1"/>
                </a:solidFill>
                <a:effectLst/>
                <a:latin typeface="+mn-lt"/>
                <a:ea typeface="+mn-ea"/>
                <a:cs typeface="+mn-cs"/>
              </a:rPr>
              <a:t> of communication style.</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High-context </a:t>
            </a:r>
            <a:r>
              <a:rPr lang="en-GB" sz="1200" kern="1200" dirty="0">
                <a:solidFill>
                  <a:schemeClr val="tx1"/>
                </a:solidFill>
                <a:effectLst/>
                <a:latin typeface="+mn-lt"/>
                <a:ea typeface="+mn-ea"/>
                <a:cs typeface="+mn-cs"/>
              </a:rPr>
              <a:t>cultures,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mainly</a:t>
            </a:r>
            <a:r>
              <a:rPr lang="en-GB" sz="1200" kern="1200" dirty="0">
                <a:solidFill>
                  <a:schemeClr val="tx1"/>
                </a:solidFill>
                <a:effectLst/>
                <a:latin typeface="+mn-lt"/>
                <a:ea typeface="+mn-ea"/>
                <a:cs typeface="+mn-cs"/>
              </a:rPr>
              <a:t> many </a:t>
            </a:r>
            <a:r>
              <a:rPr lang="en-GB" sz="1200" b="1" kern="1200" dirty="0">
                <a:solidFill>
                  <a:schemeClr val="tx1"/>
                </a:solidFill>
                <a:effectLst/>
                <a:latin typeface="+mn-lt"/>
                <a:ea typeface="+mn-ea"/>
                <a:cs typeface="+mn-cs"/>
              </a:rPr>
              <a:t>Asian &amp; African </a:t>
            </a:r>
            <a:r>
              <a:rPr lang="en-GB" sz="1200" kern="1200" dirty="0">
                <a:solidFill>
                  <a:schemeClr val="tx1"/>
                </a:solidFill>
                <a:effectLst/>
                <a:latin typeface="+mn-lt"/>
                <a:ea typeface="+mn-ea"/>
                <a:cs typeface="+mn-cs"/>
              </a:rPr>
              <a:t>nations, are relationship-based cultures &amp; rely on implicit communication, reading between the lines.</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Low-context </a:t>
            </a:r>
            <a:r>
              <a:rPr lang="en-GB" sz="1200" kern="1200" dirty="0">
                <a:solidFill>
                  <a:schemeClr val="tx1"/>
                </a:solidFill>
                <a:effectLst/>
                <a:latin typeface="+mn-lt"/>
                <a:ea typeface="+mn-ea"/>
                <a:cs typeface="+mn-cs"/>
              </a:rPr>
              <a:t>cultures, mainly </a:t>
            </a:r>
            <a:r>
              <a:rPr lang="en-GB" sz="1200" b="1" kern="1200" dirty="0">
                <a:solidFill>
                  <a:schemeClr val="tx1"/>
                </a:solidFill>
                <a:effectLst/>
                <a:latin typeface="+mn-lt"/>
                <a:ea typeface="+mn-ea"/>
                <a:cs typeface="+mn-cs"/>
              </a:rPr>
              <a:t>Anglo countries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many EU nations</a:t>
            </a:r>
            <a:r>
              <a:rPr lang="en-GB" sz="1200" kern="1200" dirty="0">
                <a:solidFill>
                  <a:schemeClr val="tx1"/>
                </a:solidFill>
                <a:effectLst/>
                <a:latin typeface="+mn-lt"/>
                <a:ea typeface="+mn-ea"/>
                <a:cs typeface="+mn-cs"/>
              </a:rPr>
              <a:t>, are task-based cultures &amp; value directness </a:t>
            </a:r>
            <a:r>
              <a:rPr lang="pl-PL" sz="1200" kern="1200" dirty="0">
                <a:solidFill>
                  <a:schemeClr val="tx1"/>
                </a:solidFill>
                <a:effectLst/>
                <a:latin typeface="+mn-lt"/>
                <a:ea typeface="+mn-ea"/>
                <a:cs typeface="+mn-cs"/>
              </a:rPr>
              <a:t>&amp;</a:t>
            </a:r>
            <a:r>
              <a:rPr lang="en-GB" sz="1200" kern="1200" dirty="0">
                <a:solidFill>
                  <a:schemeClr val="tx1"/>
                </a:solidFill>
                <a:effectLst/>
                <a:latin typeface="+mn-lt"/>
                <a:ea typeface="+mn-ea"/>
                <a:cs typeface="+mn-cs"/>
              </a:rPr>
              <a:t> clarity.</a:t>
            </a:r>
            <a:endParaRPr lang="pl-PL" sz="1200" kern="1200" dirty="0">
              <a:solidFill>
                <a:schemeClr val="tx1"/>
              </a:solidFill>
              <a:effectLst/>
              <a:latin typeface="+mn-lt"/>
              <a:ea typeface="+mn-ea"/>
              <a:cs typeface="+mn-cs"/>
            </a:endParaRPr>
          </a:p>
          <a:p>
            <a:endParaRPr lang="pl-PL" dirty="0"/>
          </a:p>
        </p:txBody>
      </p:sp>
      <p:sp>
        <p:nvSpPr>
          <p:cNvPr id="4" name="Symbol zastępczy nagłówka 3">
            <a:extLst>
              <a:ext uri="{FF2B5EF4-FFF2-40B4-BE49-F238E27FC236}">
                <a16:creationId xmlns:a16="http://schemas.microsoft.com/office/drawing/2014/main" id="{C0DCCA7E-506B-767D-4321-7D6331E522C4}"/>
              </a:ext>
            </a:extLst>
          </p:cNvPr>
          <p:cNvSpPr>
            <a:spLocks noGrp="1"/>
          </p:cNvSpPr>
          <p:nvPr>
            <p:ph type="hdr" sz="quarter"/>
          </p:nvPr>
        </p:nvSpPr>
        <p:spPr/>
        <p:txBody>
          <a:bodyPr/>
          <a:lstStyle/>
          <a:p>
            <a:endParaRPr lang="pl-PL"/>
          </a:p>
        </p:txBody>
      </p:sp>
      <p:sp>
        <p:nvSpPr>
          <p:cNvPr id="5" name="Symbol zastępczy stopki 4">
            <a:extLst>
              <a:ext uri="{FF2B5EF4-FFF2-40B4-BE49-F238E27FC236}">
                <a16:creationId xmlns:a16="http://schemas.microsoft.com/office/drawing/2014/main" id="{D00BDFC4-D479-2CAB-6214-CC915D754CE2}"/>
              </a:ext>
            </a:extLst>
          </p:cNvPr>
          <p:cNvSpPr>
            <a:spLocks noGrp="1"/>
          </p:cNvSpPr>
          <p:nvPr>
            <p:ph type="ftr" sz="quarter" idx="4"/>
          </p:nvPr>
        </p:nvSpPr>
        <p:spPr/>
        <p:txBody>
          <a:bodyPr/>
          <a:lstStyle/>
          <a:p>
            <a:endParaRPr lang="pl-PL"/>
          </a:p>
        </p:txBody>
      </p:sp>
      <p:sp>
        <p:nvSpPr>
          <p:cNvPr id="6" name="Symbol zastępczy numeru slajdu 5">
            <a:extLst>
              <a:ext uri="{FF2B5EF4-FFF2-40B4-BE49-F238E27FC236}">
                <a16:creationId xmlns:a16="http://schemas.microsoft.com/office/drawing/2014/main" id="{31DE036F-4ABF-7E35-2487-C41E33A99995}"/>
              </a:ext>
            </a:extLst>
          </p:cNvPr>
          <p:cNvSpPr>
            <a:spLocks noGrp="1"/>
          </p:cNvSpPr>
          <p:nvPr>
            <p:ph type="sldNum" sz="quarter" idx="5"/>
          </p:nvPr>
        </p:nvSpPr>
        <p:spPr/>
        <p:txBody>
          <a:bodyPr/>
          <a:lstStyle/>
          <a:p>
            <a:fld id="{70DFE849-CD91-4A45-958B-940A52F6B0EF}" type="slidenum">
              <a:rPr lang="pl-PL" smtClean="0"/>
              <a:t>7</a:t>
            </a:fld>
            <a:endParaRPr lang="pl-PL"/>
          </a:p>
        </p:txBody>
      </p:sp>
    </p:spTree>
    <p:extLst>
      <p:ext uri="{BB962C8B-B14F-4D97-AF65-F5344CB8AC3E}">
        <p14:creationId xmlns:p14="http://schemas.microsoft.com/office/powerpoint/2010/main" val="166915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endParaRPr lang="pl-PL" dirty="0"/>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a:t>
            </a:r>
            <a:r>
              <a:rPr lang="pl-PL" sz="1200" kern="1200" dirty="0">
                <a:solidFill>
                  <a:schemeClr val="tx1"/>
                </a:solidFill>
                <a:effectLst/>
                <a:latin typeface="+mn-lt"/>
                <a:ea typeface="+mn-ea"/>
                <a:cs typeface="+mn-cs"/>
              </a:rPr>
              <a:t>It </a:t>
            </a:r>
            <a:r>
              <a:rPr lang="pl-PL" sz="1200" kern="1200" dirty="0" err="1">
                <a:solidFill>
                  <a:schemeClr val="tx1"/>
                </a:solidFill>
                <a:effectLst/>
                <a:latin typeface="+mn-lt"/>
                <a:ea typeface="+mn-ea"/>
                <a:cs typeface="+mn-cs"/>
              </a:rPr>
              <a:t>is</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worth</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stressing</a:t>
            </a:r>
            <a:r>
              <a:rPr lang="en-GB" sz="1200" kern="1200" dirty="0">
                <a:solidFill>
                  <a:schemeClr val="tx1"/>
                </a:solidFill>
                <a:effectLst/>
                <a:latin typeface="+mn-lt"/>
                <a:ea typeface="+mn-ea"/>
                <a:cs typeface="+mn-cs"/>
              </a:rPr>
              <a:t> is that </a:t>
            </a:r>
            <a:r>
              <a:rPr lang="en-GB" sz="1200" b="1" kern="1200" dirty="0">
                <a:solidFill>
                  <a:schemeClr val="tx1"/>
                </a:solidFill>
                <a:effectLst/>
                <a:latin typeface="+mn-lt"/>
                <a:ea typeface="+mn-ea"/>
                <a:cs typeface="+mn-cs"/>
              </a:rPr>
              <a:t>No society</a:t>
            </a:r>
            <a:r>
              <a:rPr lang="en-GB" sz="1200" kern="1200" dirty="0">
                <a:solidFill>
                  <a:schemeClr val="tx1"/>
                </a:solidFill>
                <a:effectLst/>
                <a:latin typeface="+mn-lt"/>
                <a:ea typeface="+mn-ea"/>
                <a:cs typeface="+mn-cs"/>
              </a:rPr>
              <a:t> is completely high context or low context – all societies contain elements of both. </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 in the low context U.S. communication within family units is often high context.</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8</a:t>
            </a:fld>
            <a:endParaRPr lang="pl-PL"/>
          </a:p>
        </p:txBody>
      </p:sp>
    </p:spTree>
    <p:extLst>
      <p:ext uri="{BB962C8B-B14F-4D97-AF65-F5344CB8AC3E}">
        <p14:creationId xmlns:p14="http://schemas.microsoft.com/office/powerpoint/2010/main" val="67725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kern="1200" dirty="0">
                <a:solidFill>
                  <a:schemeClr val="tx1"/>
                </a:solidFill>
                <a:effectLst/>
                <a:latin typeface="+mn-lt"/>
                <a:ea typeface="+mn-ea"/>
                <a:cs typeface="+mn-cs"/>
              </a:rPr>
              <a:t>10. </a:t>
            </a:r>
            <a:r>
              <a:rPr lang="pl-PL" sz="1200" b="1" kern="1200" dirty="0">
                <a:solidFill>
                  <a:schemeClr val="tx1"/>
                </a:solidFill>
                <a:effectLst/>
                <a:latin typeface="+mn-lt"/>
                <a:ea typeface="+mn-ea"/>
                <a:cs typeface="+mn-cs"/>
              </a:rPr>
              <a:t>Diagram</a:t>
            </a:r>
            <a:r>
              <a:rPr lang="en-GB" sz="1200" b="1" kern="1200" dirty="0">
                <a:solidFill>
                  <a:schemeClr val="tx1"/>
                </a:solidFill>
                <a:effectLst/>
                <a:latin typeface="+mn-lt"/>
                <a:ea typeface="+mn-ea"/>
                <a:cs typeface="+mn-cs"/>
              </a:rPr>
              <a:t>: Scale: High-context; Low-context cultures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this point I’d like to stress the </a:t>
            </a:r>
            <a:r>
              <a:rPr lang="en-GB" sz="1200" b="1" kern="1200" dirty="0">
                <a:solidFill>
                  <a:schemeClr val="tx1"/>
                </a:solidFill>
                <a:effectLst/>
                <a:latin typeface="+mn-lt"/>
                <a:ea typeface="+mn-ea"/>
                <a:cs typeface="+mn-cs"/>
              </a:rPr>
              <a:t>importance of Cultural perspective</a:t>
            </a:r>
            <a:r>
              <a:rPr lang="en-GB" sz="1200" kern="1200" dirty="0">
                <a:solidFill>
                  <a:schemeClr val="tx1"/>
                </a:solidFill>
                <a:effectLst/>
                <a:latin typeface="+mn-lt"/>
                <a:ea typeface="+mn-ea"/>
                <a:cs typeface="+mn-cs"/>
              </a:rPr>
              <a:t>. What matters is NOT so much the </a:t>
            </a:r>
            <a:r>
              <a:rPr lang="en-GB" sz="1200" b="1" kern="1200" dirty="0">
                <a:solidFill>
                  <a:schemeClr val="tx1"/>
                </a:solidFill>
                <a:effectLst/>
                <a:latin typeface="+mn-lt"/>
                <a:ea typeface="+mn-ea"/>
                <a:cs typeface="+mn-cs"/>
              </a:rPr>
              <a:t>absolute </a:t>
            </a:r>
            <a:r>
              <a:rPr lang="en-GB" sz="1200" kern="1200" dirty="0">
                <a:solidFill>
                  <a:schemeClr val="tx1"/>
                </a:solidFill>
                <a:effectLst/>
                <a:latin typeface="+mn-lt"/>
                <a:ea typeface="+mn-ea"/>
                <a:cs typeface="+mn-cs"/>
              </a:rPr>
              <a:t>positioning of a culture on the scale, but rather its </a:t>
            </a:r>
            <a:r>
              <a:rPr lang="en-GB" sz="1200" b="1" kern="1200" dirty="0">
                <a:solidFill>
                  <a:schemeClr val="tx1"/>
                </a:solidFill>
                <a:effectLst/>
                <a:latin typeface="+mn-lt"/>
                <a:ea typeface="+mn-ea"/>
                <a:cs typeface="+mn-cs"/>
              </a:rPr>
              <a:t>relative</a:t>
            </a:r>
            <a:r>
              <a:rPr lang="en-GB" sz="1200" kern="1200" dirty="0">
                <a:solidFill>
                  <a:schemeClr val="tx1"/>
                </a:solidFill>
                <a:effectLst/>
                <a:latin typeface="+mn-lt"/>
                <a:ea typeface="+mn-ea"/>
                <a:cs typeface="+mn-cs"/>
              </a:rPr>
              <a:t> positioning in comparison to other cultures.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example. Both Americans and British are low-context cultures. But the British speak more </a:t>
            </a:r>
            <a:r>
              <a:rPr lang="en-GB" sz="1200" b="1" kern="1200" dirty="0">
                <a:solidFill>
                  <a:schemeClr val="tx1"/>
                </a:solidFill>
                <a:effectLst/>
                <a:latin typeface="+mn-lt"/>
                <a:ea typeface="+mn-ea"/>
                <a:cs typeface="+mn-cs"/>
              </a:rPr>
              <a:t>between the lines </a:t>
            </a:r>
            <a:r>
              <a:rPr lang="en-GB" sz="1200" kern="1200" dirty="0">
                <a:solidFill>
                  <a:schemeClr val="tx1"/>
                </a:solidFill>
                <a:effectLst/>
                <a:latin typeface="+mn-lt"/>
                <a:ea typeface="+mn-ea"/>
                <a:cs typeface="+mn-cs"/>
              </a:rPr>
              <a:t>than Americans, which is especially apparent with </a:t>
            </a:r>
            <a:r>
              <a:rPr lang="en-GB" sz="1200" b="1" kern="1200" dirty="0">
                <a:solidFill>
                  <a:schemeClr val="tx1"/>
                </a:solidFill>
                <a:effectLst/>
                <a:latin typeface="+mn-lt"/>
                <a:ea typeface="+mn-ea"/>
                <a:cs typeface="+mn-cs"/>
              </a:rPr>
              <a:t>understatement </a:t>
            </a:r>
            <a:r>
              <a:rPr lang="en-GB" sz="1200" kern="1200" dirty="0">
                <a:solidFill>
                  <a:schemeClr val="tx1"/>
                </a:solidFill>
                <a:effectLst/>
                <a:latin typeface="+mn-lt"/>
                <a:ea typeface="+mn-ea"/>
                <a:cs typeface="+mn-cs"/>
              </a:rPr>
              <a:t>or British humour. Many British people have a liking for ironic or sarcastic jokes.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 result, an American may find British communication </a:t>
            </a:r>
            <a:r>
              <a:rPr lang="en-GB" sz="1200" b="1" kern="1200" dirty="0">
                <a:solidFill>
                  <a:schemeClr val="tx1"/>
                </a:solidFill>
                <a:effectLst/>
                <a:latin typeface="+mn-lt"/>
                <a:ea typeface="+mn-ea"/>
                <a:cs typeface="+mn-cs"/>
              </a:rPr>
              <a:t>vague </a:t>
            </a:r>
            <a:r>
              <a:rPr lang="en-GB" sz="1200" kern="1200" dirty="0">
                <a:solidFill>
                  <a:schemeClr val="tx1"/>
                </a:solidFill>
                <a:effectLst/>
                <a:latin typeface="+mn-lt"/>
                <a:ea typeface="+mn-ea"/>
                <a:cs typeface="+mn-cs"/>
              </a:rPr>
              <a:t>or overly </a:t>
            </a:r>
            <a:r>
              <a:rPr lang="en-GB" sz="1200" b="1" kern="1200" dirty="0">
                <a:solidFill>
                  <a:schemeClr val="tx1"/>
                </a:solidFill>
                <a:effectLst/>
                <a:latin typeface="+mn-lt"/>
                <a:ea typeface="+mn-ea"/>
                <a:cs typeface="+mn-cs"/>
              </a:rPr>
              <a:t>cautious</a:t>
            </a:r>
            <a:r>
              <a:rPr lang="en-GB" sz="1200" kern="1200" dirty="0">
                <a:solidFill>
                  <a:schemeClr val="tx1"/>
                </a:solidFill>
                <a:effectLst/>
                <a:latin typeface="+mn-lt"/>
                <a:ea typeface="+mn-ea"/>
                <a:cs typeface="+mn-cs"/>
              </a:rPr>
              <a:t>, while a Brit may find American communication </a:t>
            </a:r>
            <a:r>
              <a:rPr lang="en-GB" sz="1200" b="1" kern="1200" dirty="0">
                <a:solidFill>
                  <a:schemeClr val="tx1"/>
                </a:solidFill>
                <a:effectLst/>
                <a:latin typeface="+mn-lt"/>
                <a:ea typeface="+mn-ea"/>
                <a:cs typeface="+mn-cs"/>
              </a:rPr>
              <a:t>blunt </a:t>
            </a:r>
            <a:r>
              <a:rPr lang="en-GB" sz="1200" kern="1200" dirty="0">
                <a:solidFill>
                  <a:schemeClr val="tx1"/>
                </a:solidFill>
                <a:effectLst/>
                <a:latin typeface="+mn-lt"/>
                <a:ea typeface="+mn-ea"/>
                <a:cs typeface="+mn-cs"/>
              </a:rPr>
              <a:t>or overly </a:t>
            </a:r>
            <a:r>
              <a:rPr lang="en-GB" sz="1200" b="1" kern="1200" dirty="0">
                <a:solidFill>
                  <a:schemeClr val="tx1"/>
                </a:solidFill>
                <a:effectLst/>
                <a:latin typeface="+mn-lt"/>
                <a:ea typeface="+mn-ea"/>
                <a:cs typeface="+mn-cs"/>
              </a:rPr>
              <a:t>literal</a:t>
            </a:r>
            <a:r>
              <a:rPr lang="en-GB" sz="1200" kern="1200" dirty="0">
                <a:solidFill>
                  <a:schemeClr val="tx1"/>
                </a:solidFill>
                <a:effectLst/>
                <a:latin typeface="+mn-lt"/>
                <a:ea typeface="+mn-ea"/>
                <a:cs typeface="+mn-cs"/>
              </a:rPr>
              <a:t>. Americans are simply more low-context than the British.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Now compare the British to Spanish people. The Spanish tend to rely far more on context, shared understanding, and non‑verbal cues, rather than precise wording. To a Brit, this can sometimes feel overly emotional or indirect, while to a Spaniard, British communication may appear cold, restrained, or excessively polite.  In other words, the British sit somewhere in the middle: more implicit than Americans, but far more explicit than Spaniards.  So, all is relative.</a:t>
            </a:r>
            <a:endParaRPr lang="pl-PL" sz="1200" kern="1200" dirty="0">
              <a:solidFill>
                <a:schemeClr val="tx1"/>
              </a:solidFill>
              <a:effectLst/>
              <a:latin typeface="+mn-lt"/>
              <a:ea typeface="+mn-ea"/>
              <a:cs typeface="+mn-cs"/>
            </a:endParaRPr>
          </a:p>
          <a:p>
            <a:endParaRPr lang="pl-PL" dirty="0"/>
          </a:p>
        </p:txBody>
      </p:sp>
      <p:sp>
        <p:nvSpPr>
          <p:cNvPr id="4" name="Symbol zastępczy nagłówka 3"/>
          <p:cNvSpPr>
            <a:spLocks noGrp="1"/>
          </p:cNvSpPr>
          <p:nvPr>
            <p:ph type="hdr" sz="quarter"/>
          </p:nvPr>
        </p:nvSpPr>
        <p:spPr/>
        <p:txBody>
          <a:bodyPr/>
          <a:lstStyle/>
          <a:p>
            <a:endParaRPr lang="pl-PL"/>
          </a:p>
        </p:txBody>
      </p:sp>
      <p:sp>
        <p:nvSpPr>
          <p:cNvPr id="5" name="Symbol zastępczy stopki 4"/>
          <p:cNvSpPr>
            <a:spLocks noGrp="1"/>
          </p:cNvSpPr>
          <p:nvPr>
            <p:ph type="ftr" sz="quarter" idx="4"/>
          </p:nvPr>
        </p:nvSpPr>
        <p:spPr/>
        <p:txBody>
          <a:bodyPr/>
          <a:lstStyle/>
          <a:p>
            <a:endParaRPr lang="pl-PL"/>
          </a:p>
        </p:txBody>
      </p:sp>
      <p:sp>
        <p:nvSpPr>
          <p:cNvPr id="6" name="Symbol zastępczy numeru slajdu 5"/>
          <p:cNvSpPr>
            <a:spLocks noGrp="1"/>
          </p:cNvSpPr>
          <p:nvPr>
            <p:ph type="sldNum" sz="quarter" idx="5"/>
          </p:nvPr>
        </p:nvSpPr>
        <p:spPr/>
        <p:txBody>
          <a:bodyPr/>
          <a:lstStyle/>
          <a:p>
            <a:fld id="{70DFE849-CD91-4A45-958B-940A52F6B0EF}" type="slidenum">
              <a:rPr lang="pl-PL" smtClean="0"/>
              <a:t>10</a:t>
            </a:fld>
            <a:endParaRPr lang="pl-PL"/>
          </a:p>
        </p:txBody>
      </p:sp>
    </p:spTree>
    <p:extLst>
      <p:ext uri="{BB962C8B-B14F-4D97-AF65-F5344CB8AC3E}">
        <p14:creationId xmlns:p14="http://schemas.microsoft.com/office/powerpoint/2010/main" val="248919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FE8FFB2-2B6F-45C8-94B0-AE53A443EA18}" type="datetime1">
              <a:rPr lang="pl-PL" smtClean="0"/>
              <a:t>09.05.2026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64322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96CE42D-9988-4112-B11C-CD367EA2CD75}" type="datetime1">
              <a:rPr lang="pl-PL" smtClean="0"/>
              <a:t>09.05.2026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1628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D88783F-4103-4A91-82F0-3517810005AF}" type="datetime1">
              <a:rPr lang="pl-PL" smtClean="0"/>
              <a:t>09.05.2026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129624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954678B-6BFB-488B-A878-8D52B08A597A}" type="datetime1">
              <a:rPr lang="pl-PL" smtClean="0"/>
              <a:t>09.05.2026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129052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A528EF3A-19D7-4518-8903-64696CA4A17C}" type="datetime1">
              <a:rPr lang="pl-PL" smtClean="0"/>
              <a:t>09.05.2026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74133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5518085-FE6E-4AAC-90CC-8405BDB95D1C}" type="datetime1">
              <a:rPr lang="pl-PL" smtClean="0"/>
              <a:t>09.05.2026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111277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AA074DA-81A2-4661-81BC-91BC052F1349}" type="datetime1">
              <a:rPr lang="pl-PL" smtClean="0"/>
              <a:t>09.05.2026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276308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35420DB-EEEF-4E27-A133-2EFD79F63A55}" type="datetime1">
              <a:rPr lang="pl-PL" smtClean="0"/>
              <a:t>09.05.2026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4525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172E1-99B4-4490-A6B0-649D5DFB9680}" type="datetime1">
              <a:rPr lang="pl-PL" smtClean="0"/>
              <a:t>09.05.2026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34134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DD9ABCA-94B3-43C1-AC7E-E6B0CE0B3340}" type="datetime1">
              <a:rPr lang="pl-PL" smtClean="0"/>
              <a:t>09.05.2026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33249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C2935AC-71C3-47B0-A624-711D7BD64B06}" type="datetime1">
              <a:rPr lang="pl-PL" smtClean="0"/>
              <a:t>09.05.2026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4CA23D7-293B-44F2-971B-10F02D620D5A}" type="slidenum">
              <a:rPr lang="pl-PL" smtClean="0"/>
              <a:t>‹#›</a:t>
            </a:fld>
            <a:endParaRPr lang="pl-PL"/>
          </a:p>
        </p:txBody>
      </p:sp>
    </p:spTree>
    <p:extLst>
      <p:ext uri="{BB962C8B-B14F-4D97-AF65-F5344CB8AC3E}">
        <p14:creationId xmlns:p14="http://schemas.microsoft.com/office/powerpoint/2010/main" val="40325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E81EA-6291-4AFC-9B8D-F345E9662003}" type="datetime1">
              <a:rPr lang="pl-PL" smtClean="0"/>
              <a:t>09.05.2026</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A23D7-293B-44F2-971B-10F02D620D5A}" type="slidenum">
              <a:rPr lang="pl-PL" smtClean="0"/>
              <a:t>‹#›</a:t>
            </a:fld>
            <a:endParaRPr lang="pl-PL"/>
          </a:p>
        </p:txBody>
      </p:sp>
    </p:spTree>
    <p:extLst>
      <p:ext uri="{BB962C8B-B14F-4D97-AF65-F5344CB8AC3E}">
        <p14:creationId xmlns:p14="http://schemas.microsoft.com/office/powerpoint/2010/main" val="4110762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3.jp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jp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jpeg"/><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36.png"/><Relationship Id="rId4" Type="http://schemas.openxmlformats.org/officeDocument/2006/relationships/image" Target="../media/image3.jp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
            <a:ext cx="9144000" cy="6856629"/>
          </a:xfrm>
          <a:prstGeom prst="rect">
            <a:avLst/>
          </a:prstGeom>
        </p:spPr>
      </p:pic>
      <p:sp>
        <p:nvSpPr>
          <p:cNvPr id="3" name="Podtytuł 2"/>
          <p:cNvSpPr>
            <a:spLocks noGrp="1"/>
          </p:cNvSpPr>
          <p:nvPr>
            <p:ph type="subTitle" idx="1"/>
          </p:nvPr>
        </p:nvSpPr>
        <p:spPr>
          <a:xfrm>
            <a:off x="698499" y="2459826"/>
            <a:ext cx="7742767" cy="1743874"/>
          </a:xfrm>
        </p:spPr>
        <p:txBody>
          <a:bodyPr>
            <a:normAutofit fontScale="92500" lnSpcReduction="10000"/>
          </a:bodyPr>
          <a:lstStyle/>
          <a:p>
            <a:r>
              <a:rPr lang="pl-PL" sz="4400" b="1" dirty="0">
                <a:solidFill>
                  <a:schemeClr val="bg1"/>
                </a:solidFill>
              </a:rPr>
              <a:t>CULTURAL INTELLIGENCE (CQ) and ITS ROLE IN MULTI-NATIONAL ENVIRONMENTS</a:t>
            </a:r>
          </a:p>
        </p:txBody>
      </p:sp>
      <p:sp>
        <p:nvSpPr>
          <p:cNvPr id="6" name="Podtytuł 2">
            <a:extLst>
              <a:ext uri="{FF2B5EF4-FFF2-40B4-BE49-F238E27FC236}">
                <a16:creationId xmlns:a16="http://schemas.microsoft.com/office/drawing/2014/main" id="{11F9BFD4-7899-4C44-8C29-90A0BBC8F08D}"/>
              </a:ext>
            </a:extLst>
          </p:cNvPr>
          <p:cNvSpPr txBox="1">
            <a:spLocks/>
          </p:cNvSpPr>
          <p:nvPr/>
        </p:nvSpPr>
        <p:spPr>
          <a:xfrm rot="10800000" flipV="1">
            <a:off x="1423624" y="4605241"/>
            <a:ext cx="6292516" cy="1604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600"/>
              </a:spcBef>
            </a:pPr>
            <a:r>
              <a:rPr lang="pl-PL" sz="1400" b="1" dirty="0">
                <a:ln w="11430"/>
                <a:solidFill>
                  <a:schemeClr val="bg1"/>
                </a:solidFill>
                <a:latin typeface="Times New Roman" panose="02020603050405020304" pitchFamily="18" charset="0"/>
                <a:cs typeface="Times New Roman" panose="02020603050405020304" pitchFamily="18" charset="0"/>
              </a:rPr>
              <a:t>mgr Adam Markowski</a:t>
            </a:r>
          </a:p>
          <a:p>
            <a:pPr algn="ctr">
              <a:lnSpc>
                <a:spcPct val="100000"/>
              </a:lnSpc>
              <a:spcBef>
                <a:spcPts val="600"/>
              </a:spcBef>
            </a:pPr>
            <a:r>
              <a:rPr lang="pl-PL" sz="1400" b="1" dirty="0" err="1">
                <a:ln w="11430"/>
                <a:solidFill>
                  <a:schemeClr val="bg1"/>
                </a:solidFill>
                <a:latin typeface="Times New Roman" panose="02020603050405020304" pitchFamily="18" charset="0"/>
                <a:cs typeface="Times New Roman" panose="02020603050405020304" pitchFamily="18" charset="0"/>
              </a:rPr>
              <a:t>Lecturer</a:t>
            </a:r>
            <a:endParaRPr lang="pl-PL" sz="1400" b="1" dirty="0">
              <a:ln w="11430"/>
              <a:solidFill>
                <a:schemeClr val="bg1"/>
              </a:solidFill>
              <a:latin typeface="Times New Roman" panose="02020603050405020304" pitchFamily="18" charset="0"/>
              <a:cs typeface="Times New Roman" panose="02020603050405020304" pitchFamily="18" charset="0"/>
            </a:endParaRPr>
          </a:p>
          <a:p>
            <a:pPr algn="ctr">
              <a:lnSpc>
                <a:spcPct val="100000"/>
              </a:lnSpc>
              <a:spcBef>
                <a:spcPts val="600"/>
              </a:spcBef>
            </a:pPr>
            <a:r>
              <a:rPr lang="pl-PL" sz="1400" b="1" dirty="0" err="1">
                <a:ln w="11430"/>
                <a:solidFill>
                  <a:schemeClr val="bg1"/>
                </a:solidFill>
                <a:latin typeface="Times New Roman" panose="02020603050405020304" pitchFamily="18" charset="0"/>
                <a:cs typeface="Times New Roman" panose="02020603050405020304" pitchFamily="18" charset="0"/>
              </a:rPr>
              <a:t>Foreign</a:t>
            </a:r>
            <a:r>
              <a:rPr lang="pl-PL" sz="1400" b="1" dirty="0">
                <a:ln w="11430"/>
                <a:solidFill>
                  <a:schemeClr val="bg1"/>
                </a:solidFill>
                <a:latin typeface="Times New Roman" panose="02020603050405020304" pitchFamily="18" charset="0"/>
                <a:cs typeface="Times New Roman" panose="02020603050405020304" pitchFamily="18" charset="0"/>
              </a:rPr>
              <a:t> </a:t>
            </a:r>
            <a:r>
              <a:rPr lang="pl-PL" sz="1400" b="1" dirty="0" err="1">
                <a:ln w="11430"/>
                <a:solidFill>
                  <a:schemeClr val="bg1"/>
                </a:solidFill>
                <a:latin typeface="Times New Roman" panose="02020603050405020304" pitchFamily="18" charset="0"/>
                <a:cs typeface="Times New Roman" panose="02020603050405020304" pitchFamily="18" charset="0"/>
              </a:rPr>
              <a:t>Languages</a:t>
            </a:r>
            <a:r>
              <a:rPr lang="pl-PL" sz="1400" b="1" dirty="0">
                <a:ln w="11430"/>
                <a:solidFill>
                  <a:schemeClr val="bg1"/>
                </a:solidFill>
                <a:latin typeface="Times New Roman" panose="02020603050405020304" pitchFamily="18" charset="0"/>
                <a:cs typeface="Times New Roman" panose="02020603050405020304" pitchFamily="18" charset="0"/>
              </a:rPr>
              <a:t> </a:t>
            </a:r>
            <a:r>
              <a:rPr lang="pl-PL" sz="1400" b="1" dirty="0" err="1">
                <a:ln w="11430"/>
                <a:solidFill>
                  <a:schemeClr val="bg1"/>
                </a:solidFill>
                <a:latin typeface="Times New Roman" panose="02020603050405020304" pitchFamily="18" charset="0"/>
                <a:cs typeface="Times New Roman" panose="02020603050405020304" pitchFamily="18" charset="0"/>
              </a:rPr>
              <a:t>Department</a:t>
            </a:r>
            <a:endParaRPr lang="pl-PL" sz="1400" b="1" dirty="0">
              <a:ln w="11430"/>
              <a:solidFill>
                <a:schemeClr val="bg1"/>
              </a:solidFill>
              <a:latin typeface="Times New Roman" panose="02020603050405020304" pitchFamily="18" charset="0"/>
              <a:cs typeface="Times New Roman" panose="02020603050405020304" pitchFamily="18" charset="0"/>
            </a:endParaRPr>
          </a:p>
          <a:p>
            <a:pPr algn="ctr">
              <a:lnSpc>
                <a:spcPct val="100000"/>
              </a:lnSpc>
              <a:spcBef>
                <a:spcPts val="600"/>
              </a:spcBef>
            </a:pPr>
            <a:r>
              <a:rPr lang="pl-PL" sz="1400" b="1" dirty="0">
                <a:ln w="11430"/>
                <a:solidFill>
                  <a:schemeClr val="bg1"/>
                </a:solidFill>
                <a:latin typeface="Times New Roman" panose="02020603050405020304" pitchFamily="18" charset="0"/>
                <a:cs typeface="Times New Roman" panose="02020603050405020304" pitchFamily="18" charset="0"/>
              </a:rPr>
              <a:t>General Tadeusz Kościuszko </a:t>
            </a:r>
          </a:p>
          <a:p>
            <a:pPr algn="ctr">
              <a:lnSpc>
                <a:spcPct val="100000"/>
              </a:lnSpc>
              <a:spcBef>
                <a:spcPts val="600"/>
              </a:spcBef>
            </a:pPr>
            <a:r>
              <a:rPr lang="pl-PL" sz="1400" b="1" dirty="0" err="1">
                <a:ln w="11430"/>
                <a:solidFill>
                  <a:schemeClr val="bg1"/>
                </a:solidFill>
                <a:latin typeface="Times New Roman" panose="02020603050405020304" pitchFamily="18" charset="0"/>
                <a:cs typeface="Times New Roman" panose="02020603050405020304" pitchFamily="18" charset="0"/>
              </a:rPr>
              <a:t>Military</a:t>
            </a:r>
            <a:r>
              <a:rPr lang="pl-PL" sz="1400" b="1" dirty="0">
                <a:ln w="11430"/>
                <a:solidFill>
                  <a:schemeClr val="bg1"/>
                </a:solidFill>
                <a:latin typeface="Times New Roman" panose="02020603050405020304" pitchFamily="18" charset="0"/>
                <a:cs typeface="Times New Roman" panose="02020603050405020304" pitchFamily="18" charset="0"/>
              </a:rPr>
              <a:t> University of Land </a:t>
            </a:r>
            <a:r>
              <a:rPr lang="pl-PL" sz="1400" b="1" dirty="0" err="1">
                <a:ln w="11430"/>
                <a:solidFill>
                  <a:schemeClr val="bg1"/>
                </a:solidFill>
                <a:latin typeface="Times New Roman" panose="02020603050405020304" pitchFamily="18" charset="0"/>
                <a:cs typeface="Times New Roman" panose="02020603050405020304" pitchFamily="18" charset="0"/>
              </a:rPr>
              <a:t>Forces</a:t>
            </a:r>
            <a:r>
              <a:rPr lang="pl-PL" sz="1400" b="1" dirty="0">
                <a:ln w="11430"/>
                <a:solidFill>
                  <a:schemeClr val="bg1"/>
                </a:solidFill>
                <a:latin typeface="Times New Roman" panose="02020603050405020304" pitchFamily="18" charset="0"/>
                <a:cs typeface="Times New Roman" panose="02020603050405020304" pitchFamily="18" charset="0"/>
              </a:rPr>
              <a:t>, </a:t>
            </a:r>
            <a:r>
              <a:rPr lang="pl-PL" sz="1400" b="1" dirty="0" err="1">
                <a:ln w="11430"/>
                <a:solidFill>
                  <a:schemeClr val="bg1"/>
                </a:solidFill>
                <a:latin typeface="Times New Roman" panose="02020603050405020304" pitchFamily="18" charset="0"/>
                <a:cs typeface="Times New Roman" panose="02020603050405020304" pitchFamily="18" charset="0"/>
              </a:rPr>
              <a:t>Wroclaw</a:t>
            </a:r>
            <a:r>
              <a:rPr lang="pl-PL" sz="1400" b="1" dirty="0">
                <a:ln w="11430"/>
                <a:solidFill>
                  <a:schemeClr val="bg1"/>
                </a:solidFill>
                <a:latin typeface="Times New Roman" panose="02020603050405020304" pitchFamily="18" charset="0"/>
                <a:cs typeface="Times New Roman" panose="02020603050405020304" pitchFamily="18" charset="0"/>
              </a:rPr>
              <a:t>, Poland</a:t>
            </a:r>
          </a:p>
        </p:txBody>
      </p:sp>
    </p:spTree>
    <p:extLst>
      <p:ext uri="{BB962C8B-B14F-4D97-AF65-F5344CB8AC3E}">
        <p14:creationId xmlns:p14="http://schemas.microsoft.com/office/powerpoint/2010/main" val="345769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3B365-9923-7BEA-55F1-F33CCC507D3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A92B6B7-B098-AA91-1A0A-3B90B87ABA2B}"/>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647ED47E-F0B4-B196-B336-7A025EAC1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F346FAA5-86AF-5CD0-3F6A-070A4B250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055FFC0A-8B49-932B-99B6-C2B343305DFF}"/>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a:solidFill>
                  <a:schemeClr val="bg1"/>
                </a:solidFill>
              </a:rPr>
              <a:t>High-</a:t>
            </a:r>
            <a:r>
              <a:rPr lang="pl-PL" sz="2400" b="1" dirty="0" err="1">
                <a:solidFill>
                  <a:schemeClr val="bg1"/>
                </a:solidFill>
              </a:rPr>
              <a:t>context</a:t>
            </a:r>
            <a:r>
              <a:rPr lang="pl-PL" sz="2400" b="1" dirty="0">
                <a:solidFill>
                  <a:schemeClr val="bg1"/>
                </a:solidFill>
              </a:rPr>
              <a:t> vs. </a:t>
            </a:r>
            <a:r>
              <a:rPr lang="pl-PL" sz="2400" b="1" dirty="0" err="1">
                <a:solidFill>
                  <a:schemeClr val="bg1"/>
                </a:solidFill>
              </a:rPr>
              <a:t>Low-context</a:t>
            </a:r>
            <a:r>
              <a:rPr lang="pl-PL" sz="2400" b="1" dirty="0">
                <a:solidFill>
                  <a:schemeClr val="bg1"/>
                </a:solidFill>
              </a:rPr>
              <a:t> </a:t>
            </a:r>
            <a:r>
              <a:rPr lang="pl-PL" sz="2400" b="1" dirty="0" err="1">
                <a:solidFill>
                  <a:schemeClr val="bg1"/>
                </a:solidFill>
              </a:rPr>
              <a:t>Cultures</a:t>
            </a:r>
            <a:endParaRPr lang="pl-PL" sz="2400" b="1" dirty="0">
              <a:solidFill>
                <a:schemeClr val="bg1"/>
              </a:solidFill>
            </a:endParaRPr>
          </a:p>
        </p:txBody>
      </p:sp>
      <p:sp>
        <p:nvSpPr>
          <p:cNvPr id="7" name="Symbol zastępczy zawartości 6">
            <a:extLst>
              <a:ext uri="{FF2B5EF4-FFF2-40B4-BE49-F238E27FC236}">
                <a16:creationId xmlns:a16="http://schemas.microsoft.com/office/drawing/2014/main" id="{1E2C629D-05C1-A76C-E438-E63DE0142265}"/>
              </a:ext>
            </a:extLst>
          </p:cNvPr>
          <p:cNvSpPr>
            <a:spLocks noGrp="1"/>
          </p:cNvSpPr>
          <p:nvPr>
            <p:ph idx="1"/>
          </p:nvPr>
        </p:nvSpPr>
        <p:spPr>
          <a:xfrm>
            <a:off x="334735" y="1690689"/>
            <a:ext cx="8294915" cy="4351338"/>
          </a:xfrm>
        </p:spPr>
        <p:txBody>
          <a:bodyPr>
            <a:normAutofit lnSpcReduction="10000"/>
          </a:bodyPr>
          <a:lstStyle/>
          <a:p>
            <a:pPr marL="0" indent="0">
              <a:buNone/>
            </a:pPr>
            <a:r>
              <a:rPr lang="pl-PL" dirty="0"/>
              <a:t>  LOW-CONTEXT		  vs.	          HIGH-CONTEXT</a:t>
            </a:r>
          </a:p>
          <a:p>
            <a:pPr marL="0" indent="0">
              <a:buNone/>
            </a:pPr>
            <a:r>
              <a:rPr lang="pl-PL" dirty="0"/>
              <a:t>  </a:t>
            </a:r>
            <a:r>
              <a:rPr lang="pl-PL" dirty="0" err="1"/>
              <a:t>Clear</a:t>
            </a:r>
            <a:r>
              <a:rPr lang="pl-PL" dirty="0"/>
              <a:t>, </a:t>
            </a:r>
            <a:r>
              <a:rPr lang="pl-PL" dirty="0" err="1"/>
              <a:t>literal</a:t>
            </a:r>
            <a:r>
              <a:rPr lang="pl-PL" dirty="0"/>
              <a:t>, </a:t>
            </a:r>
            <a:r>
              <a:rPr lang="pl-PL" dirty="0" err="1"/>
              <a:t>explicit</a:t>
            </a:r>
            <a:r>
              <a:rPr lang="pl-PL" dirty="0"/>
              <a:t>                             </a:t>
            </a:r>
            <a:r>
              <a:rPr lang="pl-PL" dirty="0" err="1"/>
              <a:t>implicit</a:t>
            </a:r>
            <a:r>
              <a:rPr lang="pl-PL" dirty="0"/>
              <a:t>, </a:t>
            </a:r>
            <a:r>
              <a:rPr lang="pl-PL" dirty="0" err="1"/>
              <a:t>implied</a:t>
            </a:r>
            <a:endParaRPr lang="pl-PL" dirty="0"/>
          </a:p>
          <a:p>
            <a:endParaRPr lang="pl-PL" dirty="0"/>
          </a:p>
          <a:p>
            <a:pPr marL="0" indent="0">
              <a:buNone/>
            </a:pP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t>
            </a:r>
          </a:p>
          <a:p>
            <a:pPr marL="0" indent="0">
              <a:buNone/>
            </a:pP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US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Netherlands</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Finland</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Spain</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Italy</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Singapore</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Iran   China  Japan</a:t>
            </a:r>
          </a:p>
          <a:p>
            <a:pPr marL="0" indent="0">
              <a:buNone/>
            </a:pP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Australia   Germany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Denmark</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Poland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Brazil</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Mexico  France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India</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Kenya</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Korea</a:t>
            </a:r>
          </a:p>
          <a:p>
            <a:pPr marL="0" indent="0">
              <a:buNone/>
            </a:pP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Canada                       UK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Argentina</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Russia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Saudi</a:t>
            </a: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400" dirty="0" err="1">
                <a:latin typeface="Microsoft Himalaya" panose="01010100010101010101" pitchFamily="2" charset="0"/>
                <a:ea typeface="Microsoft Himalaya" panose="01010100010101010101" pitchFamily="2" charset="0"/>
                <a:cs typeface="Microsoft Himalaya" panose="01010100010101010101" pitchFamily="2" charset="0"/>
              </a:rPr>
              <a:t>Indonesia</a:t>
            </a:r>
            <a:endParaRPr lang="pl-PL" sz="24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nSpc>
                <a:spcPct val="100000"/>
              </a:lnSpc>
              <a:spcBef>
                <a:spcPts val="0"/>
              </a:spcBef>
              <a:buNone/>
            </a:pP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Arabia</a:t>
            </a:r>
          </a:p>
          <a:p>
            <a:pPr marL="0" indent="0">
              <a:lnSpc>
                <a:spcPct val="100000"/>
              </a:lnSpc>
              <a:spcBef>
                <a:spcPts val="0"/>
              </a:spcBef>
              <a:buNone/>
            </a:pPr>
            <a:endParaRPr lang="pl-PL" sz="24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nSpc>
                <a:spcPct val="100000"/>
              </a:lnSpc>
              <a:spcBef>
                <a:spcPts val="0"/>
              </a:spcBef>
              <a:buNone/>
            </a:pPr>
            <a:r>
              <a:rPr lang="pl-PL" sz="2400" dirty="0">
                <a:latin typeface="Microsoft Himalaya" panose="01010100010101010101" pitchFamily="2" charset="0"/>
                <a:ea typeface="Microsoft Himalaya" panose="01010100010101010101" pitchFamily="2" charset="0"/>
                <a:cs typeface="Microsoft Himalaya" panose="01010100010101010101" pitchFamily="2" charset="0"/>
              </a:rPr>
              <a:t>             </a:t>
            </a:r>
            <a:endParaRPr lang="pl-PL" sz="1800"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
        <p:nvSpPr>
          <p:cNvPr id="9" name="Strzałka: w lewo i w prawo 8">
            <a:extLst>
              <a:ext uri="{FF2B5EF4-FFF2-40B4-BE49-F238E27FC236}">
                <a16:creationId xmlns:a16="http://schemas.microsoft.com/office/drawing/2014/main" id="{547E582A-12A4-DF4E-0D01-9F2AAD97ADDE}"/>
              </a:ext>
            </a:extLst>
          </p:cNvPr>
          <p:cNvSpPr/>
          <p:nvPr/>
        </p:nvSpPr>
        <p:spPr>
          <a:xfrm>
            <a:off x="514350" y="2748426"/>
            <a:ext cx="7543800" cy="484632"/>
          </a:xfrm>
          <a:prstGeom prst="leftRightArrow">
            <a:avLst/>
          </a:prstGeom>
          <a:gradFill flip="none" rotWithShape="1">
            <a:gsLst>
              <a:gs pos="0">
                <a:schemeClr val="bg1"/>
              </a:gs>
              <a:gs pos="42000">
                <a:schemeClr val="accent1">
                  <a:lumMod val="45000"/>
                  <a:lumOff val="55000"/>
                </a:schemeClr>
              </a:gs>
              <a:gs pos="59000">
                <a:schemeClr val="accent1">
                  <a:lumMod val="45000"/>
                  <a:lumOff val="55000"/>
                </a:schemeClr>
              </a:gs>
              <a:gs pos="100000">
                <a:schemeClr val="accent1">
                  <a:lumMod val="73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a:extLst>
              <a:ext uri="{FF2B5EF4-FFF2-40B4-BE49-F238E27FC236}">
                <a16:creationId xmlns:a16="http://schemas.microsoft.com/office/drawing/2014/main" id="{C92A5709-891F-CECF-E276-BEC17628E5E9}"/>
              </a:ext>
            </a:extLst>
          </p:cNvPr>
          <p:cNvSpPr txBox="1"/>
          <p:nvPr/>
        </p:nvSpPr>
        <p:spPr>
          <a:xfrm>
            <a:off x="739803" y="5857361"/>
            <a:ext cx="4991525" cy="646331"/>
          </a:xfrm>
          <a:prstGeom prst="rect">
            <a:avLst/>
          </a:prstGeom>
          <a:noFill/>
        </p:spPr>
        <p:txBody>
          <a:bodyPr wrap="square" rtlCol="0">
            <a:spAutoFit/>
          </a:bodyPr>
          <a:lstStyle/>
          <a:p>
            <a:r>
              <a:rPr lang="pl-PL" dirty="0" err="1">
                <a:latin typeface="Microsoft Himalaya" panose="01010100010101010101" pitchFamily="2" charset="0"/>
                <a:ea typeface="Microsoft Himalaya" panose="01010100010101010101" pitchFamily="2" charset="0"/>
                <a:cs typeface="Microsoft Himalaya" panose="01010100010101010101" pitchFamily="2" charset="0"/>
              </a:rPr>
              <a:t>Adapted</a:t>
            </a:r>
            <a:r>
              <a:rPr lang="pl-PL" dirty="0">
                <a:latin typeface="Microsoft Himalaya" panose="01010100010101010101" pitchFamily="2" charset="0"/>
                <a:ea typeface="Microsoft Himalaya" panose="01010100010101010101" pitchFamily="2" charset="0"/>
                <a:cs typeface="Microsoft Himalaya" panose="01010100010101010101" pitchFamily="2" charset="0"/>
              </a:rPr>
              <a:t> from: Meyer, E. (2015) </a:t>
            </a:r>
            <a:r>
              <a:rPr lang="pl-PL" i="1" dirty="0">
                <a:latin typeface="Microsoft Himalaya" panose="01010100010101010101" pitchFamily="2" charset="0"/>
                <a:ea typeface="Microsoft Himalaya" panose="01010100010101010101" pitchFamily="2" charset="0"/>
                <a:cs typeface="Microsoft Himalaya" panose="01010100010101010101" pitchFamily="2" charset="0"/>
              </a:rPr>
              <a:t>The </a:t>
            </a:r>
            <a:r>
              <a:rPr lang="pl-PL" i="1" dirty="0" err="1">
                <a:latin typeface="Microsoft Himalaya" panose="01010100010101010101" pitchFamily="2" charset="0"/>
                <a:ea typeface="Microsoft Himalaya" panose="01010100010101010101" pitchFamily="2" charset="0"/>
                <a:cs typeface="Microsoft Himalaya" panose="01010100010101010101" pitchFamily="2" charset="0"/>
              </a:rPr>
              <a:t>Culture</a:t>
            </a:r>
            <a:r>
              <a:rPr lang="pl-PL" i="1" dirty="0">
                <a:latin typeface="Microsoft Himalaya" panose="01010100010101010101" pitchFamily="2" charset="0"/>
                <a:ea typeface="Microsoft Himalaya" panose="01010100010101010101" pitchFamily="2" charset="0"/>
                <a:cs typeface="Microsoft Himalaya" panose="01010100010101010101" pitchFamily="2" charset="0"/>
              </a:rPr>
              <a:t> Map.</a:t>
            </a:r>
            <a:r>
              <a:rPr lang="pl-PL"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dirty="0" err="1">
                <a:latin typeface="Microsoft Himalaya" panose="01010100010101010101" pitchFamily="2" charset="0"/>
                <a:ea typeface="Microsoft Himalaya" panose="01010100010101010101" pitchFamily="2" charset="0"/>
                <a:cs typeface="Microsoft Himalaya" panose="01010100010101010101" pitchFamily="2" charset="0"/>
              </a:rPr>
              <a:t>PublicAffairs</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endParaRPr lang="pl-PL" dirty="0"/>
          </a:p>
        </p:txBody>
      </p:sp>
    </p:spTree>
    <p:extLst>
      <p:ext uri="{BB962C8B-B14F-4D97-AF65-F5344CB8AC3E}">
        <p14:creationId xmlns:p14="http://schemas.microsoft.com/office/powerpoint/2010/main" val="312476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D00ED-F475-5BF0-A01D-BF605F13A7D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5306A8B-971C-F5D3-4EC9-2E6710DC5C75}"/>
              </a:ext>
            </a:extLst>
          </p:cNvPr>
          <p:cNvSpPr>
            <a:spLocks noGrp="1"/>
          </p:cNvSpPr>
          <p:nvPr>
            <p:ph type="title"/>
          </p:nvPr>
        </p:nvSpPr>
        <p:spPr>
          <a:xfrm>
            <a:off x="498021" y="5983259"/>
            <a:ext cx="7886700" cy="332224"/>
          </a:xfrm>
        </p:spPr>
        <p:txBody>
          <a:bodyPr>
            <a:noAutofit/>
          </a:bodyPr>
          <a:lstStyle/>
          <a:p>
            <a:r>
              <a:rPr lang="pl-PL" sz="6000" dirty="0">
                <a:latin typeface="Microsoft Himalaya" panose="01010100010101010101" pitchFamily="2" charset="0"/>
                <a:ea typeface="Microsoft Himalaya" panose="01010100010101010101" pitchFamily="2" charset="0"/>
                <a:cs typeface="Microsoft Himalaya" panose="01010100010101010101" pitchFamily="2" charset="0"/>
              </a:rPr>
              <a:t>    Time </a:t>
            </a:r>
            <a:r>
              <a:rPr lang="pl-PL" sz="6000" dirty="0" err="1">
                <a:latin typeface="Microsoft Himalaya" panose="01010100010101010101" pitchFamily="2" charset="0"/>
                <a:ea typeface="Microsoft Himalaya" panose="01010100010101010101" pitchFamily="2" charset="0"/>
                <a:cs typeface="Microsoft Himalaya" panose="01010100010101010101" pitchFamily="2" charset="0"/>
              </a:rPr>
              <a:t>is</a:t>
            </a:r>
            <a:r>
              <a:rPr lang="pl-PL" sz="6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6000" dirty="0" err="1">
                <a:latin typeface="Microsoft Himalaya" panose="01010100010101010101" pitchFamily="2" charset="0"/>
                <a:ea typeface="Microsoft Himalaya" panose="01010100010101010101" pitchFamily="2" charset="0"/>
                <a:cs typeface="Microsoft Himalaya" panose="01010100010101010101" pitchFamily="2" charset="0"/>
              </a:rPr>
              <a:t>cultural</a:t>
            </a:r>
            <a:r>
              <a:rPr lang="pl-PL" sz="6000" dirty="0">
                <a:latin typeface="Microsoft Himalaya" panose="01010100010101010101" pitchFamily="2" charset="0"/>
                <a:ea typeface="Microsoft Himalaya" panose="01010100010101010101" pitchFamily="2" charset="0"/>
                <a:cs typeface="Microsoft Himalaya" panose="01010100010101010101" pitchFamily="2" charset="0"/>
              </a:rPr>
              <a:t>, not </a:t>
            </a:r>
            <a:r>
              <a:rPr lang="pl-PL" sz="6000" dirty="0" err="1">
                <a:latin typeface="Microsoft Himalaya" panose="01010100010101010101" pitchFamily="2" charset="0"/>
                <a:ea typeface="Microsoft Himalaya" panose="01010100010101010101" pitchFamily="2" charset="0"/>
                <a:cs typeface="Microsoft Himalaya" panose="01010100010101010101" pitchFamily="2" charset="0"/>
              </a:rPr>
              <a:t>universal</a:t>
            </a:r>
            <a:endParaRPr lang="pl-PL" sz="6000" dirty="0">
              <a:latin typeface="Microsoft Himalaya" panose="01010100010101010101" pitchFamily="2" charset="0"/>
              <a:ea typeface="Microsoft Himalaya" panose="01010100010101010101" pitchFamily="2" charset="0"/>
              <a:cs typeface="Microsoft Himalaya" panose="01010100010101010101" pitchFamily="2" charset="0"/>
            </a:endParaRPr>
          </a:p>
        </p:txBody>
      </p:sp>
      <p:pic>
        <p:nvPicPr>
          <p:cNvPr id="4" name="Obraz 3">
            <a:extLst>
              <a:ext uri="{FF2B5EF4-FFF2-40B4-BE49-F238E27FC236}">
                <a16:creationId xmlns:a16="http://schemas.microsoft.com/office/drawing/2014/main" id="{6A3E0A92-A7D4-651E-7B16-85C9F4963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7AF5E5D8-350D-958D-0AC4-0A41E8C63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E903BA2A-3E5C-279D-6952-52D2DE793B3B}"/>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Hall’s</a:t>
            </a:r>
            <a:r>
              <a:rPr lang="pl-PL" sz="2400" b="1" dirty="0">
                <a:solidFill>
                  <a:schemeClr val="bg1"/>
                </a:solidFill>
              </a:rPr>
              <a:t> Time </a:t>
            </a:r>
            <a:r>
              <a:rPr lang="pl-PL" sz="2400" b="1" dirty="0" err="1">
                <a:solidFill>
                  <a:schemeClr val="bg1"/>
                </a:solidFill>
              </a:rPr>
              <a:t>Orientation</a:t>
            </a:r>
            <a:endParaRPr lang="pl-PL" sz="2400" b="1" dirty="0">
              <a:solidFill>
                <a:schemeClr val="bg1"/>
              </a:solidFill>
            </a:endParaRPr>
          </a:p>
        </p:txBody>
      </p:sp>
      <p:sp>
        <p:nvSpPr>
          <p:cNvPr id="7" name="Symbol zastępczy zawartości 6">
            <a:extLst>
              <a:ext uri="{FF2B5EF4-FFF2-40B4-BE49-F238E27FC236}">
                <a16:creationId xmlns:a16="http://schemas.microsoft.com/office/drawing/2014/main" id="{5C309A53-A056-6EBB-6873-35E25E879971}"/>
              </a:ext>
            </a:extLst>
          </p:cNvPr>
          <p:cNvSpPr>
            <a:spLocks noGrp="1"/>
          </p:cNvSpPr>
          <p:nvPr>
            <p:ph idx="1"/>
          </p:nvPr>
        </p:nvSpPr>
        <p:spPr/>
        <p:txBody>
          <a:bodyPr/>
          <a:lstStyle/>
          <a:p>
            <a:pPr marL="0" indent="0">
              <a:buNone/>
            </a:pPr>
            <a:endParaRPr lang="pl-PL" dirty="0"/>
          </a:p>
          <a:p>
            <a:endParaRPr lang="pl-PL" dirty="0"/>
          </a:p>
        </p:txBody>
      </p:sp>
      <p:graphicFrame>
        <p:nvGraphicFramePr>
          <p:cNvPr id="9" name="Tabela 8">
            <a:extLst>
              <a:ext uri="{FF2B5EF4-FFF2-40B4-BE49-F238E27FC236}">
                <a16:creationId xmlns:a16="http://schemas.microsoft.com/office/drawing/2014/main" id="{19FCC03A-A6C1-9816-7CC2-F12C6761A801}"/>
              </a:ext>
            </a:extLst>
          </p:cNvPr>
          <p:cNvGraphicFramePr>
            <a:graphicFrameLocks noGrp="1"/>
          </p:cNvGraphicFramePr>
          <p:nvPr>
            <p:extLst>
              <p:ext uri="{D42A27DB-BD31-4B8C-83A1-F6EECF244321}">
                <p14:modId xmlns:p14="http://schemas.microsoft.com/office/powerpoint/2010/main" val="2115858091"/>
              </p:ext>
            </p:extLst>
          </p:nvPr>
        </p:nvGraphicFramePr>
        <p:xfrm>
          <a:off x="628650" y="1287379"/>
          <a:ext cx="8017329" cy="4404434"/>
        </p:xfrm>
        <a:graphic>
          <a:graphicData uri="http://schemas.openxmlformats.org/drawingml/2006/table">
            <a:tbl>
              <a:tblPr>
                <a:tableStyleId>{5C22544A-7EE6-4342-B048-85BDC9FD1C3A}</a:tableStyleId>
              </a:tblPr>
              <a:tblGrid>
                <a:gridCol w="2220687">
                  <a:extLst>
                    <a:ext uri="{9D8B030D-6E8A-4147-A177-3AD203B41FA5}">
                      <a16:colId xmlns:a16="http://schemas.microsoft.com/office/drawing/2014/main" val="3779136940"/>
                    </a:ext>
                  </a:extLst>
                </a:gridCol>
                <a:gridCol w="2939143">
                  <a:extLst>
                    <a:ext uri="{9D8B030D-6E8A-4147-A177-3AD203B41FA5}">
                      <a16:colId xmlns:a16="http://schemas.microsoft.com/office/drawing/2014/main" val="3421884303"/>
                    </a:ext>
                  </a:extLst>
                </a:gridCol>
                <a:gridCol w="2857499">
                  <a:extLst>
                    <a:ext uri="{9D8B030D-6E8A-4147-A177-3AD203B41FA5}">
                      <a16:colId xmlns:a16="http://schemas.microsoft.com/office/drawing/2014/main" val="1407644539"/>
                    </a:ext>
                  </a:extLst>
                </a:gridCol>
              </a:tblGrid>
              <a:tr h="560419">
                <a:tc>
                  <a:txBody>
                    <a:bodyPr/>
                    <a:lstStyle/>
                    <a:p>
                      <a:pPr algn="l" fontAlgn="ctr">
                        <a:buNone/>
                      </a:pPr>
                      <a:r>
                        <a:rPr lang="pl-PL" sz="2800" b="1" u="none" strike="noStrike" dirty="0" err="1">
                          <a:effectLst/>
                        </a:rPr>
                        <a:t>Concept</a:t>
                      </a:r>
                      <a:endParaRPr lang="pl-PL" sz="28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buNone/>
                      </a:pPr>
                      <a:r>
                        <a:rPr lang="pl-PL" sz="2800" b="1" u="none" strike="noStrike" dirty="0" err="1">
                          <a:effectLst/>
                        </a:rPr>
                        <a:t>Monochronic</a:t>
                      </a:r>
                      <a:endParaRPr lang="pl-PL" sz="28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buNone/>
                      </a:pPr>
                      <a:r>
                        <a:rPr lang="pl-PL" sz="2800" b="1" u="none" strike="noStrike" dirty="0" err="1">
                          <a:effectLst/>
                        </a:rPr>
                        <a:t>Polychronic</a:t>
                      </a:r>
                      <a:endParaRPr lang="pl-PL" sz="28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894502485"/>
                  </a:ext>
                </a:extLst>
              </a:tr>
              <a:tr h="384400">
                <a:tc>
                  <a:txBody>
                    <a:bodyPr/>
                    <a:lstStyle/>
                    <a:p>
                      <a:pPr algn="l" fontAlgn="ctr">
                        <a:buNone/>
                      </a:pPr>
                      <a:r>
                        <a:rPr lang="pl-PL" sz="2000" b="1" u="none" strike="noStrike">
                          <a:effectLst/>
                        </a:rPr>
                        <a:t>View of time</a:t>
                      </a:r>
                      <a:endParaRPr lang="pl-PL" sz="20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err="1">
                          <a:effectLst/>
                        </a:rPr>
                        <a:t>Linear</a:t>
                      </a:r>
                      <a:r>
                        <a:rPr lang="pl-PL" sz="2000" u="none" strike="noStrike" dirty="0">
                          <a:effectLst/>
                        </a:rPr>
                        <a:t>, </a:t>
                      </a:r>
                      <a:r>
                        <a:rPr lang="pl-PL" sz="2000" u="none" strike="noStrike" dirty="0" err="1">
                          <a:effectLst/>
                        </a:rPr>
                        <a:t>highly</a:t>
                      </a:r>
                      <a:r>
                        <a:rPr lang="pl-PL" sz="2000" u="none" strike="noStrike" dirty="0">
                          <a:effectLst/>
                        </a:rPr>
                        <a:t> </a:t>
                      </a:r>
                      <a:r>
                        <a:rPr lang="pl-PL" sz="2000" u="none" strike="noStrike" dirty="0" err="1">
                          <a:effectLst/>
                        </a:rPr>
                        <a:t>regulated</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a:effectLst/>
                        </a:rPr>
                        <a:t>Fluid, </a:t>
                      </a:r>
                      <a:r>
                        <a:rPr lang="pl-PL" sz="2000" u="none" strike="noStrike" dirty="0" err="1">
                          <a:effectLst/>
                        </a:rPr>
                        <a:t>cyclical</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0902974"/>
                  </a:ext>
                </a:extLst>
              </a:tr>
              <a:tr h="384400">
                <a:tc>
                  <a:txBody>
                    <a:bodyPr/>
                    <a:lstStyle/>
                    <a:p>
                      <a:pPr algn="l" fontAlgn="ctr">
                        <a:buNone/>
                      </a:pPr>
                      <a:r>
                        <a:rPr lang="pl-PL" sz="2000" b="1" u="none" strike="noStrike" dirty="0" err="1">
                          <a:effectLst/>
                        </a:rPr>
                        <a:t>Scheduling</a:t>
                      </a:r>
                      <a:r>
                        <a:rPr lang="pl-PL" sz="2000" b="1" u="none" strike="noStrike" dirty="0">
                          <a:effectLst/>
                        </a:rPr>
                        <a:t>/Agenda</a:t>
                      </a:r>
                      <a:endParaRPr lang="pl-PL" sz="20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err="1">
                          <a:effectLst/>
                        </a:rPr>
                        <a:t>Fixed</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err="1">
                          <a:effectLst/>
                        </a:rPr>
                        <a:t>Flexible</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82711"/>
                  </a:ext>
                </a:extLst>
              </a:tr>
              <a:tr h="384400">
                <a:tc>
                  <a:txBody>
                    <a:bodyPr/>
                    <a:lstStyle/>
                    <a:p>
                      <a:pPr algn="l" fontAlgn="ctr">
                        <a:buNone/>
                      </a:pPr>
                      <a:r>
                        <a:rPr lang="pl-PL" sz="2000" b="1" u="none" strike="noStrike">
                          <a:effectLst/>
                        </a:rPr>
                        <a:t>Punctuality</a:t>
                      </a:r>
                      <a:endParaRPr lang="pl-PL" sz="2000" b="1"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err="1">
                          <a:effectLst/>
                        </a:rPr>
                        <a:t>Essential</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err="1">
                          <a:effectLst/>
                        </a:rPr>
                        <a:t>Secondary</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980094"/>
                  </a:ext>
                </a:extLst>
              </a:tr>
              <a:tr h="768805">
                <a:tc>
                  <a:txBody>
                    <a:bodyPr/>
                    <a:lstStyle/>
                    <a:p>
                      <a:pPr algn="l" fontAlgn="ctr">
                        <a:buNone/>
                      </a:pPr>
                      <a:r>
                        <a:rPr lang="pl-PL" sz="2000" b="1" u="none" strike="noStrike" dirty="0" err="1">
                          <a:effectLst/>
                        </a:rPr>
                        <a:t>Task</a:t>
                      </a:r>
                      <a:r>
                        <a:rPr lang="pl-PL" sz="2000" b="1" u="none" strike="noStrike" dirty="0">
                          <a:effectLst/>
                        </a:rPr>
                        <a:t> </a:t>
                      </a:r>
                      <a:r>
                        <a:rPr lang="pl-PL" sz="2000" b="1" u="none" strike="noStrike" dirty="0" err="1">
                          <a:effectLst/>
                        </a:rPr>
                        <a:t>approach</a:t>
                      </a:r>
                      <a:endParaRPr lang="pl-PL" sz="20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GB" sz="2000" u="none" strike="noStrike">
                          <a:effectLst/>
                        </a:rPr>
                        <a:t>One thing at a time</a:t>
                      </a:r>
                      <a:endParaRPr lang="pl-PL" sz="2000" b="0"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a:effectLst/>
                        </a:rPr>
                        <a:t>Many </a:t>
                      </a:r>
                      <a:r>
                        <a:rPr lang="pl-PL" sz="2000" u="none" strike="noStrike" dirty="0" err="1">
                          <a:effectLst/>
                        </a:rPr>
                        <a:t>things</a:t>
                      </a:r>
                      <a:r>
                        <a:rPr lang="pl-PL" sz="2000" u="none" strike="noStrike" dirty="0">
                          <a:effectLst/>
                        </a:rPr>
                        <a:t> </a:t>
                      </a:r>
                      <a:r>
                        <a:rPr lang="pl-PL" sz="2000" u="none" strike="noStrike" dirty="0" err="1">
                          <a:effectLst/>
                        </a:rPr>
                        <a:t>at</a:t>
                      </a:r>
                      <a:r>
                        <a:rPr lang="pl-PL" sz="2000" u="none" strike="noStrike" dirty="0">
                          <a:effectLst/>
                        </a:rPr>
                        <a:t> </a:t>
                      </a:r>
                      <a:r>
                        <a:rPr lang="pl-PL" sz="2000" u="none" strike="noStrike" dirty="0" err="1">
                          <a:effectLst/>
                        </a:rPr>
                        <a:t>once</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046711"/>
                  </a:ext>
                </a:extLst>
              </a:tr>
              <a:tr h="768805">
                <a:tc>
                  <a:txBody>
                    <a:bodyPr/>
                    <a:lstStyle/>
                    <a:p>
                      <a:pPr algn="l" fontAlgn="ctr">
                        <a:buNone/>
                      </a:pPr>
                      <a:r>
                        <a:rPr lang="pl-PL" sz="2000" b="1" u="none" strike="noStrike" dirty="0" err="1">
                          <a:effectLst/>
                        </a:rPr>
                        <a:t>Work</a:t>
                      </a:r>
                      <a:r>
                        <a:rPr lang="pl-PL" sz="2000" b="1" u="none" strike="noStrike" dirty="0">
                          <a:effectLst/>
                        </a:rPr>
                        <a:t>/</a:t>
                      </a:r>
                      <a:r>
                        <a:rPr lang="pl-PL" sz="2000" b="1" u="none" strike="noStrike" dirty="0" err="1">
                          <a:effectLst/>
                        </a:rPr>
                        <a:t>personal</a:t>
                      </a:r>
                      <a:r>
                        <a:rPr lang="pl-PL" sz="2000" b="1" u="none" strike="noStrike" dirty="0">
                          <a:effectLst/>
                        </a:rPr>
                        <a:t> </a:t>
                      </a:r>
                      <a:r>
                        <a:rPr lang="pl-PL" sz="2000" b="1" u="none" strike="noStrike" dirty="0" err="1">
                          <a:effectLst/>
                        </a:rPr>
                        <a:t>boundary</a:t>
                      </a:r>
                      <a:endParaRPr lang="pl-PL" sz="20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err="1">
                          <a:effectLst/>
                        </a:rPr>
                        <a:t>Clear</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dirty="0" err="1">
                          <a:effectLst/>
                        </a:rPr>
                        <a:t>Blended</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144469"/>
                  </a:ext>
                </a:extLst>
              </a:tr>
              <a:tr h="1153205">
                <a:tc>
                  <a:txBody>
                    <a:bodyPr/>
                    <a:lstStyle/>
                    <a:p>
                      <a:pPr algn="l" fontAlgn="ctr">
                        <a:buNone/>
                      </a:pPr>
                      <a:r>
                        <a:rPr lang="pl-PL" sz="2000" b="1" u="none" strike="noStrike" dirty="0" err="1">
                          <a:effectLst/>
                        </a:rPr>
                        <a:t>Typical</a:t>
                      </a:r>
                      <a:r>
                        <a:rPr lang="pl-PL" sz="2000" b="1" u="none" strike="noStrike" dirty="0">
                          <a:effectLst/>
                        </a:rPr>
                        <a:t> regions</a:t>
                      </a:r>
                      <a:endParaRPr lang="pl-PL" sz="2000" b="1"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pl-PL" sz="2000" u="none" strike="noStrike">
                          <a:effectLst/>
                        </a:rPr>
                        <a:t>U.S., Germany, Scandinavia</a:t>
                      </a:r>
                      <a:endParaRPr lang="pl-PL" sz="2000" b="0" i="0" u="none" strike="noStrike">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GB" sz="2000" u="none" strike="noStrike" dirty="0">
                          <a:effectLst/>
                        </a:rPr>
                        <a:t>Middle East, Latin America, Mediterranean</a:t>
                      </a:r>
                      <a:endParaRPr lang="pl-PL" sz="2000" b="0" i="0" u="none" strike="noStrike" dirty="0">
                        <a:solidFill>
                          <a:srgbClr val="000000"/>
                        </a:solidFill>
                        <a:effectLst/>
                        <a:latin typeface="Aptos"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406511"/>
                  </a:ext>
                </a:extLst>
              </a:tr>
            </a:tbl>
          </a:graphicData>
        </a:graphic>
      </p:graphicFrame>
      <p:pic>
        <p:nvPicPr>
          <p:cNvPr id="2050" name="Picture 2" descr="Long Term Orientation Outline Icon Vector Stock Vector (Royalty Free)  2583443721 | Shutterstock">
            <a:extLst>
              <a:ext uri="{FF2B5EF4-FFF2-40B4-BE49-F238E27FC236}">
                <a16:creationId xmlns:a16="http://schemas.microsoft.com/office/drawing/2014/main" id="{65E69B6D-8073-95A5-5B12-07FDE74638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010" y="1044997"/>
            <a:ext cx="626657" cy="675978"/>
          </a:xfrm>
          <a:prstGeom prst="rect">
            <a:avLst/>
          </a:prstGeom>
          <a:noFill/>
          <a:extLst>
            <a:ext uri="{909E8E84-426E-40DD-AFC4-6F175D3DCCD1}">
              <a14:hiddenFill xmlns:a14="http://schemas.microsoft.com/office/drawing/2010/main">
                <a:solidFill>
                  <a:srgbClr val="FFFFFF"/>
                </a:solidFill>
              </a14:hiddenFill>
            </a:ext>
          </a:extLst>
        </p:spPr>
      </p:pic>
      <p:pic>
        <p:nvPicPr>
          <p:cNvPr id="3" name="Obraz 2" descr="22,558 Flexible Working Icon Royalty-Free Images, Stock Photos &amp; Pictures |  Shutterstock">
            <a:extLst>
              <a:ext uri="{FF2B5EF4-FFF2-40B4-BE49-F238E27FC236}">
                <a16:creationId xmlns:a16="http://schemas.microsoft.com/office/drawing/2014/main" id="{2897D2E0-829F-4F6D-665B-0306DAB4AE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8064" y="1096650"/>
            <a:ext cx="626657" cy="676650"/>
          </a:xfrm>
          <a:prstGeom prst="rect">
            <a:avLst/>
          </a:prstGeom>
          <a:noFill/>
          <a:ln>
            <a:noFill/>
          </a:ln>
        </p:spPr>
      </p:pic>
    </p:spTree>
    <p:extLst>
      <p:ext uri="{BB962C8B-B14F-4D97-AF65-F5344CB8AC3E}">
        <p14:creationId xmlns:p14="http://schemas.microsoft.com/office/powerpoint/2010/main" val="656626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sp>
        <p:nvSpPr>
          <p:cNvPr id="3" name="Symbol zastępczy zawartości 2">
            <a:extLst>
              <a:ext uri="{FF2B5EF4-FFF2-40B4-BE49-F238E27FC236}">
                <a16:creationId xmlns:a16="http://schemas.microsoft.com/office/drawing/2014/main" id="{2BAA692A-7F5F-0DD2-FADD-F014148F81CA}"/>
              </a:ext>
            </a:extLst>
          </p:cNvPr>
          <p:cNvSpPr>
            <a:spLocks noGrp="1"/>
          </p:cNvSpPr>
          <p:nvPr>
            <p:ph idx="1"/>
          </p:nvPr>
        </p:nvSpPr>
        <p:spPr/>
        <p:txBody>
          <a:bodyPr/>
          <a:lstStyle/>
          <a:p>
            <a:pPr marL="0" indent="0">
              <a:buNone/>
            </a:pPr>
            <a:endParaRPr lang="pl-PL" dirty="0"/>
          </a:p>
          <a:p>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4558AE3C-D038-574B-8135-6CE61357DC6D}"/>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Hofstede’s</a:t>
            </a:r>
            <a:r>
              <a:rPr lang="pl-PL" sz="2400" b="1" dirty="0">
                <a:solidFill>
                  <a:schemeClr val="bg1"/>
                </a:solidFill>
              </a:rPr>
              <a:t> </a:t>
            </a:r>
            <a:r>
              <a:rPr lang="pl-PL" sz="2400" b="1" dirty="0" err="1">
                <a:solidFill>
                  <a:schemeClr val="bg1"/>
                </a:solidFill>
              </a:rPr>
              <a:t>Cultural</a:t>
            </a:r>
            <a:r>
              <a:rPr lang="pl-PL" sz="2400" b="1" dirty="0">
                <a:solidFill>
                  <a:schemeClr val="bg1"/>
                </a:solidFill>
              </a:rPr>
              <a:t> </a:t>
            </a:r>
            <a:r>
              <a:rPr lang="pl-PL" sz="2400" b="1" dirty="0" err="1">
                <a:solidFill>
                  <a:schemeClr val="bg1"/>
                </a:solidFill>
              </a:rPr>
              <a:t>Dimensions</a:t>
            </a:r>
            <a:endParaRPr lang="pl-PL" sz="2400" b="1" dirty="0">
              <a:solidFill>
                <a:schemeClr val="bg1"/>
              </a:solidFill>
            </a:endParaRPr>
          </a:p>
        </p:txBody>
      </p:sp>
      <p:graphicFrame>
        <p:nvGraphicFramePr>
          <p:cNvPr id="9" name="Tabela 8">
            <a:extLst>
              <a:ext uri="{FF2B5EF4-FFF2-40B4-BE49-F238E27FC236}">
                <a16:creationId xmlns:a16="http://schemas.microsoft.com/office/drawing/2014/main" id="{087835E7-9D4D-3BB8-5A5A-9A0B8F686540}"/>
              </a:ext>
            </a:extLst>
          </p:cNvPr>
          <p:cNvGraphicFramePr>
            <a:graphicFrameLocks noGrp="1"/>
          </p:cNvGraphicFramePr>
          <p:nvPr>
            <p:extLst>
              <p:ext uri="{D42A27DB-BD31-4B8C-83A1-F6EECF244321}">
                <p14:modId xmlns:p14="http://schemas.microsoft.com/office/powerpoint/2010/main" val="1958991953"/>
              </p:ext>
            </p:extLst>
          </p:nvPr>
        </p:nvGraphicFramePr>
        <p:xfrm>
          <a:off x="514351" y="1379363"/>
          <a:ext cx="8164286" cy="4560462"/>
        </p:xfrm>
        <a:graphic>
          <a:graphicData uri="http://schemas.openxmlformats.org/drawingml/2006/table">
            <a:tbl>
              <a:tblPr firstRow="1" firstCol="1" bandRow="1"/>
              <a:tblGrid>
                <a:gridCol w="2065563">
                  <a:extLst>
                    <a:ext uri="{9D8B030D-6E8A-4147-A177-3AD203B41FA5}">
                      <a16:colId xmlns:a16="http://schemas.microsoft.com/office/drawing/2014/main" val="4088229161"/>
                    </a:ext>
                  </a:extLst>
                </a:gridCol>
                <a:gridCol w="4196443">
                  <a:extLst>
                    <a:ext uri="{9D8B030D-6E8A-4147-A177-3AD203B41FA5}">
                      <a16:colId xmlns:a16="http://schemas.microsoft.com/office/drawing/2014/main" val="1580376506"/>
                    </a:ext>
                  </a:extLst>
                </a:gridCol>
                <a:gridCol w="1902280">
                  <a:extLst>
                    <a:ext uri="{9D8B030D-6E8A-4147-A177-3AD203B41FA5}">
                      <a16:colId xmlns:a16="http://schemas.microsoft.com/office/drawing/2014/main" val="2436750522"/>
                    </a:ext>
                  </a:extLst>
                </a:gridCol>
              </a:tblGrid>
              <a:tr h="505363">
                <a:tc>
                  <a:txBody>
                    <a:bodyPr/>
                    <a:lstStyle/>
                    <a:p>
                      <a:pPr>
                        <a:lnSpc>
                          <a:spcPct val="115000"/>
                        </a:lnSpc>
                        <a:spcAft>
                          <a:spcPts val="4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Dimension</a:t>
                      </a: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4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Description</a:t>
                      </a: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0000"/>
                        </a:lnSpc>
                        <a:spcAft>
                          <a:spcPts val="400"/>
                        </a:spcAft>
                        <a:buNone/>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Example: High</a:t>
                      </a:r>
                      <a:r>
                        <a:rPr lang="pl-PL" sz="1400" b="1"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spcAft>
                          <a:spcPts val="400"/>
                        </a:spcAft>
                        <a:buNone/>
                      </a:pPr>
                      <a:r>
                        <a:rPr lang="pl-PL" sz="14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Low</a:t>
                      </a:r>
                      <a:r>
                        <a:rPr lang="pl-PL" sz="1400" b="1" kern="100" dirty="0">
                          <a:effectLst/>
                          <a:latin typeface="Aptos" panose="020B0004020202020204" pitchFamily="34" charset="0"/>
                          <a:ea typeface="Aptos" panose="020B0004020202020204" pitchFamily="34" charset="0"/>
                          <a:cs typeface="Times New Roman" panose="02020603050405020304" pitchFamily="18" charset="0"/>
                        </a:rPr>
                        <a:t>:</a:t>
                      </a: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6150908"/>
                  </a:ext>
                </a:extLst>
              </a:tr>
              <a:tr h="616811">
                <a:tc>
                  <a:txBody>
                    <a:bodyPr/>
                    <a:lstStyle/>
                    <a:p>
                      <a:pPr>
                        <a:lnSpc>
                          <a:spcPct val="115000"/>
                        </a:lnSpc>
                        <a:spcAft>
                          <a:spcPts val="400"/>
                        </a:spcAft>
                        <a:buNone/>
                      </a:pPr>
                      <a:r>
                        <a:rPr lang="en-GB" sz="1800" kern="100" dirty="0">
                          <a:effectLst/>
                          <a:latin typeface="Arial Narrow" panose="020B0606020202030204" pitchFamily="34" charset="0"/>
                          <a:ea typeface="Aptos" panose="020B0004020202020204" pitchFamily="34" charset="0"/>
                          <a:cs typeface="Times New Roman" panose="02020603050405020304" pitchFamily="18" charset="0"/>
                        </a:rPr>
                        <a:t>Power Distance</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pl-PL" sz="1800" kern="100" dirty="0">
                          <a:effectLst/>
                          <a:latin typeface="Arial Narrow" panose="020B0606020202030204" pitchFamily="34" charset="0"/>
                          <a:ea typeface="Aptos" panose="020B0004020202020204" pitchFamily="34" charset="0"/>
                          <a:cs typeface="Times New Roman" panose="02020603050405020304" pitchFamily="18" charset="0"/>
                        </a:rPr>
                        <a:t>H</a:t>
                      </a:r>
                      <a:r>
                        <a:rPr lang="en-GB" sz="1800" kern="100" dirty="0">
                          <a:effectLst/>
                          <a:latin typeface="Arial Narrow" panose="020B0606020202030204" pitchFamily="34" charset="0"/>
                          <a:ea typeface="Aptos" panose="020B0004020202020204" pitchFamily="34" charset="0"/>
                          <a:cs typeface="Times New Roman" panose="02020603050405020304" pitchFamily="18" charset="0"/>
                        </a:rPr>
                        <a:t>ow people feel about hierarchy and inequality</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H: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Slovakia</a:t>
                      </a: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Malaysia</a:t>
                      </a:r>
                      <a:endParaRPr lang="pl-PL" sz="1400" kern="100" dirty="0">
                        <a:effectLst/>
                        <a:latin typeface="Arial Narrow" panose="020B0606020202030204" pitchFamily="34" charset="0"/>
                        <a:ea typeface="Aptos" panose="020B0004020202020204" pitchFamily="34" charset="0"/>
                        <a:cs typeface="Times New Roman" panose="02020603050405020304" pitchFamily="18" charset="0"/>
                      </a:endParaRPr>
                    </a:p>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L:  Austria,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Denmark</a:t>
                      </a: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688273"/>
                  </a:ext>
                </a:extLst>
              </a:tr>
              <a:tr h="648371">
                <a:tc>
                  <a:txBody>
                    <a:bodyPr/>
                    <a:lstStyle/>
                    <a:p>
                      <a:pPr>
                        <a:lnSpc>
                          <a:spcPct val="115000"/>
                        </a:lnSpc>
                        <a:spcAft>
                          <a:spcPts val="400"/>
                        </a:spcAft>
                        <a:buNone/>
                      </a:pPr>
                      <a:r>
                        <a:rPr lang="en-GB" sz="1800" kern="100" dirty="0">
                          <a:effectLst/>
                          <a:latin typeface="Arial Narrow" panose="020B0606020202030204" pitchFamily="34" charset="0"/>
                          <a:ea typeface="Aptos" panose="020B0004020202020204" pitchFamily="34" charset="0"/>
                          <a:cs typeface="Times New Roman" panose="02020603050405020304" pitchFamily="18" charset="0"/>
                        </a:rPr>
                        <a:t>Individualism vs. Collectivism</a:t>
                      </a:r>
                      <a:r>
                        <a:rPr lang="pl-PL" sz="1800" kern="100" dirty="0">
                          <a:effectLst/>
                          <a:latin typeface="Arial Narrow" panose="020B0606020202030204" pitchFamily="34" charset="0"/>
                          <a:ea typeface="Aptos" panose="020B0004020202020204" pitchFamily="34" charset="0"/>
                          <a:cs typeface="Times New Roman" panose="02020603050405020304" pitchFamily="18" charset="0"/>
                        </a:rPr>
                        <a:t> (</a:t>
                      </a:r>
                      <a:r>
                        <a:rPr lang="en-GB" sz="14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“I” vs. “WE”</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15000"/>
                        </a:lnSpc>
                        <a:spcAft>
                          <a:spcPts val="400"/>
                        </a:spcAft>
                        <a:buNone/>
                      </a:pPr>
                      <a:r>
                        <a:rPr lang="en-GB" sz="1800" kern="100" dirty="0">
                          <a:solidFill>
                            <a:schemeClr val="tx1"/>
                          </a:solidFill>
                          <a:effectLst/>
                          <a:latin typeface="Arial Narrow" panose="020B0606020202030204" pitchFamily="34" charset="0"/>
                          <a:ea typeface="+mn-ea"/>
                          <a:cs typeface="Times New Roman" panose="02020603050405020304" pitchFamily="18" charset="0"/>
                        </a:rPr>
                        <a:t>autonomy</a:t>
                      </a:r>
                      <a:r>
                        <a:rPr lang="pl-PL" sz="1800" kern="100" dirty="0">
                          <a:solidFill>
                            <a:schemeClr val="tx1"/>
                          </a:solidFill>
                          <a:effectLst/>
                          <a:latin typeface="Arial Narrow" panose="020B0606020202030204" pitchFamily="34" charset="0"/>
                          <a:ea typeface="+mn-ea"/>
                          <a:cs typeface="Times New Roman" panose="02020603050405020304" pitchFamily="18" charset="0"/>
                        </a:rPr>
                        <a:t>,</a:t>
                      </a:r>
                      <a:r>
                        <a:rPr lang="en-GB" sz="1800" kern="100" dirty="0">
                          <a:solidFill>
                            <a:schemeClr val="tx1"/>
                          </a:solidFill>
                          <a:effectLst/>
                          <a:latin typeface="Arial Narrow" panose="020B0606020202030204" pitchFamily="34" charset="0"/>
                          <a:ea typeface="+mn-ea"/>
                          <a:cs typeface="Times New Roman" panose="02020603050405020304" pitchFamily="18" charset="0"/>
                        </a:rPr>
                        <a:t> personal achievement</a:t>
                      </a:r>
                      <a:r>
                        <a:rPr lang="pl-PL" sz="1800" kern="100" dirty="0">
                          <a:solidFill>
                            <a:schemeClr val="tx1"/>
                          </a:solidFill>
                          <a:effectLst/>
                          <a:latin typeface="Arial Narrow" panose="020B0606020202030204" pitchFamily="34" charset="0"/>
                          <a:ea typeface="+mn-ea"/>
                          <a:cs typeface="Times New Roman" panose="02020603050405020304" pitchFamily="18" charset="0"/>
                        </a:rPr>
                        <a:t>  vs.  </a:t>
                      </a:r>
                      <a:r>
                        <a:rPr lang="pl-PL" sz="1800" kern="100" dirty="0" err="1">
                          <a:solidFill>
                            <a:schemeClr val="tx1"/>
                          </a:solidFill>
                          <a:effectLst/>
                          <a:latin typeface="Arial Narrow" panose="020B0606020202030204" pitchFamily="34" charset="0"/>
                          <a:ea typeface="+mn-ea"/>
                          <a:cs typeface="Times New Roman" panose="02020603050405020304" pitchFamily="18" charset="0"/>
                        </a:rPr>
                        <a:t>group</a:t>
                      </a:r>
                      <a:r>
                        <a:rPr lang="pl-PL" sz="1800" kern="100" dirty="0">
                          <a:solidFill>
                            <a:schemeClr val="tx1"/>
                          </a:solidFill>
                          <a:effectLst/>
                          <a:latin typeface="Arial Narrow" panose="020B0606020202030204" pitchFamily="34" charset="0"/>
                          <a:ea typeface="+mn-ea"/>
                          <a:cs typeface="Times New Roman" panose="02020603050405020304" pitchFamily="18" charset="0"/>
                        </a:rPr>
                        <a:t> </a:t>
                      </a:r>
                      <a:r>
                        <a:rPr lang="pl-PL" sz="1800" kern="100" dirty="0" err="1">
                          <a:solidFill>
                            <a:schemeClr val="tx1"/>
                          </a:solidFill>
                          <a:effectLst/>
                          <a:latin typeface="Arial Narrow" panose="020B0606020202030204" pitchFamily="34" charset="0"/>
                          <a:ea typeface="+mn-ea"/>
                          <a:cs typeface="Times New Roman" panose="02020603050405020304" pitchFamily="18" charset="0"/>
                        </a:rPr>
                        <a:t>harmony</a:t>
                      </a:r>
                      <a:r>
                        <a:rPr lang="pl-PL" sz="1800" kern="100" dirty="0">
                          <a:solidFill>
                            <a:schemeClr val="tx1"/>
                          </a:solidFill>
                          <a:effectLst/>
                          <a:latin typeface="Arial Narrow" panose="020B0606020202030204" pitchFamily="34" charset="0"/>
                          <a:ea typeface="+mn-ea"/>
                          <a:cs typeface="Times New Roman" panose="02020603050405020304" pitchFamily="18" charset="0"/>
                        </a:rPr>
                        <a:t>, </a:t>
                      </a:r>
                      <a:r>
                        <a:rPr lang="pl-PL" sz="1800" kern="100" dirty="0" err="1">
                          <a:solidFill>
                            <a:schemeClr val="tx1"/>
                          </a:solidFill>
                          <a:effectLst/>
                          <a:latin typeface="Arial Narrow" panose="020B0606020202030204" pitchFamily="34" charset="0"/>
                          <a:ea typeface="+mn-ea"/>
                          <a:cs typeface="Times New Roman" panose="02020603050405020304" pitchFamily="18" charset="0"/>
                        </a:rPr>
                        <a:t>shared</a:t>
                      </a:r>
                      <a:r>
                        <a:rPr lang="pl-PL" sz="1800" kern="100" dirty="0">
                          <a:solidFill>
                            <a:schemeClr val="tx1"/>
                          </a:solidFill>
                          <a:effectLst/>
                          <a:latin typeface="Arial Narrow" panose="020B0606020202030204" pitchFamily="34" charset="0"/>
                          <a:ea typeface="+mn-ea"/>
                          <a:cs typeface="Times New Roman" panose="02020603050405020304" pitchFamily="18" charset="0"/>
                        </a:rPr>
                        <a:t> </a:t>
                      </a:r>
                      <a:r>
                        <a:rPr lang="pl-PL" sz="1800" kern="100" dirty="0" err="1">
                          <a:solidFill>
                            <a:schemeClr val="tx1"/>
                          </a:solidFill>
                          <a:effectLst/>
                          <a:latin typeface="Arial Narrow" panose="020B0606020202030204" pitchFamily="34" charset="0"/>
                          <a:ea typeface="+mn-ea"/>
                          <a:cs typeface="Times New Roman" panose="02020603050405020304" pitchFamily="18" charset="0"/>
                        </a:rPr>
                        <a:t>responsibility</a:t>
                      </a:r>
                      <a:endPar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IND: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Anglo</a:t>
                      </a: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countries</a:t>
                      </a:r>
                      <a:endParaRPr lang="pl-PL" sz="1400" kern="100" dirty="0">
                        <a:effectLst/>
                        <a:latin typeface="Arial Narrow" panose="020B0606020202030204" pitchFamily="34" charset="0"/>
                        <a:ea typeface="Aptos" panose="020B0004020202020204" pitchFamily="34" charset="0"/>
                        <a:cs typeface="Times New Roman" panose="02020603050405020304" pitchFamily="18" charset="0"/>
                      </a:endParaRPr>
                    </a:p>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COL: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Guatemala</a:t>
                      </a: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 S. Korea</a:t>
                      </a: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4907492"/>
                  </a:ext>
                </a:extLst>
              </a:tr>
              <a:tr h="648371">
                <a:tc>
                  <a:txBody>
                    <a:bodyPr/>
                    <a:lstStyle/>
                    <a:p>
                      <a:pPr>
                        <a:lnSpc>
                          <a:spcPct val="115000"/>
                        </a:lnSpc>
                        <a:spcAft>
                          <a:spcPts val="400"/>
                        </a:spcAft>
                        <a:buNone/>
                      </a:pPr>
                      <a:r>
                        <a:rPr lang="en-GB" sz="1800" kern="100" dirty="0">
                          <a:effectLst/>
                          <a:latin typeface="Arial Narrow" panose="020B0606020202030204" pitchFamily="34" charset="0"/>
                          <a:ea typeface="Aptos" panose="020B0004020202020204" pitchFamily="34" charset="0"/>
                          <a:cs typeface="Times New Roman" panose="02020603050405020304" pitchFamily="18" charset="0"/>
                        </a:rPr>
                        <a:t>Masculinity vs. Femininity</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en-GB"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Competit</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ion</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Assertiveness</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en-GB"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vs. Cooperation</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Quality</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of 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H: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Slovakia</a:t>
                      </a: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 Japan</a:t>
                      </a:r>
                    </a:p>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L: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Sweden</a:t>
                      </a: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Norway</a:t>
                      </a: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135542"/>
                  </a:ext>
                </a:extLst>
              </a:tr>
              <a:tr h="648371">
                <a:tc>
                  <a:txBody>
                    <a:bodyPr/>
                    <a:lstStyle/>
                    <a:p>
                      <a:pPr>
                        <a:lnSpc>
                          <a:spcPct val="115000"/>
                        </a:lnSpc>
                        <a:spcAft>
                          <a:spcPts val="400"/>
                        </a:spcAft>
                        <a:buNone/>
                      </a:pPr>
                      <a:r>
                        <a:rPr lang="en-GB" sz="1800" kern="100" dirty="0">
                          <a:effectLst/>
                          <a:latin typeface="Arial Narrow" panose="020B0606020202030204" pitchFamily="34" charset="0"/>
                          <a:ea typeface="Aptos" panose="020B0004020202020204" pitchFamily="34" charset="0"/>
                          <a:cs typeface="Times New Roman" panose="02020603050405020304" pitchFamily="18" charset="0"/>
                        </a:rPr>
                        <a:t>Uncertainty Avoidance</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In / </a:t>
                      </a:r>
                      <a:r>
                        <a:rPr lang="en-GB"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Tolerance for ambiguity</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risk</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change</a:t>
                      </a:r>
                      <a:endPar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15000"/>
                        </a:lnSpc>
                        <a:spcAft>
                          <a:spcPts val="400"/>
                        </a:spcAft>
                        <a:buNone/>
                      </a:pPr>
                      <a:r>
                        <a:rPr lang="pl-PL" sz="1400" kern="100" dirty="0">
                          <a:effectLst/>
                          <a:latin typeface="Aptos" panose="020B0004020202020204" pitchFamily="34" charset="0"/>
                          <a:ea typeface="Aptos" panose="020B0004020202020204" pitchFamily="34" charset="0"/>
                          <a:cs typeface="Times New Roman" panose="02020603050405020304" pitchFamily="18" charset="0"/>
                        </a:rPr>
                        <a:t>H:  </a:t>
                      </a:r>
                      <a:r>
                        <a:rPr lang="pl-PL" sz="14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Greece, Portugal</a:t>
                      </a:r>
                    </a:p>
                    <a:p>
                      <a:pPr marL="0" algn="l" defTabSz="914400" rtl="0" eaLnBrk="1" latinLnBrk="0" hangingPunct="1">
                        <a:lnSpc>
                          <a:spcPct val="115000"/>
                        </a:lnSpc>
                        <a:spcAft>
                          <a:spcPts val="400"/>
                        </a:spcAft>
                        <a:buNone/>
                      </a:pPr>
                      <a:r>
                        <a:rPr lang="pl-PL" sz="14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L:  </a:t>
                      </a:r>
                      <a:r>
                        <a:rPr lang="pl-PL" sz="14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Denmark</a:t>
                      </a:r>
                      <a:r>
                        <a:rPr lang="pl-PL" sz="14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4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Sweden</a:t>
                      </a:r>
                      <a:endParaRPr lang="pl-PL" sz="14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77595"/>
                  </a:ext>
                </a:extLst>
              </a:tr>
              <a:tr h="616811">
                <a:tc>
                  <a:txBody>
                    <a:bodyPr/>
                    <a:lstStyle/>
                    <a:p>
                      <a:pPr>
                        <a:lnSpc>
                          <a:spcPct val="115000"/>
                        </a:lnSpc>
                        <a:spcAft>
                          <a:spcPts val="400"/>
                        </a:spcAft>
                        <a:buNone/>
                      </a:pPr>
                      <a:r>
                        <a:rPr lang="pl-PL" sz="1800" kern="100" dirty="0" err="1">
                          <a:effectLst/>
                          <a:latin typeface="Arial Narrow" panose="020B0606020202030204" pitchFamily="34" charset="0"/>
                          <a:ea typeface="Aptos" panose="020B0004020202020204" pitchFamily="34" charset="0"/>
                          <a:cs typeface="Times New Roman" panose="02020603050405020304" pitchFamily="18" charset="0"/>
                        </a:rPr>
                        <a:t>Long</a:t>
                      </a:r>
                      <a:r>
                        <a:rPr lang="pl-PL" sz="1800" kern="100" dirty="0">
                          <a:effectLst/>
                          <a:latin typeface="Arial Narrow" panose="020B0606020202030204" pitchFamily="34" charset="0"/>
                          <a:ea typeface="Aptos" panose="020B0004020202020204" pitchFamily="34" charset="0"/>
                          <a:cs typeface="Times New Roman" panose="02020603050405020304" pitchFamily="18" charset="0"/>
                        </a:rPr>
                        <a:t> Term</a:t>
                      </a:r>
                      <a:r>
                        <a:rPr lang="en-GB" sz="1800" kern="100" dirty="0">
                          <a:effectLst/>
                          <a:latin typeface="Arial Narrow" panose="020B0606020202030204" pitchFamily="34" charset="0"/>
                          <a:ea typeface="Aptos" panose="020B0004020202020204" pitchFamily="34" charset="0"/>
                          <a:cs typeface="Times New Roman" panose="02020603050405020304" pitchFamily="18" charset="0"/>
                        </a:rPr>
                        <a:t> Orientation</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Aft>
                          <a:spcPts val="400"/>
                        </a:spcAft>
                        <a:buNone/>
                      </a:pP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Societies</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time</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horizon</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Future</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rewards</a:t>
                      </a:r>
                      <a:r>
                        <a:rPr lang="en-GB"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vs.Tradition</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a:t>
                      </a:r>
                      <a:r>
                        <a:rPr lang="pl-PL" sz="1800" kern="100" dirty="0" err="1">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present</a:t>
                      </a:r>
                      <a:r>
                        <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moment,</a:t>
                      </a:r>
                      <a:r>
                        <a:rPr lang="en-GB"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 short‑term results</a:t>
                      </a:r>
                      <a:endPar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p>
                      <a:pPr>
                        <a:lnSpc>
                          <a:spcPct val="115000"/>
                        </a:lnSpc>
                        <a:spcAft>
                          <a:spcPts val="400"/>
                        </a:spcAft>
                        <a:buNone/>
                      </a:pP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H: Korea, Japan, Germany</a:t>
                      </a:r>
                    </a:p>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L:  Puerto Rico,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Egypt</a:t>
                      </a: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576703"/>
                  </a:ext>
                </a:extLst>
              </a:tr>
              <a:tr h="648371">
                <a:tc>
                  <a:txBody>
                    <a:bodyPr/>
                    <a:lstStyle/>
                    <a:p>
                      <a:pPr>
                        <a:lnSpc>
                          <a:spcPct val="115000"/>
                        </a:lnSpc>
                        <a:spcAft>
                          <a:spcPts val="400"/>
                        </a:spcAft>
                        <a:buNone/>
                      </a:pPr>
                      <a:r>
                        <a:rPr lang="en-GB" sz="1800" kern="100" dirty="0">
                          <a:effectLst/>
                          <a:latin typeface="Arial Narrow" panose="020B0606020202030204" pitchFamily="34" charset="0"/>
                          <a:ea typeface="Aptos" panose="020B0004020202020204" pitchFamily="34" charset="0"/>
                          <a:cs typeface="Times New Roman" panose="02020603050405020304" pitchFamily="18" charset="0"/>
                        </a:rPr>
                        <a:t>Indulgence vs. Restraint</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en-GB"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How freely people express emotions, enjoy life</a:t>
                      </a:r>
                      <a:endParaRPr lang="pl-PL" sz="180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H: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Venezuela</a:t>
                      </a: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 Mexico</a:t>
                      </a:r>
                    </a:p>
                    <a:p>
                      <a:pPr>
                        <a:lnSpc>
                          <a:spcPct val="115000"/>
                        </a:lnSpc>
                        <a:spcAft>
                          <a:spcPts val="400"/>
                        </a:spcAft>
                        <a:buNone/>
                      </a:pPr>
                      <a:r>
                        <a:rPr lang="pl-PL" sz="1400" kern="100" dirty="0">
                          <a:effectLst/>
                          <a:latin typeface="Arial Narrow" panose="020B0606020202030204" pitchFamily="34" charset="0"/>
                          <a:ea typeface="Aptos" panose="020B0004020202020204" pitchFamily="34" charset="0"/>
                          <a:cs typeface="Times New Roman" panose="02020603050405020304" pitchFamily="18" charset="0"/>
                        </a:rPr>
                        <a:t>L:  Pakistan, </a:t>
                      </a:r>
                      <a:r>
                        <a:rPr lang="pl-PL" sz="1400" kern="100" dirty="0" err="1">
                          <a:effectLst/>
                          <a:latin typeface="Arial Narrow" panose="020B0606020202030204" pitchFamily="34" charset="0"/>
                          <a:ea typeface="Aptos" panose="020B0004020202020204" pitchFamily="34" charset="0"/>
                          <a:cs typeface="Times New Roman" panose="02020603050405020304" pitchFamily="18" charset="0"/>
                        </a:rPr>
                        <a:t>Egypt</a:t>
                      </a:r>
                      <a:endParaRPr lang="pl-PL"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4237717"/>
                  </a:ext>
                </a:extLst>
              </a:tr>
            </a:tbl>
          </a:graphicData>
        </a:graphic>
      </p:graphicFrame>
    </p:spTree>
    <p:extLst>
      <p:ext uri="{BB962C8B-B14F-4D97-AF65-F5344CB8AC3E}">
        <p14:creationId xmlns:p14="http://schemas.microsoft.com/office/powerpoint/2010/main" val="1170751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C1653-42E9-03BD-DA3F-9D06A5690D5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C6CF465-7E72-F5CA-880C-D8C0B890A497}"/>
              </a:ext>
            </a:extLst>
          </p:cNvPr>
          <p:cNvSpPr>
            <a:spLocks noGrp="1"/>
          </p:cNvSpPr>
          <p:nvPr>
            <p:ph type="title"/>
          </p:nvPr>
        </p:nvSpPr>
        <p:spPr/>
        <p:txBody>
          <a:bodyPr/>
          <a:lstStyle/>
          <a:p>
            <a:r>
              <a:rPr lang="pl-PL" dirty="0"/>
              <a:t> </a:t>
            </a:r>
          </a:p>
        </p:txBody>
      </p:sp>
      <p:sp>
        <p:nvSpPr>
          <p:cNvPr id="3" name="Symbol zastępczy zawartości 2">
            <a:extLst>
              <a:ext uri="{FF2B5EF4-FFF2-40B4-BE49-F238E27FC236}">
                <a16:creationId xmlns:a16="http://schemas.microsoft.com/office/drawing/2014/main" id="{E53DA222-0605-6B9E-4DFB-84BE22B22469}"/>
              </a:ext>
            </a:extLst>
          </p:cNvPr>
          <p:cNvSpPr>
            <a:spLocks noGrp="1"/>
          </p:cNvSpPr>
          <p:nvPr>
            <p:ph idx="1"/>
          </p:nvPr>
        </p:nvSpPr>
        <p:spPr>
          <a:xfrm>
            <a:off x="1361337" y="1290210"/>
            <a:ext cx="6144704" cy="2797288"/>
          </a:xfrm>
        </p:spPr>
        <p:txBody>
          <a:bodyPr/>
          <a:lstStyle/>
          <a:p>
            <a:pPr marL="0" indent="0">
              <a:buNone/>
            </a:pPr>
            <a:endParaRPr lang="pl-PL" dirty="0"/>
          </a:p>
          <a:p>
            <a:pPr marL="0" indent="0">
              <a:buNone/>
            </a:pPr>
            <a:endParaRPr lang="pl-PL" dirty="0"/>
          </a:p>
        </p:txBody>
      </p:sp>
      <p:pic>
        <p:nvPicPr>
          <p:cNvPr id="4" name="Obraz 3">
            <a:extLst>
              <a:ext uri="{FF2B5EF4-FFF2-40B4-BE49-F238E27FC236}">
                <a16:creationId xmlns:a16="http://schemas.microsoft.com/office/drawing/2014/main" id="{47BA2C33-7428-91FD-9A3A-4E60B4B41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579E855D-9135-6353-2004-E766490A7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C029518B-1EBB-3AD8-C412-331484EBB20E}"/>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a:solidFill>
                  <a:schemeClr val="bg1"/>
                </a:solidFill>
              </a:rPr>
              <a:t>High vs. </a:t>
            </a:r>
            <a:r>
              <a:rPr lang="pl-PL" sz="2400" b="1" dirty="0" err="1">
                <a:solidFill>
                  <a:schemeClr val="bg1"/>
                </a:solidFill>
              </a:rPr>
              <a:t>Low</a:t>
            </a:r>
            <a:r>
              <a:rPr lang="pl-PL" sz="2400" b="1" dirty="0">
                <a:solidFill>
                  <a:schemeClr val="bg1"/>
                </a:solidFill>
              </a:rPr>
              <a:t> Power </a:t>
            </a:r>
            <a:r>
              <a:rPr lang="pl-PL" sz="2400" b="1" dirty="0" err="1">
                <a:solidFill>
                  <a:schemeClr val="bg1"/>
                </a:solidFill>
              </a:rPr>
              <a:t>Distance</a:t>
            </a:r>
            <a:r>
              <a:rPr lang="pl-PL" sz="2400" b="1" dirty="0">
                <a:solidFill>
                  <a:schemeClr val="bg1"/>
                </a:solidFill>
              </a:rPr>
              <a:t> </a:t>
            </a:r>
          </a:p>
        </p:txBody>
      </p:sp>
      <p:graphicFrame>
        <p:nvGraphicFramePr>
          <p:cNvPr id="9" name="Tabela 8">
            <a:extLst>
              <a:ext uri="{FF2B5EF4-FFF2-40B4-BE49-F238E27FC236}">
                <a16:creationId xmlns:a16="http://schemas.microsoft.com/office/drawing/2014/main" id="{03E4027E-CF3A-C20C-5B88-F6BF54D7DE67}"/>
              </a:ext>
            </a:extLst>
          </p:cNvPr>
          <p:cNvGraphicFramePr>
            <a:graphicFrameLocks noGrp="1"/>
          </p:cNvGraphicFramePr>
          <p:nvPr>
            <p:extLst>
              <p:ext uri="{D42A27DB-BD31-4B8C-83A1-F6EECF244321}">
                <p14:modId xmlns:p14="http://schemas.microsoft.com/office/powerpoint/2010/main" val="14946592"/>
              </p:ext>
            </p:extLst>
          </p:nvPr>
        </p:nvGraphicFramePr>
        <p:xfrm>
          <a:off x="530681" y="3985963"/>
          <a:ext cx="7984669" cy="1950720"/>
        </p:xfrm>
        <a:graphic>
          <a:graphicData uri="http://schemas.openxmlformats.org/drawingml/2006/table">
            <a:tbl>
              <a:tblPr firstRow="1" firstCol="1" bandRow="1"/>
              <a:tblGrid>
                <a:gridCol w="3979524">
                  <a:extLst>
                    <a:ext uri="{9D8B030D-6E8A-4147-A177-3AD203B41FA5}">
                      <a16:colId xmlns:a16="http://schemas.microsoft.com/office/drawing/2014/main" val="4088229161"/>
                    </a:ext>
                  </a:extLst>
                </a:gridCol>
                <a:gridCol w="4005145">
                  <a:extLst>
                    <a:ext uri="{9D8B030D-6E8A-4147-A177-3AD203B41FA5}">
                      <a16:colId xmlns:a16="http://schemas.microsoft.com/office/drawing/2014/main" val="1580376506"/>
                    </a:ext>
                  </a:extLst>
                </a:gridCol>
              </a:tblGrid>
              <a:tr h="1879294">
                <a:tc>
                  <a:txBody>
                    <a:bodyPr/>
                    <a:lstStyle/>
                    <a:p>
                      <a:pPr marL="0" algn="l" defTabSz="914400" rtl="0" eaLnBrk="1" latinLnBrk="0" hangingPunct="1">
                        <a:lnSpc>
                          <a:spcPct val="100000"/>
                        </a:lnSpc>
                        <a:spcAft>
                          <a:spcPts val="0"/>
                        </a:spcAft>
                        <a:buNone/>
                      </a:pP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b="1" kern="12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Decision</a:t>
                      </a:r>
                      <a:r>
                        <a:rPr lang="pl-PL" sz="3200" b="1"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b="1" kern="12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making</a:t>
                      </a: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a:t>
                      </a:r>
                    </a:p>
                    <a:p>
                      <a:pPr marL="0" algn="l" defTabSz="914400" rtl="0" eaLnBrk="1" latinLnBrk="0" hangingPunct="1">
                        <a:lnSpc>
                          <a:spcPct val="100000"/>
                        </a:lnSpc>
                        <a:spcAft>
                          <a:spcPts val="0"/>
                        </a:spcAft>
                        <a:buNone/>
                      </a:pP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Hierarchical</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pPr marL="0" algn="l" defTabSz="914400" rtl="0" eaLnBrk="1" latinLnBrk="0" hangingPunct="1">
                        <a:lnSpc>
                          <a:spcPct val="100000"/>
                        </a:lnSpc>
                        <a:spcAft>
                          <a:spcPts val="0"/>
                        </a:spcAft>
                        <a:buNone/>
                      </a:pP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top-down</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pPr marL="0" algn="l" defTabSz="914400" rtl="0" eaLnBrk="1" latinLnBrk="0" hangingPunct="1">
                        <a:lnSpc>
                          <a:spcPct val="100000"/>
                        </a:lnSpc>
                        <a:spcAft>
                          <a:spcPts val="0"/>
                        </a:spcAft>
                        <a:buNone/>
                      </a:pP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autocratic </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Aft>
                          <a:spcPts val="0"/>
                        </a:spcAft>
                        <a:buNone/>
                      </a:pP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b="1" kern="12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Decision</a:t>
                      </a:r>
                      <a:r>
                        <a:rPr lang="pl-PL" sz="3200" b="1"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b="1" kern="12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making</a:t>
                      </a: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a:t>
                      </a:r>
                    </a:p>
                    <a:p>
                      <a:pPr marL="0" algn="l" defTabSz="914400" rtl="0" eaLnBrk="1" latinLnBrk="0" hangingPunct="1">
                        <a:lnSpc>
                          <a:spcPct val="100000"/>
                        </a:lnSpc>
                        <a:spcAft>
                          <a:spcPts val="0"/>
                        </a:spcAft>
                        <a:buNone/>
                      </a:pP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E</a:t>
                      </a:r>
                      <a:r>
                        <a:rPr lang="en-GB" sz="3200" kern="12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galitarian</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pPr marL="0" algn="l" defTabSz="914400" rtl="0" eaLnBrk="1" latinLnBrk="0" hangingPunct="1">
                        <a:lnSpc>
                          <a:spcPct val="100000"/>
                        </a:lnSpc>
                        <a:spcAft>
                          <a:spcPts val="0"/>
                        </a:spcAft>
                        <a:buNone/>
                      </a:pP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collaborative</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pPr marL="0" algn="l" defTabSz="914400" rtl="0" eaLnBrk="1" latinLnBrk="0" hangingPunct="1">
                        <a:lnSpc>
                          <a:spcPct val="100000"/>
                        </a:lnSpc>
                        <a:spcAft>
                          <a:spcPts val="0"/>
                        </a:spcAft>
                        <a:buNone/>
                      </a:pP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decentralized</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50908"/>
                  </a:ext>
                </a:extLst>
              </a:tr>
            </a:tbl>
          </a:graphicData>
        </a:graphic>
      </p:graphicFrame>
      <p:pic>
        <p:nvPicPr>
          <p:cNvPr id="1028" name="Picture 4" descr="High vs Low Power Distance">
            <a:extLst>
              <a:ext uri="{FF2B5EF4-FFF2-40B4-BE49-F238E27FC236}">
                <a16:creationId xmlns:a16="http://schemas.microsoft.com/office/drawing/2014/main" id="{17477B40-DFAB-4BF3-497A-3CC9F8856C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2507" y="1064783"/>
            <a:ext cx="4308225" cy="2862237"/>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descr="emoji-timeline">
            <a:extLst>
              <a:ext uri="{FF2B5EF4-FFF2-40B4-BE49-F238E27FC236}">
                <a16:creationId xmlns:a16="http://schemas.microsoft.com/office/drawing/2014/main" id="{D63C96D3-6C72-7799-FB09-BF449C0173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3301" y="3992531"/>
            <a:ext cx="470392" cy="470392"/>
          </a:xfrm>
          <a:prstGeom prst="rect">
            <a:avLst/>
          </a:prstGeom>
          <a:noFill/>
          <a:ln>
            <a:noFill/>
          </a:ln>
        </p:spPr>
      </p:pic>
      <p:pic>
        <p:nvPicPr>
          <p:cNvPr id="11" name="Obraz 10" descr="Malaysia OpenMoji Emoji">
            <a:extLst>
              <a:ext uri="{FF2B5EF4-FFF2-40B4-BE49-F238E27FC236}">
                <a16:creationId xmlns:a16="http://schemas.microsoft.com/office/drawing/2014/main" id="{091BDEB4-1F0B-1DAE-8B63-BDE78FBC3F8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808" y="3985963"/>
            <a:ext cx="561544" cy="561544"/>
          </a:xfrm>
          <a:prstGeom prst="rect">
            <a:avLst/>
          </a:prstGeom>
          <a:noFill/>
          <a:ln>
            <a:noFill/>
          </a:ln>
        </p:spPr>
      </p:pic>
      <p:sp>
        <p:nvSpPr>
          <p:cNvPr id="7" name="Dymek mowy: owalny 6">
            <a:extLst>
              <a:ext uri="{FF2B5EF4-FFF2-40B4-BE49-F238E27FC236}">
                <a16:creationId xmlns:a16="http://schemas.microsoft.com/office/drawing/2014/main" id="{CC2A2B0E-20DD-6E5A-618D-1A77415F2795}"/>
              </a:ext>
            </a:extLst>
          </p:cNvPr>
          <p:cNvSpPr/>
          <p:nvPr/>
        </p:nvSpPr>
        <p:spPr>
          <a:xfrm>
            <a:off x="0" y="2850898"/>
            <a:ext cx="2784021" cy="845153"/>
          </a:xfrm>
          <a:prstGeom prst="wedgeEllipseCallout">
            <a:avLst>
              <a:gd name="adj1" fmla="val -17900"/>
              <a:gd name="adj2" fmla="val 7216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chemeClr val="tx1"/>
                </a:solidFill>
              </a:rPr>
              <a:t>What</a:t>
            </a:r>
            <a:r>
              <a:rPr lang="pl-PL" dirty="0">
                <a:solidFill>
                  <a:schemeClr val="tx1"/>
                </a:solidFill>
              </a:rPr>
              <a:t> </a:t>
            </a:r>
            <a:r>
              <a:rPr lang="pl-PL" dirty="0" err="1">
                <a:solidFill>
                  <a:schemeClr val="tx1"/>
                </a:solidFill>
              </a:rPr>
              <a:t>are</a:t>
            </a:r>
            <a:r>
              <a:rPr lang="pl-PL" dirty="0">
                <a:solidFill>
                  <a:schemeClr val="tx1"/>
                </a:solidFill>
              </a:rPr>
              <a:t> the </a:t>
            </a:r>
            <a:r>
              <a:rPr lang="pl-PL" dirty="0" err="1">
                <a:solidFill>
                  <a:schemeClr val="tx1"/>
                </a:solidFill>
              </a:rPr>
              <a:t>instructions</a:t>
            </a:r>
            <a:r>
              <a:rPr lang="pl-PL" dirty="0">
                <a:solidFill>
                  <a:schemeClr val="tx1"/>
                </a:solidFill>
              </a:rPr>
              <a:t>?</a:t>
            </a:r>
          </a:p>
        </p:txBody>
      </p:sp>
      <p:sp>
        <p:nvSpPr>
          <p:cNvPr id="8" name="Dymek mowy: owalny 7">
            <a:extLst>
              <a:ext uri="{FF2B5EF4-FFF2-40B4-BE49-F238E27FC236}">
                <a16:creationId xmlns:a16="http://schemas.microsoft.com/office/drawing/2014/main" id="{A8627885-A049-CDE5-3524-50E63C88AFEF}"/>
              </a:ext>
            </a:extLst>
          </p:cNvPr>
          <p:cNvSpPr/>
          <p:nvPr/>
        </p:nvSpPr>
        <p:spPr>
          <a:xfrm>
            <a:off x="6084246" y="2809109"/>
            <a:ext cx="2843590" cy="939472"/>
          </a:xfrm>
          <a:prstGeom prst="wedgeEllipseCallou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Hey boss! </a:t>
            </a:r>
            <a:r>
              <a:rPr lang="pl-PL" dirty="0" err="1">
                <a:solidFill>
                  <a:schemeClr val="tx1"/>
                </a:solidFill>
              </a:rPr>
              <a:t>What</a:t>
            </a:r>
            <a:r>
              <a:rPr lang="pl-PL" dirty="0">
                <a:solidFill>
                  <a:schemeClr val="tx1"/>
                </a:solidFill>
              </a:rPr>
              <a:t> </a:t>
            </a:r>
            <a:r>
              <a:rPr lang="pl-PL" dirty="0" err="1">
                <a:solidFill>
                  <a:schemeClr val="tx1"/>
                </a:solidFill>
              </a:rPr>
              <a:t>if</a:t>
            </a:r>
            <a:r>
              <a:rPr lang="pl-PL" dirty="0">
                <a:solidFill>
                  <a:schemeClr val="tx1"/>
                </a:solidFill>
              </a:rPr>
              <a:t> we do </a:t>
            </a:r>
            <a:r>
              <a:rPr lang="pl-PL" dirty="0" err="1">
                <a:solidFill>
                  <a:schemeClr val="tx1"/>
                </a:solidFill>
              </a:rPr>
              <a:t>it</a:t>
            </a:r>
            <a:r>
              <a:rPr lang="pl-PL" dirty="0">
                <a:solidFill>
                  <a:schemeClr val="tx1"/>
                </a:solidFill>
              </a:rPr>
              <a:t> </a:t>
            </a:r>
            <a:r>
              <a:rPr lang="pl-PL" dirty="0" err="1">
                <a:solidFill>
                  <a:schemeClr val="tx1"/>
                </a:solidFill>
              </a:rPr>
              <a:t>this</a:t>
            </a:r>
            <a:r>
              <a:rPr lang="pl-PL" dirty="0">
                <a:solidFill>
                  <a:schemeClr val="tx1"/>
                </a:solidFill>
              </a:rPr>
              <a:t> </a:t>
            </a:r>
            <a:r>
              <a:rPr lang="pl-PL" dirty="0" err="1">
                <a:solidFill>
                  <a:schemeClr val="tx1"/>
                </a:solidFill>
              </a:rPr>
              <a:t>way</a:t>
            </a:r>
            <a:r>
              <a:rPr lang="pl-PL" dirty="0">
                <a:solidFill>
                  <a:schemeClr val="tx1"/>
                </a:solidFill>
              </a:rPr>
              <a:t>?</a:t>
            </a:r>
          </a:p>
        </p:txBody>
      </p:sp>
      <p:pic>
        <p:nvPicPr>
          <p:cNvPr id="1026" name="Picture 2" descr="Slovakia Flag">
            <a:extLst>
              <a:ext uri="{FF2B5EF4-FFF2-40B4-BE49-F238E27FC236}">
                <a16:creationId xmlns:a16="http://schemas.microsoft.com/office/drawing/2014/main" id="{44C92D79-659B-98E5-5778-51C6308E84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758" y="5862741"/>
            <a:ext cx="561544" cy="4011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kraine Flag">
            <a:extLst>
              <a:ext uri="{FF2B5EF4-FFF2-40B4-BE49-F238E27FC236}">
                <a16:creationId xmlns:a16="http://schemas.microsoft.com/office/drawing/2014/main" id="{2578DAB2-CA7E-765F-2D83-7461ADDB07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226" y="5862742"/>
            <a:ext cx="548796" cy="393982"/>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254BEFC4-CC52-98E0-9D51-50A50BA82871}"/>
              </a:ext>
            </a:extLst>
          </p:cNvPr>
          <p:cNvSpPr/>
          <p:nvPr/>
        </p:nvSpPr>
        <p:spPr>
          <a:xfrm>
            <a:off x="405758" y="5862741"/>
            <a:ext cx="561544" cy="4069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0" name="Picture 6" descr="Romania Flag">
            <a:extLst>
              <a:ext uri="{FF2B5EF4-FFF2-40B4-BE49-F238E27FC236}">
                <a16:creationId xmlns:a16="http://schemas.microsoft.com/office/drawing/2014/main" id="{7B516173-E5B4-F1EB-4462-3DCEE1562C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7929" y="5871847"/>
            <a:ext cx="548796" cy="391997"/>
          </a:xfrm>
          <a:prstGeom prst="rect">
            <a:avLst/>
          </a:prstGeom>
          <a:noFill/>
          <a:extLst>
            <a:ext uri="{909E8E84-426E-40DD-AFC4-6F175D3DCCD1}">
              <a14:hiddenFill xmlns:a14="http://schemas.microsoft.com/office/drawing/2010/main">
                <a:solidFill>
                  <a:srgbClr val="FFFFFF"/>
                </a:solidFill>
              </a14:hiddenFill>
            </a:ext>
          </a:extLst>
        </p:spPr>
      </p:pic>
      <p:pic>
        <p:nvPicPr>
          <p:cNvPr id="14" name="Obraz 13" descr="Obraz zawierający żółty, symbol, Jaskrawoniebieski, Prostokąt&#10;&#10;Zawartość wygenerowana przez AI może być niepoprawna.">
            <a:extLst>
              <a:ext uri="{FF2B5EF4-FFF2-40B4-BE49-F238E27FC236}">
                <a16:creationId xmlns:a16="http://schemas.microsoft.com/office/drawing/2014/main" id="{2EB83B7F-4179-454D-F127-5E726E174AC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5344" y="5871847"/>
            <a:ext cx="527129" cy="384877"/>
          </a:xfrm>
          <a:prstGeom prst="rect">
            <a:avLst/>
          </a:prstGeom>
          <a:noFill/>
          <a:ln>
            <a:noFill/>
          </a:ln>
        </p:spPr>
      </p:pic>
      <p:pic>
        <p:nvPicPr>
          <p:cNvPr id="1032" name="Picture 8">
            <a:extLst>
              <a:ext uri="{FF2B5EF4-FFF2-40B4-BE49-F238E27FC236}">
                <a16:creationId xmlns:a16="http://schemas.microsoft.com/office/drawing/2014/main" id="{2177B159-ECD9-AB0E-749F-77D3CDF99CD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67396" y="5871847"/>
            <a:ext cx="535370" cy="359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4A46D38-FA08-29A1-2B3D-8A88676A612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27689" y="5848537"/>
            <a:ext cx="571076" cy="41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51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69399-A82C-F4F1-46FB-8965A21E58F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14BAF1B-2EE0-22C8-8491-69EC6E435F3C}"/>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3A9C0B2A-6DC5-1904-35F2-5CEB4ADBD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2A7B8B15-5400-777C-AFA3-570103238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6658F19B-7076-08AB-674E-507338D7B56B}"/>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a:solidFill>
                  <a:schemeClr val="bg1"/>
                </a:solidFill>
              </a:rPr>
              <a:t>Power </a:t>
            </a:r>
            <a:r>
              <a:rPr lang="pl-PL" sz="2400" b="1" dirty="0" err="1">
                <a:solidFill>
                  <a:schemeClr val="bg1"/>
                </a:solidFill>
              </a:rPr>
              <a:t>Distance</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7A7131A8-D561-93A1-41A0-4698AC75D90D}"/>
              </a:ext>
            </a:extLst>
          </p:cNvPr>
          <p:cNvSpPr>
            <a:spLocks noGrp="1"/>
          </p:cNvSpPr>
          <p:nvPr>
            <p:ph idx="1"/>
          </p:nvPr>
        </p:nvSpPr>
        <p:spPr>
          <a:xfrm>
            <a:off x="628650" y="1379363"/>
            <a:ext cx="7886700" cy="4797600"/>
          </a:xfrm>
        </p:spPr>
        <p:txBody>
          <a:bodyPr>
            <a:normAutofit/>
          </a:bodyPr>
          <a:lstStyle/>
          <a:p>
            <a:pPr marL="0" indent="0">
              <a:buNone/>
            </a:pPr>
            <a:r>
              <a:rPr lang="en-GB" b="1" dirty="0"/>
              <a:t>Impact on communication:</a:t>
            </a:r>
            <a:endParaRPr lang="pl-PL" dirty="0"/>
          </a:p>
          <a:p>
            <a:pPr lvl="0"/>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In </a:t>
            </a:r>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high power‑distance cultures</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communication is more formal, indirect, and deferential. </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People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avoid</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openly</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challenging</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authority.</a:t>
            </a:r>
          </a:p>
          <a:p>
            <a:pPr lvl="0"/>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In </a:t>
            </a:r>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low power‑distance cultures</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communication is more informal, direct, and egalitarian.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Questioning</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 superior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is</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acceptable</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a:t>
            </a:r>
          </a:p>
          <a:p>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Why it matters:</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a:t>
            </a:r>
            <a:br>
              <a:rPr lang="en-GB" sz="3200" dirty="0">
                <a:latin typeface="Microsoft Himalaya" panose="01010100010101010101" pitchFamily="2" charset="0"/>
                <a:ea typeface="Microsoft Himalaya" panose="01010100010101010101" pitchFamily="2" charset="0"/>
                <a:cs typeface="Microsoft Himalaya" panose="01010100010101010101" pitchFamily="2" charset="0"/>
              </a:rPr>
            </a:b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This dimension shapes tone, assertiveness, who speaks first, and how disagreement is expressed.</a:t>
            </a:r>
            <a:endParaRPr lang="pl-PL" sz="3200" dirty="0">
              <a:latin typeface="Microsoft Himalaya" panose="01010100010101010101" pitchFamily="2" charset="0"/>
              <a:ea typeface="Microsoft Himalaya" panose="01010100010101010101" pitchFamily="2" charset="0"/>
              <a:cs typeface="Microsoft Himalaya" panose="01010100010101010101" pitchFamily="2" charset="0"/>
            </a:endParaRPr>
          </a:p>
          <a:p>
            <a:endParaRPr lang="pl-PL" dirty="0"/>
          </a:p>
        </p:txBody>
      </p:sp>
      <p:pic>
        <p:nvPicPr>
          <p:cNvPr id="7" name="Obraz 6" descr="Military - Free security icons">
            <a:extLst>
              <a:ext uri="{FF2B5EF4-FFF2-40B4-BE49-F238E27FC236}">
                <a16:creationId xmlns:a16="http://schemas.microsoft.com/office/drawing/2014/main" id="{A8DCE12F-1582-0D14-2304-85A99BAABB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8881" y="5433762"/>
            <a:ext cx="535305" cy="535305"/>
          </a:xfrm>
          <a:prstGeom prst="rect">
            <a:avLst/>
          </a:prstGeom>
          <a:noFill/>
          <a:ln>
            <a:noFill/>
          </a:ln>
        </p:spPr>
      </p:pic>
    </p:spTree>
    <p:extLst>
      <p:ext uri="{BB962C8B-B14F-4D97-AF65-F5344CB8AC3E}">
        <p14:creationId xmlns:p14="http://schemas.microsoft.com/office/powerpoint/2010/main" val="100692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EA9C7-8041-A0D5-8590-1C525CD7739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CDDB5E1-29DF-33F7-FF05-5794D2A2CC49}"/>
              </a:ext>
            </a:extLst>
          </p:cNvPr>
          <p:cNvSpPr>
            <a:spLocks noGrp="1"/>
          </p:cNvSpPr>
          <p:nvPr>
            <p:ph type="title"/>
          </p:nvPr>
        </p:nvSpPr>
        <p:spPr>
          <a:xfrm>
            <a:off x="628650" y="1196323"/>
            <a:ext cx="7886700" cy="352558"/>
          </a:xfrm>
        </p:spPr>
        <p:txBody>
          <a:bodyPr>
            <a:normAutofit/>
          </a:bodyPr>
          <a:lstStyle/>
          <a:p>
            <a:r>
              <a:rPr lang="pl-PL" sz="1100" dirty="0"/>
              <a:t>Source: https://geerthofstede.com</a:t>
            </a:r>
          </a:p>
        </p:txBody>
      </p:sp>
      <p:pic>
        <p:nvPicPr>
          <p:cNvPr id="4" name="Obraz 3">
            <a:extLst>
              <a:ext uri="{FF2B5EF4-FFF2-40B4-BE49-F238E27FC236}">
                <a16:creationId xmlns:a16="http://schemas.microsoft.com/office/drawing/2014/main" id="{79ED5620-C25C-32AB-1D1F-5FC2E832D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20BD4FF5-E441-2CA8-54A6-AB16D5CEE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9927E353-A0E6-4412-B90B-5172C355844C}"/>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a:solidFill>
                  <a:schemeClr val="bg1"/>
                </a:solidFill>
              </a:rPr>
              <a:t>Power </a:t>
            </a:r>
            <a:r>
              <a:rPr lang="pl-PL" sz="2400" b="1" dirty="0" err="1">
                <a:solidFill>
                  <a:schemeClr val="bg1"/>
                </a:solidFill>
              </a:rPr>
              <a:t>Distance</a:t>
            </a:r>
            <a:endParaRPr lang="pl-PL" sz="2400" b="1" dirty="0">
              <a:solidFill>
                <a:schemeClr val="bg1"/>
              </a:solidFill>
            </a:endParaRPr>
          </a:p>
        </p:txBody>
      </p:sp>
      <p:pic>
        <p:nvPicPr>
          <p:cNvPr id="1026" name="Picture 2">
            <a:extLst>
              <a:ext uri="{FF2B5EF4-FFF2-40B4-BE49-F238E27FC236}">
                <a16:creationId xmlns:a16="http://schemas.microsoft.com/office/drawing/2014/main" id="{499FFBF8-24EA-DD4C-D080-B1893779D2F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8650" y="1548881"/>
            <a:ext cx="8021071" cy="438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42EE8-3AE7-A96A-0324-A1716A89652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12B77-6E97-79CE-4B73-8AB09BC1BC72}"/>
              </a:ext>
            </a:extLst>
          </p:cNvPr>
          <p:cNvSpPr>
            <a:spLocks noGrp="1"/>
          </p:cNvSpPr>
          <p:nvPr>
            <p:ph type="title"/>
          </p:nvPr>
        </p:nvSpPr>
        <p:spPr/>
        <p:txBody>
          <a:bodyPr/>
          <a:lstStyle/>
          <a:p>
            <a:r>
              <a:rPr lang="pl-PL" dirty="0"/>
              <a:t> </a:t>
            </a:r>
          </a:p>
        </p:txBody>
      </p:sp>
      <p:sp>
        <p:nvSpPr>
          <p:cNvPr id="3" name="Symbol zastępczy zawartości 2">
            <a:extLst>
              <a:ext uri="{FF2B5EF4-FFF2-40B4-BE49-F238E27FC236}">
                <a16:creationId xmlns:a16="http://schemas.microsoft.com/office/drawing/2014/main" id="{49658E41-BBF7-BC98-2450-C7D4478F4D21}"/>
              </a:ext>
            </a:extLst>
          </p:cNvPr>
          <p:cNvSpPr>
            <a:spLocks noGrp="1"/>
          </p:cNvSpPr>
          <p:nvPr>
            <p:ph idx="1"/>
          </p:nvPr>
        </p:nvSpPr>
        <p:spPr/>
        <p:txBody>
          <a:bodyPr/>
          <a:lstStyle/>
          <a:p>
            <a:pPr marL="0" indent="0">
              <a:buNone/>
            </a:pPr>
            <a:endParaRPr lang="pl-PL" dirty="0"/>
          </a:p>
          <a:p>
            <a:pPr marL="0" indent="0">
              <a:buNone/>
            </a:pPr>
            <a:endParaRPr lang="pl-PL" dirty="0"/>
          </a:p>
        </p:txBody>
      </p:sp>
      <p:pic>
        <p:nvPicPr>
          <p:cNvPr id="4" name="Obraz 3">
            <a:extLst>
              <a:ext uri="{FF2B5EF4-FFF2-40B4-BE49-F238E27FC236}">
                <a16:creationId xmlns:a16="http://schemas.microsoft.com/office/drawing/2014/main" id="{1B2588C8-C1AC-A12A-D24D-855611CF4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C0EA608D-BE91-FF56-0D99-8231FB7B0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91D48273-E8E1-957E-4996-C12C9FB77CCA}"/>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Individualism</a:t>
            </a:r>
            <a:r>
              <a:rPr lang="pl-PL" sz="2400" b="1" dirty="0">
                <a:solidFill>
                  <a:schemeClr val="bg1"/>
                </a:solidFill>
              </a:rPr>
              <a:t> vs. </a:t>
            </a:r>
            <a:r>
              <a:rPr lang="pl-PL" sz="2400" b="1" dirty="0" err="1">
                <a:solidFill>
                  <a:schemeClr val="bg1"/>
                </a:solidFill>
              </a:rPr>
              <a:t>Collectivism</a:t>
            </a:r>
            <a:endParaRPr lang="pl-PL" sz="2400" b="1" dirty="0">
              <a:solidFill>
                <a:schemeClr val="bg1"/>
              </a:solidFill>
            </a:endParaRPr>
          </a:p>
        </p:txBody>
      </p:sp>
      <p:graphicFrame>
        <p:nvGraphicFramePr>
          <p:cNvPr id="9" name="Tabela 8">
            <a:extLst>
              <a:ext uri="{FF2B5EF4-FFF2-40B4-BE49-F238E27FC236}">
                <a16:creationId xmlns:a16="http://schemas.microsoft.com/office/drawing/2014/main" id="{623F34A2-8909-850F-2E57-22F56B027C56}"/>
              </a:ext>
            </a:extLst>
          </p:cNvPr>
          <p:cNvGraphicFramePr>
            <a:graphicFrameLocks noGrp="1"/>
          </p:cNvGraphicFramePr>
          <p:nvPr>
            <p:extLst>
              <p:ext uri="{D42A27DB-BD31-4B8C-83A1-F6EECF244321}">
                <p14:modId xmlns:p14="http://schemas.microsoft.com/office/powerpoint/2010/main" val="3844333419"/>
              </p:ext>
            </p:extLst>
          </p:nvPr>
        </p:nvGraphicFramePr>
        <p:xfrm>
          <a:off x="391886" y="4077587"/>
          <a:ext cx="8278585" cy="2052320"/>
        </p:xfrm>
        <a:graphic>
          <a:graphicData uri="http://schemas.openxmlformats.org/drawingml/2006/table">
            <a:tbl>
              <a:tblPr firstRow="1" firstCol="1" bandRow="1"/>
              <a:tblGrid>
                <a:gridCol w="3951514">
                  <a:extLst>
                    <a:ext uri="{9D8B030D-6E8A-4147-A177-3AD203B41FA5}">
                      <a16:colId xmlns:a16="http://schemas.microsoft.com/office/drawing/2014/main" val="4088229161"/>
                    </a:ext>
                  </a:extLst>
                </a:gridCol>
                <a:gridCol w="4327071">
                  <a:extLst>
                    <a:ext uri="{9D8B030D-6E8A-4147-A177-3AD203B41FA5}">
                      <a16:colId xmlns:a16="http://schemas.microsoft.com/office/drawing/2014/main" val="1580376506"/>
                    </a:ext>
                  </a:extLst>
                </a:gridCol>
              </a:tblGrid>
              <a:tr h="1561322">
                <a:tc>
                  <a:txBody>
                    <a:bodyPr/>
                    <a:lstStyle/>
                    <a:p>
                      <a:pPr marL="0" algn="l" defTabSz="914400" rtl="0" eaLnBrk="1" latinLnBrk="0" hangingPunct="1">
                        <a:lnSpc>
                          <a:spcPct val="100000"/>
                        </a:lnSpc>
                        <a:spcAft>
                          <a:spcPts val="400"/>
                        </a:spcAft>
                        <a:buNone/>
                      </a:pP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I &gt; WE</a:t>
                      </a:r>
                    </a:p>
                    <a:p>
                      <a:pPr marL="0" algn="l" defTabSz="914400" rtl="0" eaLnBrk="1" latinLnBrk="0" hangingPunct="1">
                        <a:lnSpc>
                          <a:spcPct val="100000"/>
                        </a:lnSpc>
                        <a:spcAft>
                          <a:spcPts val="400"/>
                        </a:spcAft>
                        <a:buNone/>
                      </a:pP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autonomy, self-reliance, personal achievement</a:t>
                      </a: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a:t>
                      </a: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initiative</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pPr marL="0" algn="l" defTabSz="914400" rtl="0" eaLnBrk="1" latinLnBrk="0" hangingPunct="1">
                        <a:lnSpc>
                          <a:spcPct val="100000"/>
                        </a:lnSpc>
                        <a:spcAft>
                          <a:spcPts val="400"/>
                        </a:spcAft>
                        <a:buNone/>
                      </a:pPr>
                      <a:r>
                        <a:rPr lang="pl-PL" sz="3200" kern="12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Tasks</a:t>
                      </a: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 </a:t>
                      </a:r>
                      <a:r>
                        <a:rPr lang="pl-PL" sz="3200" kern="12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Relationships</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400"/>
                        </a:spcAft>
                        <a:buNone/>
                      </a:pP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WE &gt; I</a:t>
                      </a:r>
                    </a:p>
                    <a:p>
                      <a:pPr>
                        <a:lnSpc>
                          <a:spcPct val="100000"/>
                        </a:lnSpc>
                        <a:spcAft>
                          <a:spcPts val="400"/>
                        </a:spcAft>
                        <a:buNone/>
                      </a:pP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group harmony</a:t>
                      </a: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shared responsibility</a:t>
                      </a:r>
                      <a:r>
                        <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en-GB"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loyalty</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pPr>
                        <a:lnSpc>
                          <a:spcPct val="100000"/>
                        </a:lnSpc>
                        <a:spcAft>
                          <a:spcPts val="400"/>
                        </a:spcAft>
                        <a:buNone/>
                      </a:pPr>
                      <a:r>
                        <a:rPr lang="pl-PL" sz="3200" kern="1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Relationships</a:t>
                      </a:r>
                      <a:r>
                        <a:rPr lang="pl-PL" sz="3200" kern="1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a:t>≻</a:t>
                      </a:r>
                      <a:r>
                        <a:rPr lang="pl-PL" sz="3200" kern="1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kern="100" dirty="0" err="1">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rPr>
                        <a:t>Tasks</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50908"/>
                  </a:ext>
                </a:extLst>
              </a:tr>
            </a:tbl>
          </a:graphicData>
        </a:graphic>
      </p:graphicFrame>
      <p:pic>
        <p:nvPicPr>
          <p:cNvPr id="1026" name="Picture 2" descr="Individual vs group identity">
            <a:extLst>
              <a:ext uri="{FF2B5EF4-FFF2-40B4-BE49-F238E27FC236}">
                <a16:creationId xmlns:a16="http://schemas.microsoft.com/office/drawing/2014/main" id="{87068267-DB99-DB2E-3251-204B15BEA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777" y="1027907"/>
            <a:ext cx="4372116" cy="2914744"/>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descr=" ">
            <a:extLst>
              <a:ext uri="{FF2B5EF4-FFF2-40B4-BE49-F238E27FC236}">
                <a16:creationId xmlns:a16="http://schemas.microsoft.com/office/drawing/2014/main" id="{F427803A-D48C-D37B-7561-FB77B9B1D5B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7450" y="3473090"/>
            <a:ext cx="729272" cy="387044"/>
          </a:xfrm>
          <a:prstGeom prst="rect">
            <a:avLst/>
          </a:prstGeom>
          <a:noFill/>
          <a:ln>
            <a:noFill/>
          </a:ln>
        </p:spPr>
      </p:pic>
      <p:pic>
        <p:nvPicPr>
          <p:cNvPr id="8" name="Obraz 7" descr="🇯🇵 · OpenMoji">
            <a:extLst>
              <a:ext uri="{FF2B5EF4-FFF2-40B4-BE49-F238E27FC236}">
                <a16:creationId xmlns:a16="http://schemas.microsoft.com/office/drawing/2014/main" id="{8FE77CB4-3F53-64E6-9BAC-79ECA33980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4890" y="3337869"/>
            <a:ext cx="562433" cy="529281"/>
          </a:xfrm>
          <a:prstGeom prst="rect">
            <a:avLst/>
          </a:prstGeom>
          <a:noFill/>
          <a:ln>
            <a:noFill/>
          </a:ln>
        </p:spPr>
      </p:pic>
      <p:sp>
        <p:nvSpPr>
          <p:cNvPr id="10" name="Dymek mowy: owalny 9">
            <a:extLst>
              <a:ext uri="{FF2B5EF4-FFF2-40B4-BE49-F238E27FC236}">
                <a16:creationId xmlns:a16="http://schemas.microsoft.com/office/drawing/2014/main" id="{5168F923-52F6-D3D1-42BA-4AF5136907E7}"/>
              </a:ext>
            </a:extLst>
          </p:cNvPr>
          <p:cNvSpPr/>
          <p:nvPr/>
        </p:nvSpPr>
        <p:spPr>
          <a:xfrm>
            <a:off x="530681" y="1215141"/>
            <a:ext cx="1494063" cy="1050929"/>
          </a:xfrm>
          <a:prstGeom prst="wedgeEllipseCallout">
            <a:avLst>
              <a:gd name="adj1" fmla="val 73810"/>
              <a:gd name="adj2" fmla="val 2252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chemeClr val="tx1"/>
                </a:solidFill>
              </a:rPr>
              <a:t>Look</a:t>
            </a:r>
            <a:r>
              <a:rPr lang="pl-PL" dirty="0">
                <a:solidFill>
                  <a:schemeClr val="tx1"/>
                </a:solidFill>
              </a:rPr>
              <a:t> </a:t>
            </a:r>
            <a:r>
              <a:rPr lang="pl-PL" dirty="0" err="1">
                <a:solidFill>
                  <a:schemeClr val="tx1"/>
                </a:solidFill>
              </a:rPr>
              <a:t>at</a:t>
            </a:r>
            <a:r>
              <a:rPr lang="pl-PL" dirty="0">
                <a:solidFill>
                  <a:schemeClr val="tx1"/>
                </a:solidFill>
              </a:rPr>
              <a:t> me! </a:t>
            </a:r>
            <a:r>
              <a:rPr lang="pl-PL" dirty="0" err="1">
                <a:solidFill>
                  <a:schemeClr val="tx1"/>
                </a:solidFill>
              </a:rPr>
              <a:t>I’ve</a:t>
            </a:r>
            <a:r>
              <a:rPr lang="pl-PL" dirty="0">
                <a:solidFill>
                  <a:schemeClr val="tx1"/>
                </a:solidFill>
              </a:rPr>
              <a:t> </a:t>
            </a:r>
            <a:r>
              <a:rPr lang="pl-PL" dirty="0" err="1">
                <a:solidFill>
                  <a:schemeClr val="tx1"/>
                </a:solidFill>
              </a:rPr>
              <a:t>made</a:t>
            </a:r>
            <a:r>
              <a:rPr lang="pl-PL" dirty="0">
                <a:solidFill>
                  <a:schemeClr val="tx1"/>
                </a:solidFill>
              </a:rPr>
              <a:t> </a:t>
            </a:r>
            <a:r>
              <a:rPr lang="pl-PL" dirty="0" err="1">
                <a:solidFill>
                  <a:schemeClr val="tx1"/>
                </a:solidFill>
              </a:rPr>
              <a:t>it</a:t>
            </a:r>
            <a:r>
              <a:rPr lang="pl-PL" dirty="0">
                <a:solidFill>
                  <a:schemeClr val="tx1"/>
                </a:solidFill>
              </a:rPr>
              <a:t>!</a:t>
            </a:r>
          </a:p>
        </p:txBody>
      </p:sp>
      <p:sp>
        <p:nvSpPr>
          <p:cNvPr id="11" name="Dymek mowy: owalny 10">
            <a:extLst>
              <a:ext uri="{FF2B5EF4-FFF2-40B4-BE49-F238E27FC236}">
                <a16:creationId xmlns:a16="http://schemas.microsoft.com/office/drawing/2014/main" id="{A07DBD18-4CA2-6184-0C17-AC96FA5CCCE5}"/>
              </a:ext>
            </a:extLst>
          </p:cNvPr>
          <p:cNvSpPr/>
          <p:nvPr/>
        </p:nvSpPr>
        <p:spPr>
          <a:xfrm>
            <a:off x="6751862" y="1215141"/>
            <a:ext cx="1477738" cy="886523"/>
          </a:xfrm>
          <a:prstGeom prst="wedgeEllipseCallout">
            <a:avLst>
              <a:gd name="adj1" fmla="val -58333"/>
              <a:gd name="adj2" fmla="val 46508"/>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chemeClr val="tx1"/>
                </a:solidFill>
              </a:rPr>
              <a:t>We’ve</a:t>
            </a:r>
            <a:r>
              <a:rPr lang="pl-PL" dirty="0">
                <a:solidFill>
                  <a:schemeClr val="tx1"/>
                </a:solidFill>
              </a:rPr>
              <a:t> </a:t>
            </a:r>
            <a:r>
              <a:rPr lang="pl-PL" dirty="0" err="1">
                <a:solidFill>
                  <a:schemeClr val="tx1"/>
                </a:solidFill>
              </a:rPr>
              <a:t>made</a:t>
            </a:r>
            <a:r>
              <a:rPr lang="pl-PL" dirty="0">
                <a:solidFill>
                  <a:schemeClr val="tx1"/>
                </a:solidFill>
              </a:rPr>
              <a:t> </a:t>
            </a:r>
            <a:r>
              <a:rPr lang="pl-PL" dirty="0" err="1">
                <a:solidFill>
                  <a:schemeClr val="tx1"/>
                </a:solidFill>
              </a:rPr>
              <a:t>it</a:t>
            </a:r>
            <a:r>
              <a:rPr lang="pl-PL" dirty="0">
                <a:solidFill>
                  <a:schemeClr val="tx1"/>
                </a:solidFill>
              </a:rPr>
              <a:t>!</a:t>
            </a:r>
          </a:p>
        </p:txBody>
      </p:sp>
      <p:pic>
        <p:nvPicPr>
          <p:cNvPr id="12" name="Picture 2" descr="flag of britain z en.wikipedia.org">
            <a:extLst>
              <a:ext uri="{FF2B5EF4-FFF2-40B4-BE49-F238E27FC236}">
                <a16:creationId xmlns:a16="http://schemas.microsoft.com/office/drawing/2014/main" id="{6C980CEA-3D72-9AEA-AF12-85E44E72D7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4691" y="3465649"/>
            <a:ext cx="659866" cy="394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south korea z en.wikipedia.org">
            <a:extLst>
              <a:ext uri="{FF2B5EF4-FFF2-40B4-BE49-F238E27FC236}">
                <a16:creationId xmlns:a16="http://schemas.microsoft.com/office/drawing/2014/main" id="{F492950E-5993-56B3-8B1D-19F5274AB6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7055" y="3337869"/>
            <a:ext cx="562433" cy="52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3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3178D-D367-FD02-C07E-8B564AF0793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1F82642-63DB-C3A7-38C6-8EAA90C10A4E}"/>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68622C75-58C5-DB69-40A0-ACB01AD03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C5C1D3A5-B5C0-BADE-12D2-D097E4009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F5C51745-9778-695D-1CF5-E2EFAE450A3A}"/>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Individualism</a:t>
            </a:r>
            <a:r>
              <a:rPr lang="pl-PL" sz="2400" b="1" dirty="0">
                <a:solidFill>
                  <a:schemeClr val="bg1"/>
                </a:solidFill>
              </a:rPr>
              <a:t> vs. </a:t>
            </a:r>
            <a:r>
              <a:rPr lang="pl-PL" sz="2400" b="1" dirty="0" err="1">
                <a:solidFill>
                  <a:schemeClr val="bg1"/>
                </a:solidFill>
              </a:rPr>
              <a:t>Collectivism</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5ACE383B-35A9-CB5F-4817-79094CF8E9D9}"/>
              </a:ext>
            </a:extLst>
          </p:cNvPr>
          <p:cNvSpPr>
            <a:spLocks noGrp="1"/>
          </p:cNvSpPr>
          <p:nvPr>
            <p:ph idx="1"/>
          </p:nvPr>
        </p:nvSpPr>
        <p:spPr>
          <a:xfrm>
            <a:off x="465364" y="1379363"/>
            <a:ext cx="8164286" cy="4797600"/>
          </a:xfrm>
        </p:spPr>
        <p:txBody>
          <a:bodyPr>
            <a:normAutofit/>
          </a:bodyPr>
          <a:lstStyle/>
          <a:p>
            <a:pPr marL="0" indent="0">
              <a:buNone/>
            </a:pPr>
            <a:r>
              <a:rPr lang="pl-PL" sz="3600" b="1" dirty="0" err="1">
                <a:latin typeface="Microsoft Himalaya" panose="01010100010101010101" pitchFamily="2" charset="0"/>
                <a:ea typeface="Microsoft Himalaya" panose="01010100010101010101" pitchFamily="2" charset="0"/>
                <a:cs typeface="Microsoft Himalaya" panose="01010100010101010101" pitchFamily="2" charset="0"/>
              </a:rPr>
              <a:t>Impact</a:t>
            </a:r>
            <a:r>
              <a:rPr lang="pl-PL" sz="3600" b="1" dirty="0">
                <a:latin typeface="Microsoft Himalaya" panose="01010100010101010101" pitchFamily="2" charset="0"/>
                <a:ea typeface="Microsoft Himalaya" panose="01010100010101010101" pitchFamily="2" charset="0"/>
                <a:cs typeface="Microsoft Himalaya" panose="01010100010101010101" pitchFamily="2" charset="0"/>
              </a:rPr>
              <a:t> on </a:t>
            </a:r>
            <a:r>
              <a:rPr lang="pl-PL" sz="3600" b="1" dirty="0" err="1">
                <a:latin typeface="Microsoft Himalaya" panose="01010100010101010101" pitchFamily="2" charset="0"/>
                <a:ea typeface="Microsoft Himalaya" panose="01010100010101010101" pitchFamily="2" charset="0"/>
                <a:cs typeface="Microsoft Himalaya" panose="01010100010101010101" pitchFamily="2" charset="0"/>
              </a:rPr>
              <a:t>communication</a:t>
            </a:r>
            <a:r>
              <a:rPr lang="pl-PL" sz="3600" b="1" dirty="0">
                <a:latin typeface="Microsoft Himalaya" panose="01010100010101010101" pitchFamily="2" charset="0"/>
                <a:ea typeface="Microsoft Himalaya" panose="01010100010101010101" pitchFamily="2" charset="0"/>
                <a:cs typeface="Microsoft Himalaya" panose="01010100010101010101" pitchFamily="2" charset="0"/>
              </a:rPr>
              <a:t>:</a:t>
            </a:r>
            <a:endParaRPr lang="pl-PL" sz="3600" dirty="0">
              <a:latin typeface="Microsoft Himalaya" panose="01010100010101010101" pitchFamily="2" charset="0"/>
              <a:ea typeface="Microsoft Himalaya" panose="01010100010101010101" pitchFamily="2" charset="0"/>
              <a:cs typeface="Microsoft Himalaya" panose="01010100010101010101" pitchFamily="2" charset="0"/>
            </a:endParaRPr>
          </a:p>
          <a:p>
            <a:pPr lvl="0"/>
            <a:r>
              <a:rPr lang="en-GB" sz="3600" b="1" dirty="0">
                <a:latin typeface="Microsoft Himalaya" panose="01010100010101010101" pitchFamily="2" charset="0"/>
                <a:ea typeface="Microsoft Himalaya" panose="01010100010101010101" pitchFamily="2" charset="0"/>
                <a:cs typeface="Microsoft Himalaya" panose="01010100010101010101" pitchFamily="2" charset="0"/>
              </a:rPr>
              <a:t>Individualist cultures</a:t>
            </a:r>
            <a:r>
              <a:rPr lang="en-GB" sz="3600" dirty="0">
                <a:latin typeface="Microsoft Himalaya" panose="01010100010101010101" pitchFamily="2" charset="0"/>
                <a:ea typeface="Microsoft Himalaya" panose="01010100010101010101" pitchFamily="2" charset="0"/>
                <a:cs typeface="Microsoft Himalaya" panose="01010100010101010101" pitchFamily="2" charset="0"/>
              </a:rPr>
              <a:t> value clarity, self‑expression, directness.</a:t>
            </a:r>
            <a:endParaRPr lang="pl-PL" sz="3600" dirty="0">
              <a:latin typeface="Microsoft Himalaya" panose="01010100010101010101" pitchFamily="2" charset="0"/>
              <a:ea typeface="Microsoft Himalaya" panose="01010100010101010101" pitchFamily="2" charset="0"/>
              <a:cs typeface="Microsoft Himalaya" panose="01010100010101010101" pitchFamily="2" charset="0"/>
            </a:endParaRPr>
          </a:p>
          <a:p>
            <a:pPr lvl="0"/>
            <a:r>
              <a:rPr lang="en-GB" sz="3600" b="1" dirty="0">
                <a:latin typeface="Microsoft Himalaya" panose="01010100010101010101" pitchFamily="2" charset="0"/>
                <a:ea typeface="Microsoft Himalaya" panose="01010100010101010101" pitchFamily="2" charset="0"/>
                <a:cs typeface="Microsoft Himalaya" panose="01010100010101010101" pitchFamily="2" charset="0"/>
              </a:rPr>
              <a:t>Collectivist cultures</a:t>
            </a:r>
            <a:r>
              <a:rPr lang="en-GB" sz="3600" dirty="0">
                <a:latin typeface="Microsoft Himalaya" panose="01010100010101010101" pitchFamily="2" charset="0"/>
                <a:ea typeface="Microsoft Himalaya" panose="01010100010101010101" pitchFamily="2" charset="0"/>
                <a:cs typeface="Microsoft Himalaya" panose="01010100010101010101" pitchFamily="2" charset="0"/>
              </a:rPr>
              <a:t> prioritize harmony, group cohesion, and indirect communication to avoid conflict or embarrassment.</a:t>
            </a:r>
            <a:endParaRPr lang="pl-PL" sz="3600" dirty="0">
              <a:latin typeface="Microsoft Himalaya" panose="01010100010101010101" pitchFamily="2" charset="0"/>
              <a:ea typeface="Microsoft Himalaya" panose="01010100010101010101" pitchFamily="2" charset="0"/>
              <a:cs typeface="Microsoft Himalaya" panose="01010100010101010101" pitchFamily="2" charset="0"/>
            </a:endParaRPr>
          </a:p>
          <a:p>
            <a:r>
              <a:rPr lang="en-GB" sz="3600" b="1" dirty="0">
                <a:latin typeface="Microsoft Himalaya" panose="01010100010101010101" pitchFamily="2" charset="0"/>
                <a:ea typeface="Microsoft Himalaya" panose="01010100010101010101" pitchFamily="2" charset="0"/>
                <a:cs typeface="Microsoft Himalaya" panose="01010100010101010101" pitchFamily="2" charset="0"/>
              </a:rPr>
              <a:t>Why it matters:</a:t>
            </a:r>
            <a:r>
              <a:rPr lang="en-GB" sz="3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sz="3600" dirty="0">
                <a:latin typeface="Microsoft Himalaya" panose="01010100010101010101" pitchFamily="2" charset="0"/>
                <a:ea typeface="Microsoft Himalaya" panose="01010100010101010101" pitchFamily="2" charset="0"/>
                <a:cs typeface="Microsoft Himalaya" panose="01010100010101010101" pitchFamily="2" charset="0"/>
              </a:rPr>
              <a:t>This is one of the strongest predictors of whether communication will be </a:t>
            </a:r>
            <a:r>
              <a:rPr lang="en-GB" sz="3600" b="1" dirty="0">
                <a:latin typeface="Microsoft Himalaya" panose="01010100010101010101" pitchFamily="2" charset="0"/>
                <a:ea typeface="Microsoft Himalaya" panose="01010100010101010101" pitchFamily="2" charset="0"/>
                <a:cs typeface="Microsoft Himalaya" panose="01010100010101010101" pitchFamily="2" charset="0"/>
              </a:rPr>
              <a:t>explicit and direct</a:t>
            </a:r>
            <a:r>
              <a:rPr lang="en-GB" sz="3600" dirty="0">
                <a:latin typeface="Microsoft Himalaya" panose="01010100010101010101" pitchFamily="2" charset="0"/>
                <a:ea typeface="Microsoft Himalaya" panose="01010100010101010101" pitchFamily="2" charset="0"/>
                <a:cs typeface="Microsoft Himalaya" panose="01010100010101010101" pitchFamily="2" charset="0"/>
              </a:rPr>
              <a:t> or </a:t>
            </a:r>
            <a:r>
              <a:rPr lang="en-GB" sz="3600" b="1" dirty="0">
                <a:latin typeface="Microsoft Himalaya" panose="01010100010101010101" pitchFamily="2" charset="0"/>
                <a:ea typeface="Microsoft Himalaya" panose="01010100010101010101" pitchFamily="2" charset="0"/>
                <a:cs typeface="Microsoft Himalaya" panose="01010100010101010101" pitchFamily="2" charset="0"/>
              </a:rPr>
              <a:t>implicit and context‑dependent</a:t>
            </a:r>
            <a:r>
              <a:rPr lang="en-GB" sz="3600" dirty="0">
                <a:latin typeface="Microsoft Himalaya" panose="01010100010101010101" pitchFamily="2" charset="0"/>
                <a:ea typeface="Microsoft Himalaya" panose="01010100010101010101" pitchFamily="2" charset="0"/>
                <a:cs typeface="Microsoft Himalaya" panose="01010100010101010101" pitchFamily="2" charset="0"/>
              </a:rPr>
              <a:t>.</a:t>
            </a:r>
            <a:endParaRPr lang="pl-PL" sz="3600" dirty="0">
              <a:latin typeface="Microsoft Himalaya" panose="01010100010101010101" pitchFamily="2" charset="0"/>
              <a:ea typeface="Microsoft Himalaya" panose="01010100010101010101" pitchFamily="2" charset="0"/>
              <a:cs typeface="Microsoft Himalaya" panose="01010100010101010101" pitchFamily="2" charset="0"/>
            </a:endParaRPr>
          </a:p>
          <a:p>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159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D583A-0020-586F-D059-764CAAAEB6E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C794BE1-2F78-E9C1-4353-756F9798651D}"/>
              </a:ext>
            </a:extLst>
          </p:cNvPr>
          <p:cNvSpPr>
            <a:spLocks noGrp="1"/>
          </p:cNvSpPr>
          <p:nvPr>
            <p:ph type="title"/>
          </p:nvPr>
        </p:nvSpPr>
        <p:spPr>
          <a:xfrm>
            <a:off x="628650" y="1218953"/>
            <a:ext cx="7886700" cy="373083"/>
          </a:xfrm>
        </p:spPr>
        <p:txBody>
          <a:bodyPr/>
          <a:lstStyle/>
          <a:p>
            <a:r>
              <a:rPr lang="pl-PL" sz="1100" dirty="0"/>
              <a:t>Source: https://geerthofstede.com</a:t>
            </a:r>
          </a:p>
        </p:txBody>
      </p:sp>
      <p:pic>
        <p:nvPicPr>
          <p:cNvPr id="4" name="Obraz 3">
            <a:extLst>
              <a:ext uri="{FF2B5EF4-FFF2-40B4-BE49-F238E27FC236}">
                <a16:creationId xmlns:a16="http://schemas.microsoft.com/office/drawing/2014/main" id="{B89DCCD4-9110-D1CC-D6DF-D2A17AB57C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849E5211-6935-40EE-9F81-1A45AFD39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B161B02B-165F-4E31-63FD-6481A6D45DB0}"/>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Individualism</a:t>
            </a:r>
            <a:r>
              <a:rPr lang="pl-PL" sz="2400" b="1" dirty="0">
                <a:solidFill>
                  <a:schemeClr val="bg1"/>
                </a:solidFill>
              </a:rPr>
              <a:t> vs. </a:t>
            </a:r>
            <a:r>
              <a:rPr lang="pl-PL" sz="2400" b="1" dirty="0" err="1">
                <a:solidFill>
                  <a:schemeClr val="bg1"/>
                </a:solidFill>
              </a:rPr>
              <a:t>Collectivism</a:t>
            </a:r>
            <a:endParaRPr lang="pl-PL" sz="2400" b="1" dirty="0">
              <a:solidFill>
                <a:schemeClr val="bg1"/>
              </a:solidFill>
            </a:endParaRPr>
          </a:p>
        </p:txBody>
      </p:sp>
      <p:pic>
        <p:nvPicPr>
          <p:cNvPr id="1030" name="Picture 6">
            <a:extLst>
              <a:ext uri="{FF2B5EF4-FFF2-40B4-BE49-F238E27FC236}">
                <a16:creationId xmlns:a16="http://schemas.microsoft.com/office/drawing/2014/main" id="{D8FAFDF9-87A7-6FFE-3B4D-E7F23D6B313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07547" y="1592036"/>
            <a:ext cx="7275096" cy="433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81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C92D-962C-7CA9-4BC1-8B4844F49DD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0CCEEFB-FBE9-7976-AF5E-D4F0F3155C96}"/>
              </a:ext>
            </a:extLst>
          </p:cNvPr>
          <p:cNvSpPr>
            <a:spLocks noGrp="1"/>
          </p:cNvSpPr>
          <p:nvPr>
            <p:ph type="title"/>
          </p:nvPr>
        </p:nvSpPr>
        <p:spPr/>
        <p:txBody>
          <a:bodyPr/>
          <a:lstStyle/>
          <a:p>
            <a:r>
              <a:rPr lang="pl-PL" dirty="0"/>
              <a:t> </a:t>
            </a:r>
          </a:p>
        </p:txBody>
      </p:sp>
      <p:sp>
        <p:nvSpPr>
          <p:cNvPr id="3" name="Symbol zastępczy zawartości 2">
            <a:extLst>
              <a:ext uri="{FF2B5EF4-FFF2-40B4-BE49-F238E27FC236}">
                <a16:creationId xmlns:a16="http://schemas.microsoft.com/office/drawing/2014/main" id="{C5E4610B-ACD1-4987-45B0-B39843709A60}"/>
              </a:ext>
            </a:extLst>
          </p:cNvPr>
          <p:cNvSpPr>
            <a:spLocks noGrp="1"/>
          </p:cNvSpPr>
          <p:nvPr>
            <p:ph idx="1"/>
          </p:nvPr>
        </p:nvSpPr>
        <p:spPr/>
        <p:txBody>
          <a:bodyPr/>
          <a:lstStyle/>
          <a:p>
            <a:pPr marL="0" indent="0">
              <a:buNone/>
            </a:pPr>
            <a:endParaRPr lang="pl-PL" dirty="0"/>
          </a:p>
          <a:p>
            <a:endParaRPr lang="pl-PL" dirty="0"/>
          </a:p>
        </p:txBody>
      </p:sp>
      <p:pic>
        <p:nvPicPr>
          <p:cNvPr id="4" name="Obraz 3">
            <a:extLst>
              <a:ext uri="{FF2B5EF4-FFF2-40B4-BE49-F238E27FC236}">
                <a16:creationId xmlns:a16="http://schemas.microsoft.com/office/drawing/2014/main" id="{6391C554-39AD-594F-B2E1-B63B5439B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6D2CFE69-D22D-C8BF-B5EE-9423B15EE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01B97208-F682-BE32-17BF-22EEE7ECA768}"/>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Masculinity</a:t>
            </a:r>
            <a:r>
              <a:rPr lang="pl-PL" sz="2400" b="1" dirty="0">
                <a:solidFill>
                  <a:schemeClr val="bg1"/>
                </a:solidFill>
              </a:rPr>
              <a:t> vs. </a:t>
            </a:r>
            <a:r>
              <a:rPr lang="pl-PL" sz="2400" b="1" dirty="0" err="1">
                <a:solidFill>
                  <a:schemeClr val="bg1"/>
                </a:solidFill>
              </a:rPr>
              <a:t>Femininity</a:t>
            </a:r>
            <a:endParaRPr lang="pl-PL" sz="2400" b="1" dirty="0">
              <a:solidFill>
                <a:schemeClr val="bg1"/>
              </a:solidFill>
            </a:endParaRPr>
          </a:p>
        </p:txBody>
      </p:sp>
      <p:graphicFrame>
        <p:nvGraphicFramePr>
          <p:cNvPr id="9" name="Tabela 8">
            <a:extLst>
              <a:ext uri="{FF2B5EF4-FFF2-40B4-BE49-F238E27FC236}">
                <a16:creationId xmlns:a16="http://schemas.microsoft.com/office/drawing/2014/main" id="{2C67859E-DCED-88A0-B69D-B68A87165CA9}"/>
              </a:ext>
            </a:extLst>
          </p:cNvPr>
          <p:cNvGraphicFramePr>
            <a:graphicFrameLocks noGrp="1"/>
          </p:cNvGraphicFramePr>
          <p:nvPr>
            <p:extLst>
              <p:ext uri="{D42A27DB-BD31-4B8C-83A1-F6EECF244321}">
                <p14:modId xmlns:p14="http://schemas.microsoft.com/office/powerpoint/2010/main" val="1267352762"/>
              </p:ext>
            </p:extLst>
          </p:nvPr>
        </p:nvGraphicFramePr>
        <p:xfrm>
          <a:off x="530681" y="4077587"/>
          <a:ext cx="7633605" cy="1608836"/>
        </p:xfrm>
        <a:graphic>
          <a:graphicData uri="http://schemas.openxmlformats.org/drawingml/2006/table">
            <a:tbl>
              <a:tblPr firstRow="1" firstCol="1" bandRow="1"/>
              <a:tblGrid>
                <a:gridCol w="3804555">
                  <a:extLst>
                    <a:ext uri="{9D8B030D-6E8A-4147-A177-3AD203B41FA5}">
                      <a16:colId xmlns:a16="http://schemas.microsoft.com/office/drawing/2014/main" val="4088229161"/>
                    </a:ext>
                  </a:extLst>
                </a:gridCol>
                <a:gridCol w="3829050">
                  <a:extLst>
                    <a:ext uri="{9D8B030D-6E8A-4147-A177-3AD203B41FA5}">
                      <a16:colId xmlns:a16="http://schemas.microsoft.com/office/drawing/2014/main" val="1580376506"/>
                    </a:ext>
                  </a:extLst>
                </a:gridCol>
              </a:tblGrid>
              <a:tr h="1561322">
                <a:tc>
                  <a:txBody>
                    <a:bodyPr/>
                    <a:lstStyle/>
                    <a:p>
                      <a:pPr>
                        <a:lnSpc>
                          <a:spcPct val="115000"/>
                        </a:lnSpc>
                        <a:spcAft>
                          <a:spcPts val="400"/>
                        </a:spcAft>
                        <a:buNone/>
                      </a:pPr>
                      <a:r>
                        <a:rPr lang="en-GB" sz="1800" kern="1200" dirty="0">
                          <a:solidFill>
                            <a:schemeClr val="tx1"/>
                          </a:solidFill>
                          <a:effectLst/>
                          <a:latin typeface="+mn-lt"/>
                          <a:ea typeface="+mn-ea"/>
                          <a:cs typeface="+mn-cs"/>
                        </a:rPr>
                        <a:t>competition, achievement, success, recognition, being the best</a:t>
                      </a:r>
                      <a:r>
                        <a:rPr lang="pl-PL" sz="1800" kern="1200" dirty="0">
                          <a:solidFill>
                            <a:schemeClr val="tx1"/>
                          </a:solidFill>
                          <a:effectLst/>
                          <a:latin typeface="+mn-lt"/>
                          <a:ea typeface="+mn-ea"/>
                          <a:cs typeface="+mn-cs"/>
                        </a:rPr>
                        <a:t>, </a:t>
                      </a:r>
                      <a:r>
                        <a:rPr lang="pl-PL" sz="1800" kern="1200" dirty="0" err="1">
                          <a:solidFill>
                            <a:schemeClr val="tx1"/>
                          </a:solidFill>
                          <a:effectLst/>
                          <a:latin typeface="+mn-lt"/>
                          <a:ea typeface="+mn-ea"/>
                          <a:cs typeface="+mn-cs"/>
                        </a:rPr>
                        <a:t>KPIs</a:t>
                      </a:r>
                      <a:endParaRPr lang="pl-PL" sz="1800" kern="1200" dirty="0">
                        <a:solidFill>
                          <a:schemeClr val="tx1"/>
                        </a:solidFill>
                        <a:effectLst/>
                        <a:latin typeface="+mn-lt"/>
                        <a:ea typeface="+mn-ea"/>
                        <a:cs typeface="+mn-cs"/>
                      </a:endParaRPr>
                    </a:p>
                    <a:p>
                      <a:pPr>
                        <a:lnSpc>
                          <a:spcPct val="115000"/>
                        </a:lnSpc>
                        <a:spcAft>
                          <a:spcPts val="400"/>
                        </a:spcAft>
                        <a:buNone/>
                      </a:pPr>
                      <a:r>
                        <a:rPr lang="pl-PL" sz="1800" kern="1200" dirty="0">
                          <a:solidFill>
                            <a:schemeClr val="tx1"/>
                          </a:solidFill>
                          <a:effectLst/>
                          <a:latin typeface="+mn-lt"/>
                          <a:ea typeface="+mn-ea"/>
                          <a:cs typeface="+mn-cs"/>
                        </a:rPr>
                        <a:t>          Live to </a:t>
                      </a:r>
                      <a:r>
                        <a:rPr lang="pl-PL" sz="1800" kern="1200" dirty="0" err="1">
                          <a:solidFill>
                            <a:schemeClr val="tx1"/>
                          </a:solidFill>
                          <a:effectLst/>
                          <a:latin typeface="+mn-lt"/>
                          <a:ea typeface="+mn-ea"/>
                          <a:cs typeface="+mn-cs"/>
                        </a:rPr>
                        <a:t>work</a:t>
                      </a:r>
                      <a:endParaRPr lang="pl-PL" sz="3200" kern="1200" dirty="0">
                        <a:solidFill>
                          <a:schemeClr val="tx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pPr>
                        <a:lnSpc>
                          <a:spcPct val="115000"/>
                        </a:lnSpc>
                        <a:spcAft>
                          <a:spcPts val="400"/>
                        </a:spcAft>
                        <a:buNone/>
                      </a:pPr>
                      <a:endParaRPr lang="pl-PL" sz="3200" kern="100" dirty="0">
                        <a:effectLst/>
                        <a:latin typeface="Microsoft Himalaya" panose="01010100010101010101" pitchFamily="2" charset="0"/>
                        <a:ea typeface="Microsoft Himalaya" panose="01010100010101010101" pitchFamily="2" charset="0"/>
                        <a:cs typeface="Microsoft Himalaya" panose="01010100010101010101" pitchFamily="2"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Aft>
                          <a:spcPts val="400"/>
                        </a:spcAft>
                        <a:buNone/>
                      </a:pPr>
                      <a:r>
                        <a:rPr lang="en-GB" sz="1800" kern="1200" dirty="0">
                          <a:solidFill>
                            <a:schemeClr val="tx1"/>
                          </a:solidFill>
                          <a:effectLst/>
                          <a:latin typeface="+mn-lt"/>
                          <a:ea typeface="+mn-ea"/>
                          <a:cs typeface="+mn-cs"/>
                        </a:rPr>
                        <a:t>cooperation, care, consensus, empathy, modesty</a:t>
                      </a:r>
                      <a:r>
                        <a:rPr lang="pl-PL" sz="1800" kern="1200" dirty="0">
                          <a:solidFill>
                            <a:schemeClr val="tx1"/>
                          </a:solidFill>
                          <a:effectLst/>
                          <a:latin typeface="+mn-lt"/>
                          <a:ea typeface="+mn-ea"/>
                          <a:cs typeface="+mn-cs"/>
                        </a:rPr>
                        <a:t>, </a:t>
                      </a:r>
                      <a:r>
                        <a:rPr lang="pl-PL" sz="1800" kern="1200" dirty="0" err="1">
                          <a:solidFill>
                            <a:schemeClr val="tx1"/>
                          </a:solidFill>
                          <a:effectLst/>
                          <a:latin typeface="+mn-lt"/>
                          <a:ea typeface="+mn-ea"/>
                          <a:cs typeface="+mn-cs"/>
                        </a:rPr>
                        <a:t>equality</a:t>
                      </a:r>
                      <a:endParaRPr lang="pl-PL" sz="1800" kern="1200" dirty="0">
                        <a:solidFill>
                          <a:schemeClr val="tx1"/>
                        </a:solidFill>
                        <a:effectLst/>
                        <a:latin typeface="+mn-lt"/>
                        <a:ea typeface="+mn-ea"/>
                        <a:cs typeface="+mn-cs"/>
                      </a:endParaRPr>
                    </a:p>
                    <a:p>
                      <a:pPr>
                        <a:lnSpc>
                          <a:spcPct val="100000"/>
                        </a:lnSpc>
                        <a:spcAft>
                          <a:spcPts val="400"/>
                        </a:spcAft>
                        <a:buNone/>
                      </a:pPr>
                      <a:r>
                        <a:rPr lang="pl-PL" sz="1800" kern="1200" dirty="0">
                          <a:solidFill>
                            <a:schemeClr val="tx1"/>
                          </a:solidFill>
                          <a:effectLst/>
                          <a:latin typeface="+mn-lt"/>
                          <a:ea typeface="+mn-ea"/>
                          <a:cs typeface="+mn-cs"/>
                        </a:rPr>
                        <a:t>          </a:t>
                      </a:r>
                      <a:r>
                        <a:rPr lang="pl-PL" sz="1800" kern="1200" dirty="0" err="1">
                          <a:solidFill>
                            <a:schemeClr val="tx1"/>
                          </a:solidFill>
                          <a:effectLst/>
                          <a:latin typeface="+mn-lt"/>
                          <a:ea typeface="+mn-ea"/>
                          <a:cs typeface="+mn-cs"/>
                        </a:rPr>
                        <a:t>Work</a:t>
                      </a:r>
                      <a:r>
                        <a:rPr lang="pl-PL" sz="1800" kern="1200" dirty="0">
                          <a:solidFill>
                            <a:schemeClr val="tx1"/>
                          </a:solidFill>
                          <a:effectLst/>
                          <a:latin typeface="+mn-lt"/>
                          <a:ea typeface="+mn-ea"/>
                          <a:cs typeface="+mn-cs"/>
                        </a:rPr>
                        <a:t> to live</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50908"/>
                  </a:ext>
                </a:extLst>
              </a:tr>
            </a:tbl>
          </a:graphicData>
        </a:graphic>
      </p:graphicFrame>
      <p:pic>
        <p:nvPicPr>
          <p:cNvPr id="7" name="Obraz 6" descr=" ">
            <a:extLst>
              <a:ext uri="{FF2B5EF4-FFF2-40B4-BE49-F238E27FC236}">
                <a16:creationId xmlns:a16="http://schemas.microsoft.com/office/drawing/2014/main" id="{8F94AEBF-A966-B240-5FF9-124D52E162C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7067" y="5237478"/>
            <a:ext cx="638612" cy="338928"/>
          </a:xfrm>
          <a:prstGeom prst="rect">
            <a:avLst/>
          </a:prstGeom>
          <a:noFill/>
          <a:ln>
            <a:noFill/>
          </a:ln>
        </p:spPr>
      </p:pic>
      <p:pic>
        <p:nvPicPr>
          <p:cNvPr id="8" name="Obraz 7" descr="🇯🇵 · OpenMoji">
            <a:extLst>
              <a:ext uri="{FF2B5EF4-FFF2-40B4-BE49-F238E27FC236}">
                <a16:creationId xmlns:a16="http://schemas.microsoft.com/office/drawing/2014/main" id="{97B8363B-D656-067D-B0F0-C566E52586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0459" y="5105527"/>
            <a:ext cx="638611" cy="600969"/>
          </a:xfrm>
          <a:prstGeom prst="rect">
            <a:avLst/>
          </a:prstGeom>
          <a:noFill/>
          <a:ln>
            <a:noFill/>
          </a:ln>
        </p:spPr>
      </p:pic>
      <p:pic>
        <p:nvPicPr>
          <p:cNvPr id="2050" name="Picture 2" descr="Masculinity vs Femininity cultural contrast">
            <a:extLst>
              <a:ext uri="{FF2B5EF4-FFF2-40B4-BE49-F238E27FC236}">
                <a16:creationId xmlns:a16="http://schemas.microsoft.com/office/drawing/2014/main" id="{F88E85B3-7839-E16B-8DB3-E0011C61F0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8736" y="1002808"/>
            <a:ext cx="4566800" cy="3005855"/>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descr="Germany OpenMoji Emoji">
            <a:extLst>
              <a:ext uri="{FF2B5EF4-FFF2-40B4-BE49-F238E27FC236}">
                <a16:creationId xmlns:a16="http://schemas.microsoft.com/office/drawing/2014/main" id="{56238770-36EE-C145-7B08-AF0310450E9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6397" y="5096131"/>
            <a:ext cx="611702" cy="611702"/>
          </a:xfrm>
          <a:prstGeom prst="rect">
            <a:avLst/>
          </a:prstGeom>
          <a:noFill/>
          <a:ln>
            <a:noFill/>
          </a:ln>
        </p:spPr>
      </p:pic>
      <p:pic>
        <p:nvPicPr>
          <p:cNvPr id="11" name="Obraz 10" descr="Obraz zawierający żółty, symbol, Jaskrawoniebieski, Prostokąt&#10;&#10;Zawartość wygenerowana przez AI może być niepoprawna.">
            <a:extLst>
              <a:ext uri="{FF2B5EF4-FFF2-40B4-BE49-F238E27FC236}">
                <a16:creationId xmlns:a16="http://schemas.microsoft.com/office/drawing/2014/main" id="{37D896A0-5BA4-973F-2FC3-75F4002DD51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6736" y="5225438"/>
            <a:ext cx="527129" cy="328563"/>
          </a:xfrm>
          <a:prstGeom prst="rect">
            <a:avLst/>
          </a:prstGeom>
          <a:noFill/>
          <a:ln>
            <a:noFill/>
          </a:ln>
        </p:spPr>
      </p:pic>
      <p:pic>
        <p:nvPicPr>
          <p:cNvPr id="12" name="Obraz 11" descr="Flag of Norway">
            <a:extLst>
              <a:ext uri="{FF2B5EF4-FFF2-40B4-BE49-F238E27FC236}">
                <a16:creationId xmlns:a16="http://schemas.microsoft.com/office/drawing/2014/main" id="{7FD1119F-0EFE-8A32-E582-BA6DCBB2800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20308" y="5225438"/>
            <a:ext cx="421479" cy="308582"/>
          </a:xfrm>
          <a:prstGeom prst="rect">
            <a:avLst/>
          </a:prstGeom>
          <a:noFill/>
          <a:ln>
            <a:noFill/>
          </a:ln>
        </p:spPr>
      </p:pic>
      <p:pic>
        <p:nvPicPr>
          <p:cNvPr id="13" name="Obraz 12" descr="Netherlands OpenMoji Emoji">
            <a:extLst>
              <a:ext uri="{FF2B5EF4-FFF2-40B4-BE49-F238E27FC236}">
                <a16:creationId xmlns:a16="http://schemas.microsoft.com/office/drawing/2014/main" id="{E9589D6E-4452-A0A2-F8C4-84BE8B01BB1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65962" y="5105527"/>
            <a:ext cx="562697" cy="562697"/>
          </a:xfrm>
          <a:prstGeom prst="rect">
            <a:avLst/>
          </a:prstGeom>
          <a:noFill/>
          <a:ln>
            <a:noFill/>
          </a:ln>
        </p:spPr>
      </p:pic>
      <p:pic>
        <p:nvPicPr>
          <p:cNvPr id="14" name="Picture 2">
            <a:extLst>
              <a:ext uri="{FF2B5EF4-FFF2-40B4-BE49-F238E27FC236}">
                <a16:creationId xmlns:a16="http://schemas.microsoft.com/office/drawing/2014/main" id="{42F0A975-0CAA-75B5-745E-933ADCA8AB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1322" y="5785707"/>
            <a:ext cx="697147" cy="34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4558AE3C-D038-574B-8135-6CE61357DC6D}"/>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altLang="pl-PL" sz="2000" b="1" dirty="0">
                <a:solidFill>
                  <a:schemeClr val="bg1"/>
                </a:solidFill>
                <a:latin typeface="Arial" panose="020B0604020202020204" pitchFamily="34" charset="0"/>
                <a:cs typeface="Arial" panose="020B0604020202020204" pitchFamily="34" charset="0"/>
              </a:rPr>
              <a:t>PRESENTATION AIMS &amp; OVERVIEW</a:t>
            </a:r>
            <a:endParaRPr lang="en-GB" altLang="pl-PL" sz="2800" dirty="0">
              <a:solidFill>
                <a:schemeClr val="bg1"/>
              </a:solidFill>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0404B93B-B823-285F-AC31-A67ED0CE9B86}"/>
              </a:ext>
            </a:extLst>
          </p:cNvPr>
          <p:cNvSpPr txBox="1"/>
          <p:nvPr/>
        </p:nvSpPr>
        <p:spPr>
          <a:xfrm>
            <a:off x="391886" y="1690689"/>
            <a:ext cx="8302457" cy="4555093"/>
          </a:xfrm>
          <a:prstGeom prst="rect">
            <a:avLst/>
          </a:prstGeom>
          <a:noFill/>
        </p:spPr>
        <p:txBody>
          <a:bodyPr wrap="square">
            <a:spAutoFit/>
          </a:bodyPr>
          <a:lstStyle/>
          <a:p>
            <a:r>
              <a:rPr lang="pl-PL" sz="2800" dirty="0"/>
              <a:t>AIMS</a:t>
            </a:r>
          </a:p>
          <a:p>
            <a:pPr indent="-457200">
              <a:buFontTx/>
              <a:buChar char="-"/>
            </a:pP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To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discuss</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major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frameworks</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for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anticipating</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cultural</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differences</a:t>
            </a:r>
            <a:endParaRPr lang="pl-PL" sz="2600" dirty="0">
              <a:latin typeface="Microsoft Himalaya" panose="01010100010101010101" pitchFamily="2" charset="0"/>
              <a:ea typeface="Microsoft Himalaya" panose="01010100010101010101" pitchFamily="2" charset="0"/>
              <a:cs typeface="Microsoft Himalaya" panose="01010100010101010101" pitchFamily="2" charset="0"/>
            </a:endParaRPr>
          </a:p>
          <a:p>
            <a:pPr indent="-457200">
              <a:buFontTx/>
              <a:buChar char="-"/>
            </a:pP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To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increase</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effectiveness</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in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multinational</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operations</a:t>
            </a:r>
            <a:endParaRPr lang="pl-PL" sz="2600" dirty="0">
              <a:latin typeface="Microsoft Himalaya" panose="01010100010101010101" pitchFamily="2" charset="0"/>
              <a:ea typeface="Microsoft Himalaya" panose="01010100010101010101" pitchFamily="2" charset="0"/>
              <a:cs typeface="Microsoft Himalaya" panose="01010100010101010101" pitchFamily="2" charset="0"/>
            </a:endParaRPr>
          </a:p>
          <a:p>
            <a:r>
              <a:rPr lang="pl-PL" sz="2800" dirty="0"/>
              <a:t>OVERVIEW</a:t>
            </a:r>
          </a:p>
          <a:p>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Why</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CQ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matters</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today</a:t>
            </a:r>
            <a:endParaRPr lang="pl-PL" sz="2600" dirty="0">
              <a:latin typeface="Microsoft Himalaya" panose="01010100010101010101" pitchFamily="2" charset="0"/>
              <a:ea typeface="Microsoft Himalaya" panose="01010100010101010101" pitchFamily="2" charset="0"/>
              <a:cs typeface="Microsoft Himalaya" panose="01010100010101010101" pitchFamily="2" charset="0"/>
            </a:endParaRPr>
          </a:p>
          <a:p>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Understanding</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CQ</a:t>
            </a:r>
          </a:p>
          <a:p>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Major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cultural</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frameworks</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and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dimensions</a:t>
            </a:r>
            <a:endParaRPr lang="pl-PL" sz="2600" dirty="0">
              <a:latin typeface="Microsoft Himalaya" panose="01010100010101010101" pitchFamily="2" charset="0"/>
              <a:ea typeface="Microsoft Himalaya" panose="01010100010101010101" pitchFamily="2" charset="0"/>
              <a:cs typeface="Microsoft Himalaya" panose="01010100010101010101" pitchFamily="2" charset="0"/>
            </a:endParaRPr>
          </a:p>
          <a:p>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CQ in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multinational</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operations</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 Good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practices</a:t>
            </a:r>
            <a:endParaRPr lang="pl-PL" sz="2600" dirty="0">
              <a:latin typeface="Microsoft Himalaya" panose="01010100010101010101" pitchFamily="2" charset="0"/>
              <a:ea typeface="Microsoft Himalaya" panose="01010100010101010101" pitchFamily="2" charset="0"/>
              <a:cs typeface="Microsoft Himalaya" panose="01010100010101010101" pitchFamily="2" charset="0"/>
            </a:endParaRPr>
          </a:p>
          <a:p>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Risks</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of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low</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CQ</a:t>
            </a:r>
          </a:p>
          <a:p>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Developing CQ</a:t>
            </a:r>
          </a:p>
          <a:p>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Conclusions</a:t>
            </a:r>
            <a:r>
              <a:rPr lang="pl-PL" sz="2600" dirty="0">
                <a:latin typeface="Microsoft Himalaya" panose="01010100010101010101" pitchFamily="2" charset="0"/>
                <a:ea typeface="Microsoft Himalaya" panose="01010100010101010101" pitchFamily="2" charset="0"/>
                <a:cs typeface="Microsoft Himalaya" panose="01010100010101010101" pitchFamily="2" charset="0"/>
              </a:rPr>
              <a:t> / </a:t>
            </a:r>
            <a:r>
              <a:rPr lang="pl-PL" sz="2600" dirty="0" err="1">
                <a:latin typeface="Microsoft Himalaya" panose="01010100010101010101" pitchFamily="2" charset="0"/>
                <a:ea typeface="Microsoft Himalaya" panose="01010100010101010101" pitchFamily="2" charset="0"/>
                <a:cs typeface="Microsoft Himalaya" panose="01010100010101010101" pitchFamily="2" charset="0"/>
              </a:rPr>
              <a:t>Takeaways</a:t>
            </a:r>
            <a:endParaRPr lang="pl-PL" sz="2600"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44582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3774-A58E-1E07-897F-CEC96215942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5AE852C-E2A0-C963-E01C-58953128DF26}"/>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9ADE8AF7-DCAD-8EA0-2A28-B88377219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A7BFE9AC-9875-48F9-622F-45CD1F7A7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C6499466-917D-3634-DA0B-F008B91D5377}"/>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Masculinity</a:t>
            </a:r>
            <a:r>
              <a:rPr lang="pl-PL" sz="2400" b="1" dirty="0">
                <a:solidFill>
                  <a:schemeClr val="bg1"/>
                </a:solidFill>
              </a:rPr>
              <a:t> vs. </a:t>
            </a:r>
            <a:r>
              <a:rPr lang="pl-PL" sz="2400" b="1" dirty="0" err="1">
                <a:solidFill>
                  <a:schemeClr val="bg1"/>
                </a:solidFill>
              </a:rPr>
              <a:t>Femininity</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9808C611-2FB1-06AE-CEC7-9AD533BD6B55}"/>
              </a:ext>
            </a:extLst>
          </p:cNvPr>
          <p:cNvSpPr>
            <a:spLocks noGrp="1"/>
          </p:cNvSpPr>
          <p:nvPr>
            <p:ph idx="1"/>
          </p:nvPr>
        </p:nvSpPr>
        <p:spPr/>
        <p:txBody>
          <a:bodyPr>
            <a:normAutofit/>
          </a:bodyPr>
          <a:lstStyle/>
          <a:p>
            <a:pPr marL="0" indent="0">
              <a:buNone/>
            </a:pPr>
            <a:r>
              <a:rPr lang="pl-PL" sz="3200" b="1" dirty="0" err="1">
                <a:latin typeface="Microsoft Himalaya" panose="01010100010101010101" pitchFamily="2" charset="0"/>
                <a:ea typeface="Microsoft Himalaya" panose="01010100010101010101" pitchFamily="2" charset="0"/>
                <a:cs typeface="Microsoft Himalaya" panose="01010100010101010101" pitchFamily="2" charset="0"/>
              </a:rPr>
              <a:t>Impact</a:t>
            </a:r>
            <a:r>
              <a:rPr lang="pl-PL" sz="3200" b="1" dirty="0">
                <a:latin typeface="Microsoft Himalaya" panose="01010100010101010101" pitchFamily="2" charset="0"/>
                <a:ea typeface="Microsoft Himalaya" panose="01010100010101010101" pitchFamily="2" charset="0"/>
                <a:cs typeface="Microsoft Himalaya" panose="01010100010101010101" pitchFamily="2" charset="0"/>
              </a:rPr>
              <a:t> on </a:t>
            </a:r>
            <a:r>
              <a:rPr lang="pl-PL" sz="3200" b="1" dirty="0" err="1">
                <a:latin typeface="Microsoft Himalaya" panose="01010100010101010101" pitchFamily="2" charset="0"/>
                <a:ea typeface="Microsoft Himalaya" panose="01010100010101010101" pitchFamily="2" charset="0"/>
                <a:cs typeface="Microsoft Himalaya" panose="01010100010101010101" pitchFamily="2" charset="0"/>
              </a:rPr>
              <a:t>communication</a:t>
            </a:r>
            <a:r>
              <a:rPr lang="pl-PL" sz="3200" b="1" dirty="0">
                <a:latin typeface="Microsoft Himalaya" panose="01010100010101010101" pitchFamily="2" charset="0"/>
                <a:ea typeface="Microsoft Himalaya" panose="01010100010101010101" pitchFamily="2" charset="0"/>
                <a:cs typeface="Microsoft Himalaya" panose="01010100010101010101" pitchFamily="2" charset="0"/>
              </a:rPr>
              <a:t>:</a:t>
            </a:r>
            <a:endParaRPr lang="pl-PL" sz="3200" dirty="0">
              <a:latin typeface="Microsoft Himalaya" panose="01010100010101010101" pitchFamily="2" charset="0"/>
              <a:ea typeface="Microsoft Himalaya" panose="01010100010101010101" pitchFamily="2" charset="0"/>
              <a:cs typeface="Microsoft Himalaya" panose="01010100010101010101" pitchFamily="2" charset="0"/>
            </a:endParaRPr>
          </a:p>
          <a:p>
            <a:pPr lvl="0"/>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Masculine cultures</a:t>
            </a:r>
            <a:r>
              <a:rPr lang="pl-PL" sz="3200" b="1" dirty="0">
                <a:latin typeface="Microsoft Himalaya" panose="01010100010101010101" pitchFamily="2" charset="0"/>
                <a:ea typeface="Microsoft Himalaya" panose="01010100010101010101" pitchFamily="2" charset="0"/>
                <a:cs typeface="Microsoft Himalaya" panose="01010100010101010101" pitchFamily="2" charset="0"/>
              </a:rPr>
              <a:t>:</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assertive, competitive, task‑</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orient</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ed communication.</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Conflict</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seen</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as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normal</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a:t>
            </a:r>
          </a:p>
          <a:p>
            <a:pPr lvl="0"/>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Feminine cultures</a:t>
            </a:r>
            <a:r>
              <a:rPr lang="pl-PL" sz="3200" b="1" dirty="0">
                <a:latin typeface="Microsoft Himalaya" panose="01010100010101010101" pitchFamily="2" charset="0"/>
                <a:ea typeface="Microsoft Himalaya" panose="01010100010101010101" pitchFamily="2" charset="0"/>
                <a:cs typeface="Microsoft Himalaya" panose="01010100010101010101" pitchFamily="2" charset="0"/>
              </a:rPr>
              <a:t>:</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sz="3200" dirty="0" err="1">
                <a:latin typeface="Microsoft Himalaya" panose="01010100010101010101" pitchFamily="2" charset="0"/>
                <a:ea typeface="Microsoft Himalaya" panose="01010100010101010101" pitchFamily="2" charset="0"/>
                <a:cs typeface="Microsoft Himalaya" panose="01010100010101010101" pitchFamily="2" charset="0"/>
              </a:rPr>
              <a:t>consensu</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al</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modest</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relationship‑</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oriented</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communication</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Conflict</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seen</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 as </a:t>
            </a:r>
            <a:r>
              <a:rPr lang="pl-PL" sz="3200" dirty="0" err="1">
                <a:latin typeface="Microsoft Himalaya" panose="01010100010101010101" pitchFamily="2" charset="0"/>
                <a:ea typeface="Microsoft Himalaya" panose="01010100010101010101" pitchFamily="2" charset="0"/>
                <a:cs typeface="Microsoft Himalaya" panose="01010100010101010101" pitchFamily="2" charset="0"/>
              </a:rPr>
              <a:t>disruptive</a:t>
            </a:r>
            <a:r>
              <a:rPr lang="pl-PL" sz="3200" dirty="0">
                <a:latin typeface="Microsoft Himalaya" panose="01010100010101010101" pitchFamily="2" charset="0"/>
                <a:ea typeface="Microsoft Himalaya" panose="01010100010101010101" pitchFamily="2" charset="0"/>
                <a:cs typeface="Microsoft Himalaya" panose="01010100010101010101" pitchFamily="2" charset="0"/>
              </a:rPr>
              <a:t>.</a:t>
            </a:r>
          </a:p>
          <a:p>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Why it matters:</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a:t>
            </a:r>
            <a:br>
              <a:rPr lang="en-GB" sz="3200" dirty="0">
                <a:latin typeface="Microsoft Himalaya" panose="01010100010101010101" pitchFamily="2" charset="0"/>
                <a:ea typeface="Microsoft Himalaya" panose="01010100010101010101" pitchFamily="2" charset="0"/>
                <a:cs typeface="Microsoft Himalaya" panose="01010100010101010101" pitchFamily="2" charset="0"/>
              </a:rPr>
            </a:b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It shapes whether communication feels </a:t>
            </a:r>
            <a:r>
              <a:rPr lang="pl-PL" sz="3200" b="1" dirty="0" err="1">
                <a:latin typeface="Microsoft Himalaya" panose="01010100010101010101" pitchFamily="2" charset="0"/>
                <a:ea typeface="Microsoft Himalaya" panose="01010100010101010101" pitchFamily="2" charset="0"/>
                <a:cs typeface="Microsoft Himalaya" panose="01010100010101010101" pitchFamily="2" charset="0"/>
              </a:rPr>
              <a:t>direct</a:t>
            </a:r>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 and results‑driven</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or </a:t>
            </a:r>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collaborative and people‑oriented</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a:t>
            </a:r>
            <a:endParaRPr lang="pl-PL" sz="32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endParaRPr lang="pl-PL" dirty="0"/>
          </a:p>
          <a:p>
            <a:endParaRPr lang="pl-PL" dirty="0"/>
          </a:p>
        </p:txBody>
      </p:sp>
    </p:spTree>
    <p:extLst>
      <p:ext uri="{BB962C8B-B14F-4D97-AF65-F5344CB8AC3E}">
        <p14:creationId xmlns:p14="http://schemas.microsoft.com/office/powerpoint/2010/main" val="198688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B699E-03F9-0CBD-C011-549B646DF9D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31E60D7-4A4D-1F8F-38BB-B5DA0AE36873}"/>
              </a:ext>
            </a:extLst>
          </p:cNvPr>
          <p:cNvSpPr>
            <a:spLocks noGrp="1"/>
          </p:cNvSpPr>
          <p:nvPr>
            <p:ph type="title"/>
          </p:nvPr>
        </p:nvSpPr>
        <p:spPr>
          <a:xfrm>
            <a:off x="628650" y="1102981"/>
            <a:ext cx="7886700" cy="587708"/>
          </a:xfrm>
        </p:spPr>
        <p:txBody>
          <a:bodyPr>
            <a:normAutofit fontScale="90000"/>
          </a:bodyPr>
          <a:lstStyle/>
          <a:p>
            <a:r>
              <a:rPr lang="pl-PL" dirty="0"/>
              <a:t> </a:t>
            </a:r>
            <a:r>
              <a:rPr lang="pl-PL" sz="1100" dirty="0"/>
              <a:t>Source: https://geerthofstede.com</a:t>
            </a:r>
            <a:r>
              <a:rPr lang="pl-PL" dirty="0"/>
              <a:t> </a:t>
            </a:r>
          </a:p>
        </p:txBody>
      </p:sp>
      <p:sp>
        <p:nvSpPr>
          <p:cNvPr id="3" name="Symbol zastępczy zawartości 2">
            <a:extLst>
              <a:ext uri="{FF2B5EF4-FFF2-40B4-BE49-F238E27FC236}">
                <a16:creationId xmlns:a16="http://schemas.microsoft.com/office/drawing/2014/main" id="{CCAC68EB-19A9-BA95-0331-F32A48033592}"/>
              </a:ext>
            </a:extLst>
          </p:cNvPr>
          <p:cNvSpPr>
            <a:spLocks noGrp="1"/>
          </p:cNvSpPr>
          <p:nvPr>
            <p:ph idx="1"/>
          </p:nvPr>
        </p:nvSpPr>
        <p:spPr/>
        <p:txBody>
          <a:bodyPr/>
          <a:lstStyle/>
          <a:p>
            <a:pPr marL="0" indent="0">
              <a:buNone/>
            </a:pPr>
            <a:endParaRPr lang="pl-PL" dirty="0"/>
          </a:p>
          <a:p>
            <a:endParaRPr lang="pl-PL" dirty="0"/>
          </a:p>
          <a:p>
            <a:pPr marL="0" indent="0">
              <a:buNone/>
            </a:pPr>
            <a:endParaRPr lang="pl-PL" dirty="0"/>
          </a:p>
          <a:p>
            <a:endParaRPr lang="pl-PL" dirty="0"/>
          </a:p>
        </p:txBody>
      </p:sp>
      <p:pic>
        <p:nvPicPr>
          <p:cNvPr id="4" name="Obraz 3">
            <a:extLst>
              <a:ext uri="{FF2B5EF4-FFF2-40B4-BE49-F238E27FC236}">
                <a16:creationId xmlns:a16="http://schemas.microsoft.com/office/drawing/2014/main" id="{C4FB432E-774A-5990-CBD4-9D3B71154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311A2405-F265-24F0-59E9-AF4614161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55327FB7-7DF1-53E5-DF51-1CFD2A223D19}"/>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Masculinity</a:t>
            </a:r>
            <a:r>
              <a:rPr lang="pl-PL" sz="2400" b="1" dirty="0">
                <a:solidFill>
                  <a:schemeClr val="bg1"/>
                </a:solidFill>
              </a:rPr>
              <a:t> vs. </a:t>
            </a:r>
            <a:r>
              <a:rPr lang="pl-PL" sz="2400" b="1" dirty="0" err="1">
                <a:solidFill>
                  <a:schemeClr val="bg1"/>
                </a:solidFill>
              </a:rPr>
              <a:t>Femininity</a:t>
            </a:r>
            <a:endParaRPr lang="pl-PL" sz="2400" b="1" dirty="0">
              <a:solidFill>
                <a:schemeClr val="bg1"/>
              </a:solidFill>
            </a:endParaRPr>
          </a:p>
        </p:txBody>
      </p:sp>
      <p:pic>
        <p:nvPicPr>
          <p:cNvPr id="3074" name="Picture 2" descr="MAS world map 50">
            <a:extLst>
              <a:ext uri="{FF2B5EF4-FFF2-40B4-BE49-F238E27FC236}">
                <a16:creationId xmlns:a16="http://schemas.microsoft.com/office/drawing/2014/main" id="{D6EDF71F-53E3-8D9C-9B98-34734B572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931" y="1616324"/>
            <a:ext cx="7811256" cy="413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38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EAE3F-F77C-6A73-DD12-E3F68D72547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6848104-9C33-437C-40A8-35EBF92338DC}"/>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C4A842D1-930C-45D3-4391-3476BCC97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71BC55D9-6A4C-A0F1-0D06-1B5F7EF27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16990E65-672C-2B68-5302-006F600C339C}"/>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Uncertainty</a:t>
            </a:r>
            <a:r>
              <a:rPr lang="pl-PL" sz="2400" b="1" dirty="0">
                <a:solidFill>
                  <a:schemeClr val="bg1"/>
                </a:solidFill>
              </a:rPr>
              <a:t> </a:t>
            </a:r>
            <a:r>
              <a:rPr lang="pl-PL" sz="2400" b="1" dirty="0" err="1">
                <a:solidFill>
                  <a:schemeClr val="bg1"/>
                </a:solidFill>
              </a:rPr>
              <a:t>Avoidance</a:t>
            </a:r>
            <a:endParaRPr lang="pl-PL" sz="2400" b="1" dirty="0">
              <a:solidFill>
                <a:schemeClr val="bg1"/>
              </a:solidFill>
            </a:endParaRPr>
          </a:p>
        </p:txBody>
      </p:sp>
      <p:graphicFrame>
        <p:nvGraphicFramePr>
          <p:cNvPr id="7" name="Symbol zastępczy zawartości 6">
            <a:extLst>
              <a:ext uri="{FF2B5EF4-FFF2-40B4-BE49-F238E27FC236}">
                <a16:creationId xmlns:a16="http://schemas.microsoft.com/office/drawing/2014/main" id="{7A30DCB8-4826-012B-7735-4C6BDDEE73D5}"/>
              </a:ext>
            </a:extLst>
          </p:cNvPr>
          <p:cNvGraphicFramePr>
            <a:graphicFrameLocks noGrp="1"/>
          </p:cNvGraphicFramePr>
          <p:nvPr>
            <p:ph idx="1"/>
            <p:extLst>
              <p:ext uri="{D42A27DB-BD31-4B8C-83A1-F6EECF244321}">
                <p14:modId xmlns:p14="http://schemas.microsoft.com/office/powerpoint/2010/main" val="1326984692"/>
              </p:ext>
            </p:extLst>
          </p:nvPr>
        </p:nvGraphicFramePr>
        <p:xfrm>
          <a:off x="484742" y="1197662"/>
          <a:ext cx="8284684" cy="4399962"/>
        </p:xfrm>
        <a:graphic>
          <a:graphicData uri="http://schemas.openxmlformats.org/drawingml/2006/table">
            <a:tbl>
              <a:tblPr firstRow="1" bandRow="1">
                <a:tableStyleId>{93296810-A885-4BE3-A3E7-6D5BEEA58F35}</a:tableStyleId>
              </a:tblPr>
              <a:tblGrid>
                <a:gridCol w="4142342">
                  <a:extLst>
                    <a:ext uri="{9D8B030D-6E8A-4147-A177-3AD203B41FA5}">
                      <a16:colId xmlns:a16="http://schemas.microsoft.com/office/drawing/2014/main" val="481202731"/>
                    </a:ext>
                  </a:extLst>
                </a:gridCol>
                <a:gridCol w="4142342">
                  <a:extLst>
                    <a:ext uri="{9D8B030D-6E8A-4147-A177-3AD203B41FA5}">
                      <a16:colId xmlns:a16="http://schemas.microsoft.com/office/drawing/2014/main" val="3510206287"/>
                    </a:ext>
                  </a:extLst>
                </a:gridCol>
              </a:tblGrid>
              <a:tr h="445127">
                <a:tc>
                  <a:txBody>
                    <a:bodyPr/>
                    <a:lstStyle/>
                    <a:p>
                      <a:r>
                        <a:rPr lang="pl-PL" sz="2400" dirty="0"/>
                        <a:t>HIGH UA</a:t>
                      </a:r>
                    </a:p>
                  </a:txBody>
                  <a:tcPr/>
                </a:tc>
                <a:tc>
                  <a:txBody>
                    <a:bodyPr/>
                    <a:lstStyle/>
                    <a:p>
                      <a:r>
                        <a:rPr lang="pl-PL" sz="2400" b="1" kern="1200" dirty="0">
                          <a:solidFill>
                            <a:schemeClr val="lt1"/>
                          </a:solidFill>
                          <a:latin typeface="+mn-lt"/>
                          <a:ea typeface="+mn-ea"/>
                          <a:cs typeface="+mn-cs"/>
                        </a:rPr>
                        <a:t>LOW UA</a:t>
                      </a:r>
                    </a:p>
                  </a:txBody>
                  <a:tcPr/>
                </a:tc>
                <a:extLst>
                  <a:ext uri="{0D108BD9-81ED-4DB2-BD59-A6C34878D82A}">
                    <a16:rowId xmlns:a16="http://schemas.microsoft.com/office/drawing/2014/main" val="2599673216"/>
                  </a:ext>
                </a:extLst>
              </a:tr>
              <a:tr h="3942762">
                <a:tc>
                  <a:txBody>
                    <a:bodyPr/>
                    <a:lstStyle/>
                    <a:p>
                      <a:r>
                        <a:rPr lang="pl-PL" sz="3200" b="1" kern="1200" dirty="0" err="1">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Uncertainty</a:t>
                      </a:r>
                      <a:r>
                        <a:rPr lang="pl-PL"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 </a:t>
                      </a:r>
                      <a:r>
                        <a:rPr lang="pl-PL" sz="3200" b="0" kern="1200" dirty="0" err="1">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threat</a:t>
                      </a:r>
                      <a:r>
                        <a:rPr lang="pl-PL"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b="0" kern="1200" dirty="0" err="1">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stress</a:t>
                      </a:r>
                      <a:endParaRPr lang="pl-PL"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r>
                        <a:rPr lang="pl-PL"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P</a:t>
                      </a:r>
                      <a:r>
                        <a:rPr lang="en-GB"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refer</a:t>
                      </a:r>
                      <a:r>
                        <a:rPr lang="en-GB"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strict rules </a:t>
                      </a:r>
                      <a:r>
                        <a:rPr lang="pl-PL"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&amp;</a:t>
                      </a:r>
                      <a:r>
                        <a:rPr lang="en-GB"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regulations, detailed instructions, stability, long‑term planning, predictable situations. </a:t>
                      </a:r>
                      <a:endParaRPr lang="pl-PL"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r>
                        <a:rPr lang="pl-PL"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A</a:t>
                      </a:r>
                      <a:r>
                        <a:rPr lang="en-GB"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void</a:t>
                      </a:r>
                      <a:r>
                        <a:rPr lang="en-GB"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taking risks. </a:t>
                      </a:r>
                      <a:r>
                        <a:rPr lang="pl-PL"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M</a:t>
                      </a:r>
                      <a:r>
                        <a:rPr lang="en-GB"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ay </a:t>
                      </a:r>
                      <a:r>
                        <a:rPr lang="en-GB"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worry</a:t>
                      </a:r>
                      <a:r>
                        <a:rPr lang="en-GB"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more about mistakes.</a:t>
                      </a:r>
                      <a:endParaRPr lang="pl-PL" sz="3200" dirty="0">
                        <a:latin typeface="Microsoft Himalaya" panose="01010100010101010101" pitchFamily="2" charset="0"/>
                        <a:ea typeface="Microsoft Himalaya" panose="01010100010101010101" pitchFamily="2" charset="0"/>
                        <a:cs typeface="Microsoft Himalaya" panose="01010100010101010101"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M</a:t>
                      </a:r>
                      <a:r>
                        <a:rPr lang="en-GB"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ore relaxed about the unknown.  </a:t>
                      </a:r>
                      <a:r>
                        <a:rPr lang="pl-PL"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A</a:t>
                      </a:r>
                      <a:r>
                        <a:rPr lang="en-GB" sz="3200" b="1" kern="1200" dirty="0" err="1">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ccept</a:t>
                      </a:r>
                      <a:r>
                        <a:rPr lang="en-GB"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en-GB"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flexible rules, changing plans,</a:t>
                      </a:r>
                      <a:r>
                        <a:rPr lang="pl-PL"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a:t>
                      </a:r>
                      <a:r>
                        <a:rPr lang="pl-PL" sz="3200" b="0" kern="1200" dirty="0" err="1">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improvising</a:t>
                      </a:r>
                      <a:r>
                        <a:rPr lang="pl-PL"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a:t>
                      </a:r>
                      <a:r>
                        <a:rPr lang="en-GB"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 innovation, taking risks.  </a:t>
                      </a:r>
                      <a:endParaRPr lang="pl-PL" sz="3200" b="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M</a:t>
                      </a:r>
                      <a:r>
                        <a:rPr lang="en-GB" sz="3200" b="1"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ore comfortable </a:t>
                      </a:r>
                      <a:r>
                        <a:rPr lang="en-GB"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rPr>
                        <a:t>with trying new things and adapting quickly.</a:t>
                      </a:r>
                      <a:endParaRPr lang="pl-PL" sz="3200" kern="1200" dirty="0">
                        <a:solidFill>
                          <a:schemeClr val="dk1"/>
                        </a:solidFill>
                        <a:effectLst/>
                        <a:latin typeface="Microsoft Himalaya" panose="01010100010101010101" pitchFamily="2" charset="0"/>
                        <a:ea typeface="Microsoft Himalaya" panose="01010100010101010101" pitchFamily="2" charset="0"/>
                        <a:cs typeface="Microsoft Himalaya" panose="01010100010101010101" pitchFamily="2" charset="0"/>
                      </a:endParaRPr>
                    </a:p>
                    <a:p>
                      <a:endParaRPr lang="pl-PL" dirty="0"/>
                    </a:p>
                  </a:txBody>
                  <a:tcPr/>
                </a:tc>
                <a:extLst>
                  <a:ext uri="{0D108BD9-81ED-4DB2-BD59-A6C34878D82A}">
                    <a16:rowId xmlns:a16="http://schemas.microsoft.com/office/drawing/2014/main" val="976149139"/>
                  </a:ext>
                </a:extLst>
              </a:tr>
            </a:tbl>
          </a:graphicData>
        </a:graphic>
      </p:graphicFrame>
    </p:spTree>
    <p:extLst>
      <p:ext uri="{BB962C8B-B14F-4D97-AF65-F5344CB8AC3E}">
        <p14:creationId xmlns:p14="http://schemas.microsoft.com/office/powerpoint/2010/main" val="90380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C295-1980-A54E-553C-5F77471A66B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478EE5D-C518-0AB0-FDB4-67390EB429C3}"/>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EE968E42-A6DD-FDB3-EF63-36828ECE1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7EF9C5D6-0BDB-83DC-9FBF-03741D883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EDE72CFF-F34F-514A-58A7-96C8ACA1E959}"/>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Uncertainty</a:t>
            </a:r>
            <a:r>
              <a:rPr lang="pl-PL" sz="2400" b="1" dirty="0">
                <a:solidFill>
                  <a:schemeClr val="bg1"/>
                </a:solidFill>
              </a:rPr>
              <a:t> </a:t>
            </a:r>
            <a:r>
              <a:rPr lang="pl-PL" sz="2400" b="1" dirty="0" err="1">
                <a:solidFill>
                  <a:schemeClr val="bg1"/>
                </a:solidFill>
              </a:rPr>
              <a:t>Avoidance</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8723ED55-8F3B-806C-57ED-6A8117C521A5}"/>
              </a:ext>
            </a:extLst>
          </p:cNvPr>
          <p:cNvSpPr>
            <a:spLocks noGrp="1"/>
          </p:cNvSpPr>
          <p:nvPr>
            <p:ph idx="1"/>
          </p:nvPr>
        </p:nvSpPr>
        <p:spPr>
          <a:xfrm>
            <a:off x="628650" y="1379363"/>
            <a:ext cx="7886700" cy="4797600"/>
          </a:xfrm>
        </p:spPr>
        <p:txBody>
          <a:bodyPr>
            <a:normAutofit/>
          </a:bodyPr>
          <a:lstStyle/>
          <a:p>
            <a:pPr marL="0" indent="0">
              <a:buNone/>
            </a:pPr>
            <a:r>
              <a:rPr lang="pl-PL" sz="3200" b="1" dirty="0" err="1">
                <a:latin typeface="Microsoft Himalaya" panose="01010100010101010101" pitchFamily="2" charset="0"/>
                <a:ea typeface="Microsoft Himalaya" panose="01010100010101010101" pitchFamily="2" charset="0"/>
                <a:cs typeface="Microsoft Himalaya" panose="01010100010101010101" pitchFamily="2" charset="0"/>
              </a:rPr>
              <a:t>Impact</a:t>
            </a:r>
            <a:r>
              <a:rPr lang="pl-PL" sz="3200" b="1" dirty="0">
                <a:latin typeface="Microsoft Himalaya" panose="01010100010101010101" pitchFamily="2" charset="0"/>
                <a:ea typeface="Microsoft Himalaya" panose="01010100010101010101" pitchFamily="2" charset="0"/>
                <a:cs typeface="Microsoft Himalaya" panose="01010100010101010101" pitchFamily="2" charset="0"/>
              </a:rPr>
              <a:t> on </a:t>
            </a:r>
            <a:r>
              <a:rPr lang="pl-PL" sz="3200" b="1" dirty="0" err="1">
                <a:latin typeface="Microsoft Himalaya" panose="01010100010101010101" pitchFamily="2" charset="0"/>
                <a:ea typeface="Microsoft Himalaya" panose="01010100010101010101" pitchFamily="2" charset="0"/>
                <a:cs typeface="Microsoft Himalaya" panose="01010100010101010101" pitchFamily="2" charset="0"/>
              </a:rPr>
              <a:t>communication</a:t>
            </a:r>
            <a:r>
              <a:rPr lang="pl-PL" sz="3200" b="1" dirty="0">
                <a:latin typeface="Microsoft Himalaya" panose="01010100010101010101" pitchFamily="2" charset="0"/>
                <a:ea typeface="Microsoft Himalaya" panose="01010100010101010101" pitchFamily="2" charset="0"/>
                <a:cs typeface="Microsoft Himalaya" panose="01010100010101010101" pitchFamily="2" charset="0"/>
              </a:rPr>
              <a:t>:</a:t>
            </a:r>
            <a:endParaRPr lang="pl-PL" sz="3200" dirty="0">
              <a:latin typeface="Microsoft Himalaya" panose="01010100010101010101" pitchFamily="2" charset="0"/>
              <a:ea typeface="Microsoft Himalaya" panose="01010100010101010101" pitchFamily="2" charset="0"/>
              <a:cs typeface="Microsoft Himalaya" panose="01010100010101010101" pitchFamily="2" charset="0"/>
            </a:endParaRPr>
          </a:p>
          <a:p>
            <a:pPr lvl="0"/>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High </a:t>
            </a:r>
            <a:r>
              <a:rPr lang="pl-PL" sz="3200" b="1" dirty="0">
                <a:latin typeface="Microsoft Himalaya" panose="01010100010101010101" pitchFamily="2" charset="0"/>
                <a:ea typeface="Microsoft Himalaya" panose="01010100010101010101" pitchFamily="2" charset="0"/>
                <a:cs typeface="Microsoft Himalaya" panose="01010100010101010101" pitchFamily="2" charset="0"/>
              </a:rPr>
              <a:t>UA</a:t>
            </a:r>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 cultures</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prefer structured, detailed, unambiguous communication.</a:t>
            </a:r>
            <a:endParaRPr lang="pl-PL" sz="3200" dirty="0">
              <a:latin typeface="Microsoft Himalaya" panose="01010100010101010101" pitchFamily="2" charset="0"/>
              <a:ea typeface="Microsoft Himalaya" panose="01010100010101010101" pitchFamily="2" charset="0"/>
              <a:cs typeface="Microsoft Himalaya" panose="01010100010101010101" pitchFamily="2" charset="0"/>
            </a:endParaRPr>
          </a:p>
          <a:p>
            <a:pPr lvl="0"/>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Low </a:t>
            </a:r>
            <a:r>
              <a:rPr lang="pl-PL" sz="3200" b="1" dirty="0">
                <a:latin typeface="Microsoft Himalaya" panose="01010100010101010101" pitchFamily="2" charset="0"/>
                <a:ea typeface="Microsoft Himalaya" panose="01010100010101010101" pitchFamily="2" charset="0"/>
                <a:cs typeface="Microsoft Himalaya" panose="01010100010101010101" pitchFamily="2" charset="0"/>
              </a:rPr>
              <a:t>UA</a:t>
            </a:r>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 cultures</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are comfortable with flexible, less formal, more exploratory communication.</a:t>
            </a:r>
            <a:endParaRPr lang="pl-PL" sz="3200" dirty="0">
              <a:latin typeface="Microsoft Himalaya" panose="01010100010101010101" pitchFamily="2" charset="0"/>
              <a:ea typeface="Microsoft Himalaya" panose="01010100010101010101" pitchFamily="2" charset="0"/>
              <a:cs typeface="Microsoft Himalaya" panose="01010100010101010101" pitchFamily="2" charset="0"/>
            </a:endParaRPr>
          </a:p>
          <a:p>
            <a:r>
              <a:rPr lang="en-GB" sz="3200" b="1" dirty="0">
                <a:latin typeface="Microsoft Himalaya" panose="01010100010101010101" pitchFamily="2" charset="0"/>
                <a:ea typeface="Microsoft Himalaya" panose="01010100010101010101" pitchFamily="2" charset="0"/>
                <a:cs typeface="Microsoft Himalaya" panose="01010100010101010101" pitchFamily="2" charset="0"/>
              </a:rPr>
              <a:t>Why it matters:</a:t>
            </a: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 </a:t>
            </a:r>
            <a:br>
              <a:rPr lang="en-GB" sz="3200" dirty="0">
                <a:latin typeface="Microsoft Himalaya" panose="01010100010101010101" pitchFamily="2" charset="0"/>
                <a:ea typeface="Microsoft Himalaya" panose="01010100010101010101" pitchFamily="2" charset="0"/>
                <a:cs typeface="Microsoft Himalaya" panose="01010100010101010101" pitchFamily="2" charset="0"/>
              </a:rPr>
            </a:br>
            <a:r>
              <a:rPr lang="en-GB" sz="3200" dirty="0">
                <a:latin typeface="Microsoft Himalaya" panose="01010100010101010101" pitchFamily="2" charset="0"/>
                <a:ea typeface="Microsoft Himalaya" panose="01010100010101010101" pitchFamily="2" charset="0"/>
                <a:cs typeface="Microsoft Himalaya" panose="01010100010101010101" pitchFamily="2" charset="0"/>
              </a:rPr>
              <a:t>It influences how much detail people expect, how they handle ambiguity, and how they interpret “open‑ended” messages.</a:t>
            </a:r>
            <a:endParaRPr lang="pl-PL" sz="32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endParaRPr lang="pl-PL" dirty="0"/>
          </a:p>
          <a:p>
            <a:endParaRPr lang="pl-PL" dirty="0"/>
          </a:p>
        </p:txBody>
      </p:sp>
      <p:pic>
        <p:nvPicPr>
          <p:cNvPr id="7" name="Obraz 6" descr="Military - Free security icons">
            <a:extLst>
              <a:ext uri="{FF2B5EF4-FFF2-40B4-BE49-F238E27FC236}">
                <a16:creationId xmlns:a16="http://schemas.microsoft.com/office/drawing/2014/main" id="{814DC7FE-E457-DB66-E01A-A8417B96378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8881" y="5433762"/>
            <a:ext cx="535305" cy="535305"/>
          </a:xfrm>
          <a:prstGeom prst="rect">
            <a:avLst/>
          </a:prstGeom>
          <a:noFill/>
          <a:ln>
            <a:noFill/>
          </a:ln>
        </p:spPr>
      </p:pic>
    </p:spTree>
    <p:extLst>
      <p:ext uri="{BB962C8B-B14F-4D97-AF65-F5344CB8AC3E}">
        <p14:creationId xmlns:p14="http://schemas.microsoft.com/office/powerpoint/2010/main" val="2960952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1C58A-61FA-78F5-4EA4-B0C3C43760A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CC108E5-E337-0884-2963-E6AF4621809F}"/>
              </a:ext>
            </a:extLst>
          </p:cNvPr>
          <p:cNvSpPr>
            <a:spLocks noGrp="1"/>
          </p:cNvSpPr>
          <p:nvPr>
            <p:ph type="title"/>
          </p:nvPr>
        </p:nvSpPr>
        <p:spPr>
          <a:xfrm>
            <a:off x="628650" y="1218953"/>
            <a:ext cx="7886700" cy="397576"/>
          </a:xfrm>
        </p:spPr>
        <p:txBody>
          <a:bodyPr>
            <a:normAutofit/>
          </a:bodyPr>
          <a:lstStyle/>
          <a:p>
            <a:r>
              <a:rPr lang="pl-PL" sz="1100" dirty="0"/>
              <a:t>Source: https://geerthofstede.com</a:t>
            </a:r>
          </a:p>
        </p:txBody>
      </p:sp>
      <p:pic>
        <p:nvPicPr>
          <p:cNvPr id="4" name="Obraz 3">
            <a:extLst>
              <a:ext uri="{FF2B5EF4-FFF2-40B4-BE49-F238E27FC236}">
                <a16:creationId xmlns:a16="http://schemas.microsoft.com/office/drawing/2014/main" id="{BDAEAD14-CB81-280A-D67A-209E8EEE9E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91E4060C-A8A1-328A-C963-2B5023F93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0A2D37F6-1BB0-B67C-7105-7179E5D29F26}"/>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Uncertainty</a:t>
            </a:r>
            <a:r>
              <a:rPr lang="pl-PL" sz="2400" b="1" dirty="0">
                <a:solidFill>
                  <a:schemeClr val="bg1"/>
                </a:solidFill>
              </a:rPr>
              <a:t> </a:t>
            </a:r>
            <a:r>
              <a:rPr lang="pl-PL" sz="2400" b="1" dirty="0" err="1">
                <a:solidFill>
                  <a:schemeClr val="bg1"/>
                </a:solidFill>
              </a:rPr>
              <a:t>Avoidance</a:t>
            </a:r>
            <a:endParaRPr lang="pl-PL" sz="2400" b="1" dirty="0">
              <a:solidFill>
                <a:schemeClr val="bg1"/>
              </a:solidFill>
            </a:endParaRPr>
          </a:p>
        </p:txBody>
      </p:sp>
      <p:pic>
        <p:nvPicPr>
          <p:cNvPr id="2050" name="Picture 2" descr="UAI world map 50">
            <a:extLst>
              <a:ext uri="{FF2B5EF4-FFF2-40B4-BE49-F238E27FC236}">
                <a16:creationId xmlns:a16="http://schemas.microsoft.com/office/drawing/2014/main" id="{1DDEB6EE-DDAF-F105-045B-5044777BDF0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98051" y="1690689"/>
            <a:ext cx="7710342" cy="415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3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88520-44BD-6905-2B75-60AF7D1E001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6646BB4-2755-A2EA-AB2B-29A638DBB40C}"/>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CB61D9C9-A11D-38DE-592F-0B0CC1AE2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746E63C9-0EB9-0EEA-9D40-8BC5B468B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719B6908-8BC8-C08E-4614-CA6DC167BD2F}"/>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a:solidFill>
                  <a:schemeClr val="bg1"/>
                </a:solidFill>
              </a:rPr>
              <a:t>CQ in MN Operations – Good </a:t>
            </a:r>
            <a:r>
              <a:rPr lang="pl-PL" sz="2400" b="1" dirty="0" err="1">
                <a:solidFill>
                  <a:schemeClr val="bg1"/>
                </a:solidFill>
              </a:rPr>
              <a:t>Practices</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DE8B2697-DB70-A984-0875-4C21D1DB6DAE}"/>
              </a:ext>
            </a:extLst>
          </p:cNvPr>
          <p:cNvSpPr>
            <a:spLocks noGrp="1"/>
          </p:cNvSpPr>
          <p:nvPr>
            <p:ph idx="1"/>
          </p:nvPr>
        </p:nvSpPr>
        <p:spPr>
          <a:xfrm>
            <a:off x="628650" y="1254642"/>
            <a:ext cx="7886700" cy="4922321"/>
          </a:xfrm>
        </p:spPr>
        <p:txBody>
          <a:bodyPr>
            <a:normAutofit lnSpcReduction="10000"/>
          </a:bodyPr>
          <a:lstStyle/>
          <a:p>
            <a:pPr marL="0" indent="0">
              <a:buNone/>
            </a:pPr>
            <a:r>
              <a:rPr lang="pl-PL" dirty="0">
                <a:latin typeface="Arial Narrow" panose="020B0606020202030204" pitchFamily="34" charset="0"/>
              </a:rPr>
              <a:t>                         </a:t>
            </a:r>
            <a:r>
              <a:rPr lang="pl-PL" b="1" dirty="0" err="1">
                <a:latin typeface="Arial Narrow" panose="020B0606020202030204" pitchFamily="34" charset="0"/>
              </a:rPr>
              <a:t>Leaders</a:t>
            </a:r>
            <a:r>
              <a:rPr lang="pl-PL" b="1" dirty="0">
                <a:latin typeface="Arial Narrow" panose="020B0606020202030204" pitchFamily="34" charset="0"/>
              </a:rPr>
              <a:t> with high CQ</a:t>
            </a:r>
            <a:r>
              <a:rPr lang="pl-PL" dirty="0">
                <a:latin typeface="Arial Narrow" panose="020B0606020202030204" pitchFamily="34" charset="0"/>
              </a:rPr>
              <a:t>:</a:t>
            </a:r>
            <a:endParaRPr lang="pl-PL" dirty="0"/>
          </a:p>
          <a:p>
            <a:r>
              <a:rPr lang="pl-PL" dirty="0" err="1">
                <a:latin typeface="Arial Narrow" panose="020B0606020202030204" pitchFamily="34" charset="0"/>
              </a:rPr>
              <a:t>Create</a:t>
            </a:r>
            <a:r>
              <a:rPr lang="pl-PL" dirty="0">
                <a:latin typeface="Arial Narrow" panose="020B0606020202030204" pitchFamily="34" charset="0"/>
              </a:rPr>
              <a:t> inclusive environment</a:t>
            </a:r>
          </a:p>
          <a:p>
            <a:r>
              <a:rPr lang="pl-PL" dirty="0" err="1">
                <a:latin typeface="Arial Narrow" panose="020B0606020202030204" pitchFamily="34" charset="0"/>
              </a:rPr>
              <a:t>Adjust</a:t>
            </a:r>
            <a:r>
              <a:rPr lang="pl-PL" dirty="0">
                <a:latin typeface="Arial Narrow" panose="020B0606020202030204" pitchFamily="34" charset="0"/>
              </a:rPr>
              <a:t> Pace </a:t>
            </a:r>
          </a:p>
          <a:p>
            <a:r>
              <a:rPr lang="pl-PL" dirty="0" err="1">
                <a:latin typeface="Arial Narrow" panose="020B0606020202030204" pitchFamily="34" charset="0"/>
              </a:rPr>
              <a:t>Build</a:t>
            </a:r>
            <a:r>
              <a:rPr lang="pl-PL" dirty="0">
                <a:latin typeface="Arial Narrow" panose="020B0606020202030204" pitchFamily="34" charset="0"/>
              </a:rPr>
              <a:t> trust: </a:t>
            </a:r>
            <a:r>
              <a:rPr lang="pl-PL" dirty="0" err="1">
                <a:latin typeface="Arial Narrow" panose="020B0606020202030204" pitchFamily="34" charset="0"/>
              </a:rPr>
              <a:t>competence</a:t>
            </a:r>
            <a:r>
              <a:rPr lang="pl-PL" dirty="0">
                <a:latin typeface="Arial Narrow" panose="020B0606020202030204" pitchFamily="34" charset="0"/>
              </a:rPr>
              <a:t> </a:t>
            </a:r>
            <a:r>
              <a:rPr lang="pl-PL" dirty="0"/>
              <a:t>🛠️</a:t>
            </a:r>
            <a:r>
              <a:rPr lang="pl-PL" dirty="0">
                <a:latin typeface="Arial Narrow" panose="020B0606020202030204" pitchFamily="34" charset="0"/>
              </a:rPr>
              <a:t> </a:t>
            </a:r>
            <a:r>
              <a:rPr lang="pl-PL" dirty="0" err="1">
                <a:latin typeface="Arial Narrow" panose="020B0606020202030204" pitchFamily="34" charset="0"/>
              </a:rPr>
              <a:t>or</a:t>
            </a:r>
            <a:r>
              <a:rPr lang="pl-PL" dirty="0">
                <a:latin typeface="Arial Narrow" panose="020B0606020202030204" pitchFamily="34" charset="0"/>
              </a:rPr>
              <a:t> </a:t>
            </a:r>
            <a:r>
              <a:rPr lang="pl-PL" dirty="0" err="1">
                <a:latin typeface="Arial Narrow" panose="020B0606020202030204" pitchFamily="34" charset="0"/>
              </a:rPr>
              <a:t>relationships</a:t>
            </a:r>
            <a:r>
              <a:rPr lang="pl-PL" dirty="0">
                <a:latin typeface="Arial Narrow" panose="020B0606020202030204" pitchFamily="34" charset="0"/>
              </a:rPr>
              <a:t> </a:t>
            </a:r>
            <a:r>
              <a:rPr lang="pl-PL" dirty="0"/>
              <a:t>❤️ </a:t>
            </a:r>
            <a:endParaRPr lang="pl-PL" dirty="0">
              <a:latin typeface="Arial Narrow" panose="020B0606020202030204" pitchFamily="34" charset="0"/>
            </a:endParaRPr>
          </a:p>
          <a:p>
            <a:r>
              <a:rPr lang="pl-PL" dirty="0" err="1">
                <a:latin typeface="Arial Narrow" panose="020B0606020202030204" pitchFamily="34" charset="0"/>
              </a:rPr>
              <a:t>Tailor</a:t>
            </a:r>
            <a:r>
              <a:rPr lang="pl-PL" dirty="0">
                <a:latin typeface="Arial Narrow" panose="020B0606020202030204" pitchFamily="34" charset="0"/>
              </a:rPr>
              <a:t> </a:t>
            </a:r>
            <a:r>
              <a:rPr lang="pl-PL" dirty="0" err="1">
                <a:latin typeface="Arial Narrow" panose="020B0606020202030204" pitchFamily="34" charset="0"/>
              </a:rPr>
              <a:t>Communication</a:t>
            </a:r>
            <a:r>
              <a:rPr lang="pl-PL" dirty="0">
                <a:latin typeface="Arial Narrow" panose="020B0606020202030204" pitchFamily="34" charset="0"/>
              </a:rPr>
              <a:t> &amp; Feedback</a:t>
            </a:r>
          </a:p>
          <a:p>
            <a:r>
              <a:rPr lang="pl-PL" dirty="0" err="1">
                <a:latin typeface="Arial Narrow" panose="020B0606020202030204" pitchFamily="34" charset="0"/>
              </a:rPr>
              <a:t>Encourage</a:t>
            </a:r>
            <a:r>
              <a:rPr lang="pl-PL" dirty="0">
                <a:latin typeface="Arial Narrow" panose="020B0606020202030204" pitchFamily="34" charset="0"/>
              </a:rPr>
              <a:t> open </a:t>
            </a:r>
            <a:r>
              <a:rPr lang="pl-PL" dirty="0" err="1">
                <a:latin typeface="Arial Narrow" panose="020B0606020202030204" pitchFamily="34" charset="0"/>
              </a:rPr>
              <a:t>dialogue</a:t>
            </a:r>
            <a:endParaRPr lang="pl-PL" dirty="0">
              <a:latin typeface="Arial Narrow" panose="020B0606020202030204" pitchFamily="34" charset="0"/>
            </a:endParaRPr>
          </a:p>
          <a:p>
            <a:r>
              <a:rPr lang="pl-PL" dirty="0" err="1">
                <a:latin typeface="Arial Narrow" panose="020B0606020202030204" pitchFamily="34" charset="0"/>
              </a:rPr>
              <a:t>Support</a:t>
            </a:r>
            <a:r>
              <a:rPr lang="pl-PL" dirty="0">
                <a:latin typeface="Arial Narrow" panose="020B0606020202030204" pitchFamily="34" charset="0"/>
              </a:rPr>
              <a:t> Virtual Global Collaboration:</a:t>
            </a:r>
          </a:p>
          <a:p>
            <a:pPr lvl="1"/>
            <a:r>
              <a:rPr lang="pl-PL" dirty="0">
                <a:latin typeface="Arial Narrow" panose="020B0606020202030204" pitchFamily="34" charset="0"/>
              </a:rPr>
              <a:t>Set </a:t>
            </a:r>
            <a:r>
              <a:rPr lang="pl-PL" dirty="0" err="1">
                <a:latin typeface="Arial Narrow" panose="020B0606020202030204" pitchFamily="34" charset="0"/>
              </a:rPr>
              <a:t>clear</a:t>
            </a:r>
            <a:r>
              <a:rPr lang="pl-PL" dirty="0">
                <a:latin typeface="Arial Narrow" panose="020B0606020202030204" pitchFamily="34" charset="0"/>
              </a:rPr>
              <a:t> </a:t>
            </a:r>
            <a:r>
              <a:rPr lang="pl-PL" dirty="0" err="1">
                <a:latin typeface="Arial Narrow" panose="020B0606020202030204" pitchFamily="34" charset="0"/>
              </a:rPr>
              <a:t>communication</a:t>
            </a:r>
            <a:r>
              <a:rPr lang="pl-PL" dirty="0">
                <a:latin typeface="Arial Narrow" panose="020B0606020202030204" pitchFamily="34" charset="0"/>
              </a:rPr>
              <a:t> </a:t>
            </a:r>
            <a:r>
              <a:rPr lang="pl-PL" dirty="0" err="1">
                <a:latin typeface="Arial Narrow" panose="020B0606020202030204" pitchFamily="34" charset="0"/>
              </a:rPr>
              <a:t>norms</a:t>
            </a:r>
            <a:endParaRPr lang="pl-PL" dirty="0">
              <a:latin typeface="Arial Narrow" panose="020B0606020202030204" pitchFamily="34" charset="0"/>
            </a:endParaRPr>
          </a:p>
          <a:p>
            <a:pPr lvl="1"/>
            <a:r>
              <a:rPr lang="pl-PL" dirty="0" err="1">
                <a:latin typeface="Arial Narrow" panose="020B0606020202030204" pitchFamily="34" charset="0"/>
              </a:rPr>
              <a:t>Clarify</a:t>
            </a:r>
            <a:r>
              <a:rPr lang="pl-PL" dirty="0">
                <a:latin typeface="Arial Narrow" panose="020B0606020202030204" pitchFamily="34" charset="0"/>
              </a:rPr>
              <a:t> </a:t>
            </a:r>
            <a:r>
              <a:rPr lang="pl-PL" dirty="0" err="1">
                <a:latin typeface="Arial Narrow" panose="020B0606020202030204" pitchFamily="34" charset="0"/>
              </a:rPr>
              <a:t>decision-making</a:t>
            </a:r>
            <a:endParaRPr lang="pl-PL" dirty="0">
              <a:latin typeface="Arial Narrow" panose="020B0606020202030204" pitchFamily="34" charset="0"/>
            </a:endParaRPr>
          </a:p>
          <a:p>
            <a:pPr lvl="1"/>
            <a:r>
              <a:rPr lang="pl-PL" dirty="0" err="1">
                <a:latin typeface="Arial Narrow" panose="020B0606020202030204" pitchFamily="34" charset="0"/>
              </a:rPr>
              <a:t>Structure</a:t>
            </a:r>
            <a:r>
              <a:rPr lang="pl-PL" dirty="0">
                <a:latin typeface="Arial Narrow" panose="020B0606020202030204" pitchFamily="34" charset="0"/>
              </a:rPr>
              <a:t> </a:t>
            </a:r>
            <a:r>
              <a:rPr lang="pl-PL" dirty="0" err="1">
                <a:latin typeface="Arial Narrow" panose="020B0606020202030204" pitchFamily="34" charset="0"/>
              </a:rPr>
              <a:t>meetings</a:t>
            </a:r>
            <a:endParaRPr lang="pl-PL" dirty="0">
              <a:latin typeface="Arial Narrow" panose="020B0606020202030204" pitchFamily="34" charset="0"/>
            </a:endParaRPr>
          </a:p>
          <a:p>
            <a:pPr lvl="1"/>
            <a:r>
              <a:rPr lang="pl-PL" dirty="0" err="1">
                <a:latin typeface="Arial Narrow" panose="020B0606020202030204" pitchFamily="34" charset="0"/>
              </a:rPr>
              <a:t>Encourage</a:t>
            </a:r>
            <a:r>
              <a:rPr lang="pl-PL" dirty="0">
                <a:latin typeface="Arial Narrow" panose="020B0606020202030204" pitchFamily="34" charset="0"/>
              </a:rPr>
              <a:t> </a:t>
            </a:r>
            <a:r>
              <a:rPr lang="pl-PL" dirty="0" err="1">
                <a:latin typeface="Arial Narrow" panose="020B0606020202030204" pitchFamily="34" charset="0"/>
              </a:rPr>
              <a:t>informal</a:t>
            </a:r>
            <a:r>
              <a:rPr lang="pl-PL" dirty="0">
                <a:latin typeface="Arial Narrow" panose="020B0606020202030204" pitchFamily="34" charset="0"/>
              </a:rPr>
              <a:t> </a:t>
            </a:r>
            <a:r>
              <a:rPr lang="pl-PL" dirty="0" err="1">
                <a:latin typeface="Arial Narrow" panose="020B0606020202030204" pitchFamily="34" charset="0"/>
              </a:rPr>
              <a:t>check-ins</a:t>
            </a:r>
            <a:endParaRPr lang="pl-PL" dirty="0">
              <a:latin typeface="Arial Narrow" panose="020B0606020202030204" pitchFamily="34" charset="0"/>
            </a:endParaRPr>
          </a:p>
        </p:txBody>
      </p:sp>
    </p:spTree>
    <p:extLst>
      <p:ext uri="{BB962C8B-B14F-4D97-AF65-F5344CB8AC3E}">
        <p14:creationId xmlns:p14="http://schemas.microsoft.com/office/powerpoint/2010/main" val="415217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71AF-8C21-3280-C0E8-E822B802C53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9C22F95-D0E9-16F3-BC0C-62F4430851D9}"/>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B4EF48CD-E2BB-BB57-2FA6-E99CB5EA3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498EE3B8-EEED-199F-E37D-267506C9F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E42C9E96-D183-58ED-1949-4488C4031201}"/>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Risks</a:t>
            </a:r>
            <a:r>
              <a:rPr lang="pl-PL" sz="2400" b="1" dirty="0">
                <a:solidFill>
                  <a:schemeClr val="bg1"/>
                </a:solidFill>
              </a:rPr>
              <a:t> of </a:t>
            </a:r>
            <a:r>
              <a:rPr lang="pl-PL" sz="2400" b="1" dirty="0" err="1">
                <a:solidFill>
                  <a:schemeClr val="bg1"/>
                </a:solidFill>
              </a:rPr>
              <a:t>Low</a:t>
            </a:r>
            <a:r>
              <a:rPr lang="pl-PL" sz="2400" b="1" dirty="0">
                <a:solidFill>
                  <a:schemeClr val="bg1"/>
                </a:solidFill>
              </a:rPr>
              <a:t> CQ</a:t>
            </a:r>
          </a:p>
        </p:txBody>
      </p:sp>
      <p:sp>
        <p:nvSpPr>
          <p:cNvPr id="3" name="Symbol zastępczy zawartości 2">
            <a:extLst>
              <a:ext uri="{FF2B5EF4-FFF2-40B4-BE49-F238E27FC236}">
                <a16:creationId xmlns:a16="http://schemas.microsoft.com/office/drawing/2014/main" id="{2EA833DA-B2FD-783D-57F0-9E149965AB1F}"/>
              </a:ext>
            </a:extLst>
          </p:cNvPr>
          <p:cNvSpPr>
            <a:spLocks noGrp="1"/>
          </p:cNvSpPr>
          <p:nvPr>
            <p:ph idx="1"/>
          </p:nvPr>
        </p:nvSpPr>
        <p:spPr>
          <a:xfrm>
            <a:off x="473529" y="1379363"/>
            <a:ext cx="8213271" cy="4797600"/>
          </a:xfrm>
        </p:spPr>
        <p:txBody>
          <a:bodyPr>
            <a:normAutofit/>
          </a:bodyPr>
          <a:lstStyle/>
          <a:p>
            <a:pPr lvl="0"/>
            <a:r>
              <a:rPr lang="pl-PL" dirty="0" err="1">
                <a:latin typeface="Arial Narrow" panose="020B0606020202030204" pitchFamily="34" charset="0"/>
              </a:rPr>
              <a:t>Frequent</a:t>
            </a:r>
            <a:r>
              <a:rPr lang="pl-PL" dirty="0">
                <a:latin typeface="Arial Narrow" panose="020B0606020202030204" pitchFamily="34" charset="0"/>
              </a:rPr>
              <a:t> </a:t>
            </a:r>
            <a:r>
              <a:rPr lang="pl-PL" dirty="0" err="1">
                <a:latin typeface="Arial Narrow" panose="020B0606020202030204" pitchFamily="34" charset="0"/>
              </a:rPr>
              <a:t>Miscommunication</a:t>
            </a:r>
            <a:r>
              <a:rPr lang="pl-PL" dirty="0">
                <a:latin typeface="Arial Narrow" panose="020B0606020202030204" pitchFamily="34" charset="0"/>
              </a:rPr>
              <a:t> – </a:t>
            </a:r>
            <a:r>
              <a:rPr lang="pl-PL" dirty="0" err="1">
                <a:latin typeface="Arial Narrow" panose="020B0606020202030204" pitchFamily="34" charset="0"/>
              </a:rPr>
              <a:t>misinterpreted</a:t>
            </a:r>
            <a:r>
              <a:rPr lang="pl-PL" dirty="0">
                <a:latin typeface="Arial Narrow" panose="020B0606020202030204" pitchFamily="34" charset="0"/>
              </a:rPr>
              <a:t> </a:t>
            </a:r>
            <a:r>
              <a:rPr lang="pl-PL" dirty="0" err="1">
                <a:latin typeface="Arial Narrow" panose="020B0606020202030204" pitchFamily="34" charset="0"/>
              </a:rPr>
              <a:t>instructions</a:t>
            </a:r>
            <a:endParaRPr lang="pl-PL" dirty="0">
              <a:latin typeface="Arial Narrow" panose="020B0606020202030204" pitchFamily="34" charset="0"/>
            </a:endParaRPr>
          </a:p>
          <a:p>
            <a:pPr lvl="0"/>
            <a:r>
              <a:rPr lang="pl-PL" dirty="0">
                <a:latin typeface="Arial Narrow" panose="020B0606020202030204" pitchFamily="34" charset="0"/>
              </a:rPr>
              <a:t>C</a:t>
            </a:r>
            <a:r>
              <a:rPr lang="en-GB" dirty="0" err="1">
                <a:latin typeface="Arial Narrow" panose="020B0606020202030204" pitchFamily="34" charset="0"/>
              </a:rPr>
              <a:t>onflict</a:t>
            </a:r>
            <a:r>
              <a:rPr lang="en-GB" dirty="0">
                <a:latin typeface="Arial Narrow" panose="020B0606020202030204" pitchFamily="34" charset="0"/>
              </a:rPr>
              <a:t> or disengagement</a:t>
            </a:r>
            <a:r>
              <a:rPr lang="pl-PL" dirty="0">
                <a:latin typeface="Arial Narrow" panose="020B0606020202030204" pitchFamily="34" charset="0"/>
              </a:rPr>
              <a:t> - </a:t>
            </a:r>
            <a:r>
              <a:rPr lang="en-GB" dirty="0">
                <a:latin typeface="Arial Narrow" panose="020B0606020202030204" pitchFamily="34" charset="0"/>
              </a:rPr>
              <a:t>reduced cooperation</a:t>
            </a:r>
            <a:r>
              <a:rPr lang="pl-PL" dirty="0">
                <a:latin typeface="Arial Narrow" panose="020B0606020202030204" pitchFamily="34" charset="0"/>
              </a:rPr>
              <a:t>.</a:t>
            </a:r>
          </a:p>
          <a:p>
            <a:pPr lvl="0"/>
            <a:r>
              <a:rPr lang="en-GB" dirty="0">
                <a:latin typeface="Arial Narrow" panose="020B0606020202030204" pitchFamily="34" charset="0"/>
              </a:rPr>
              <a:t>Productivity drops </a:t>
            </a:r>
            <a:r>
              <a:rPr lang="pl-PL" dirty="0">
                <a:latin typeface="Arial Narrow" panose="020B0606020202030204" pitchFamily="34" charset="0"/>
              </a:rPr>
              <a:t>-</a:t>
            </a:r>
            <a:r>
              <a:rPr lang="en-GB" dirty="0">
                <a:latin typeface="Arial Narrow" panose="020B0606020202030204" pitchFamily="34" charset="0"/>
              </a:rPr>
              <a:t> people don’t feel understood.</a:t>
            </a:r>
            <a:endParaRPr lang="pl-PL" dirty="0">
              <a:latin typeface="Arial Narrow" panose="020B0606020202030204" pitchFamily="34" charset="0"/>
            </a:endParaRPr>
          </a:p>
          <a:p>
            <a:pPr lvl="0"/>
            <a:r>
              <a:rPr lang="en-GB" dirty="0">
                <a:latin typeface="Arial Narrow" panose="020B0606020202030204" pitchFamily="34" charset="0"/>
              </a:rPr>
              <a:t>Ethical mistakes </a:t>
            </a:r>
            <a:r>
              <a:rPr lang="pl-PL" dirty="0">
                <a:latin typeface="Arial Narrow" panose="020B0606020202030204" pitchFamily="34" charset="0"/>
              </a:rPr>
              <a:t>-</a:t>
            </a:r>
            <a:r>
              <a:rPr lang="en-GB" dirty="0">
                <a:latin typeface="Arial Narrow" panose="020B0606020202030204" pitchFamily="34" charset="0"/>
              </a:rPr>
              <a:t> local norms</a:t>
            </a:r>
            <a:r>
              <a:rPr lang="pl-PL" dirty="0">
                <a:latin typeface="Arial Narrow" panose="020B0606020202030204" pitchFamily="34" charset="0"/>
              </a:rPr>
              <a:t>,</a:t>
            </a:r>
            <a:r>
              <a:rPr lang="en-GB" dirty="0">
                <a:latin typeface="Arial Narrow" panose="020B0606020202030204" pitchFamily="34" charset="0"/>
              </a:rPr>
              <a:t> regulations</a:t>
            </a:r>
            <a:r>
              <a:rPr lang="pl-PL" dirty="0">
                <a:latin typeface="Arial Narrow" panose="020B0606020202030204" pitchFamily="34" charset="0"/>
              </a:rPr>
              <a:t> </a:t>
            </a:r>
            <a:r>
              <a:rPr lang="en-GB" dirty="0">
                <a:latin typeface="Arial Narrow" panose="020B0606020202030204" pitchFamily="34" charset="0"/>
              </a:rPr>
              <a:t>misinterpret</a:t>
            </a:r>
            <a:r>
              <a:rPr lang="pl-PL" dirty="0" err="1">
                <a:latin typeface="Arial Narrow" panose="020B0606020202030204" pitchFamily="34" charset="0"/>
              </a:rPr>
              <a:t>ed</a:t>
            </a:r>
            <a:endParaRPr lang="pl-PL" dirty="0"/>
          </a:p>
          <a:p>
            <a:pPr lvl="0"/>
            <a:r>
              <a:rPr lang="en-GB" dirty="0">
                <a:latin typeface="Arial Narrow" panose="020B0606020202030204" pitchFamily="34" charset="0"/>
              </a:rPr>
              <a:t>Breakdown in trust — perceived disrespect</a:t>
            </a:r>
            <a:endParaRPr lang="pl-PL" dirty="0">
              <a:latin typeface="Arial Narrow" panose="020B0606020202030204" pitchFamily="34" charset="0"/>
            </a:endParaRPr>
          </a:p>
          <a:p>
            <a:pPr lvl="0"/>
            <a:r>
              <a:rPr lang="en-GB" b="1" dirty="0"/>
              <a:t>Cultural offense</a:t>
            </a:r>
            <a:r>
              <a:rPr lang="en-GB" dirty="0"/>
              <a:t> — unintended insults</a:t>
            </a:r>
            <a:endParaRPr lang="pl-PL" dirty="0"/>
          </a:p>
          <a:p>
            <a:pPr lvl="0"/>
            <a:r>
              <a:rPr lang="en-GB" b="1" dirty="0"/>
              <a:t>Command friction</a:t>
            </a:r>
            <a:r>
              <a:rPr lang="en-GB" dirty="0"/>
              <a:t> — </a:t>
            </a:r>
            <a:r>
              <a:rPr lang="en-GB" sz="2400" dirty="0"/>
              <a:t>over</a:t>
            </a:r>
            <a:r>
              <a:rPr lang="en-GB" dirty="0"/>
              <a:t> leadership style </a:t>
            </a:r>
            <a:r>
              <a:rPr lang="en-GB" sz="2400" dirty="0"/>
              <a:t>or</a:t>
            </a:r>
            <a:r>
              <a:rPr lang="en-GB" dirty="0"/>
              <a:t> decision process</a:t>
            </a:r>
            <a:endParaRPr lang="pl-PL" dirty="0"/>
          </a:p>
        </p:txBody>
      </p:sp>
    </p:spTree>
    <p:extLst>
      <p:ext uri="{BB962C8B-B14F-4D97-AF65-F5344CB8AC3E}">
        <p14:creationId xmlns:p14="http://schemas.microsoft.com/office/powerpoint/2010/main" val="1248327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799D-A762-BF26-CCB5-A029C4BF36F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7DFF90A-7BAC-90EC-01CA-C6500608B7D9}"/>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02AD10A3-7DE4-BF57-E71C-F23B6DA57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EDF2AF4F-CE29-B83C-2E67-25A18323D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EB85ABDD-C0E4-B9FE-CDD7-58408C0FF3FF}"/>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a:solidFill>
                  <a:schemeClr val="bg1"/>
                </a:solidFill>
              </a:rPr>
              <a:t>Developing CQ</a:t>
            </a:r>
          </a:p>
        </p:txBody>
      </p:sp>
      <p:sp>
        <p:nvSpPr>
          <p:cNvPr id="3" name="Symbol zastępczy zawartości 2">
            <a:extLst>
              <a:ext uri="{FF2B5EF4-FFF2-40B4-BE49-F238E27FC236}">
                <a16:creationId xmlns:a16="http://schemas.microsoft.com/office/drawing/2014/main" id="{D53A051B-A27C-025C-970D-23B05DA7460F}"/>
              </a:ext>
            </a:extLst>
          </p:cNvPr>
          <p:cNvSpPr>
            <a:spLocks noGrp="1"/>
          </p:cNvSpPr>
          <p:nvPr>
            <p:ph idx="1"/>
          </p:nvPr>
        </p:nvSpPr>
        <p:spPr/>
        <p:txBody>
          <a:bodyPr/>
          <a:lstStyle/>
          <a:p>
            <a:pPr marL="0" indent="0">
              <a:buNone/>
            </a:pPr>
            <a:r>
              <a:rPr lang="pl-PL" b="1" dirty="0"/>
              <a:t>At the </a:t>
            </a:r>
            <a:r>
              <a:rPr lang="pl-PL" b="1" dirty="0" err="1"/>
              <a:t>individual</a:t>
            </a:r>
            <a:r>
              <a:rPr lang="pl-PL" b="1" dirty="0"/>
              <a:t> </a:t>
            </a:r>
            <a:r>
              <a:rPr lang="pl-PL" b="1" dirty="0" err="1"/>
              <a:t>level</a:t>
            </a:r>
            <a:r>
              <a:rPr lang="pl-PL" b="1" dirty="0"/>
              <a:t>:</a:t>
            </a:r>
            <a:endParaRPr lang="pl-PL" dirty="0"/>
          </a:p>
          <a:p>
            <a:pPr lvl="0"/>
            <a:r>
              <a:rPr lang="pl-PL" dirty="0" err="1"/>
              <a:t>Exposure</a:t>
            </a:r>
            <a:r>
              <a:rPr lang="pl-PL" dirty="0"/>
              <a:t> to </a:t>
            </a:r>
            <a:r>
              <a:rPr lang="pl-PL" dirty="0" err="1"/>
              <a:t>diverse</a:t>
            </a:r>
            <a:r>
              <a:rPr lang="pl-PL" dirty="0"/>
              <a:t> </a:t>
            </a:r>
            <a:r>
              <a:rPr lang="pl-PL" dirty="0" err="1"/>
              <a:t>cultures</a:t>
            </a:r>
            <a:r>
              <a:rPr lang="pl-PL" dirty="0"/>
              <a:t> (</a:t>
            </a:r>
            <a:r>
              <a:rPr lang="pl-PL" dirty="0" err="1"/>
              <a:t>assignments</a:t>
            </a:r>
            <a:r>
              <a:rPr lang="pl-PL" dirty="0"/>
              <a:t>, exchange </a:t>
            </a:r>
            <a:r>
              <a:rPr lang="pl-PL" dirty="0" err="1"/>
              <a:t>programmes</a:t>
            </a:r>
            <a:r>
              <a:rPr lang="pl-PL" dirty="0"/>
              <a:t>)</a:t>
            </a:r>
          </a:p>
          <a:p>
            <a:pPr lvl="0"/>
            <a:r>
              <a:rPr lang="pl-PL" dirty="0" err="1"/>
              <a:t>Reflective</a:t>
            </a:r>
            <a:r>
              <a:rPr lang="pl-PL" dirty="0"/>
              <a:t> </a:t>
            </a:r>
            <a:r>
              <a:rPr lang="pl-PL" dirty="0" err="1"/>
              <a:t>practices</a:t>
            </a:r>
            <a:endParaRPr lang="pl-PL" dirty="0"/>
          </a:p>
          <a:p>
            <a:pPr lvl="0"/>
            <a:r>
              <a:rPr lang="pl-PL" dirty="0"/>
              <a:t>Language learning</a:t>
            </a:r>
          </a:p>
          <a:p>
            <a:pPr lvl="0"/>
            <a:r>
              <a:rPr lang="pl-PL" dirty="0" err="1"/>
              <a:t>Mentorship</a:t>
            </a:r>
            <a:r>
              <a:rPr lang="pl-PL" dirty="0"/>
              <a:t> from </a:t>
            </a:r>
            <a:r>
              <a:rPr lang="pl-PL" dirty="0" err="1"/>
              <a:t>culturally</a:t>
            </a:r>
            <a:r>
              <a:rPr lang="pl-PL" dirty="0"/>
              <a:t> </a:t>
            </a:r>
            <a:r>
              <a:rPr lang="pl-PL" dirty="0" err="1"/>
              <a:t>experienced</a:t>
            </a:r>
            <a:r>
              <a:rPr lang="pl-PL" dirty="0"/>
              <a:t> </a:t>
            </a:r>
            <a:r>
              <a:rPr lang="pl-PL" dirty="0" err="1"/>
              <a:t>colleagues</a:t>
            </a:r>
            <a:endParaRPr lang="pl-PL" dirty="0"/>
          </a:p>
          <a:p>
            <a:pPr lvl="0"/>
            <a:r>
              <a:rPr lang="en-GB" dirty="0"/>
              <a:t>Formal CQ assessments and training programs</a:t>
            </a:r>
            <a:endParaRPr lang="pl-PL" dirty="0"/>
          </a:p>
          <a:p>
            <a:endParaRPr lang="pl-PL" dirty="0"/>
          </a:p>
        </p:txBody>
      </p:sp>
    </p:spTree>
    <p:extLst>
      <p:ext uri="{BB962C8B-B14F-4D97-AF65-F5344CB8AC3E}">
        <p14:creationId xmlns:p14="http://schemas.microsoft.com/office/powerpoint/2010/main" val="55552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84FD-1784-55F2-1826-ED8B15460A2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1AF65E9-4488-51C6-323B-36F75646A282}"/>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44329AD0-101C-1CE5-41AF-ADE2B5EC8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8AD6DE16-DE1B-5E42-4F89-DCDA4B2E3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89A0622B-ECA4-D49A-7388-EAF95073A517}"/>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a:solidFill>
                  <a:schemeClr val="bg1"/>
                </a:solidFill>
              </a:rPr>
              <a:t>Developing CQ</a:t>
            </a:r>
          </a:p>
        </p:txBody>
      </p:sp>
      <p:sp>
        <p:nvSpPr>
          <p:cNvPr id="3" name="Symbol zastępczy zawartości 2">
            <a:extLst>
              <a:ext uri="{FF2B5EF4-FFF2-40B4-BE49-F238E27FC236}">
                <a16:creationId xmlns:a16="http://schemas.microsoft.com/office/drawing/2014/main" id="{5C01648E-1F66-BEB8-FC4B-C36090EA31A8}"/>
              </a:ext>
            </a:extLst>
          </p:cNvPr>
          <p:cNvSpPr>
            <a:spLocks noGrp="1"/>
          </p:cNvSpPr>
          <p:nvPr>
            <p:ph idx="1"/>
          </p:nvPr>
        </p:nvSpPr>
        <p:spPr/>
        <p:txBody>
          <a:bodyPr/>
          <a:lstStyle/>
          <a:p>
            <a:pPr marL="0" indent="0">
              <a:buNone/>
            </a:pPr>
            <a:r>
              <a:rPr lang="pl-PL" b="1" dirty="0"/>
              <a:t>At the </a:t>
            </a:r>
            <a:r>
              <a:rPr lang="pl-PL" b="1" dirty="0" err="1"/>
              <a:t>organizational</a:t>
            </a:r>
            <a:r>
              <a:rPr lang="pl-PL" b="1" dirty="0"/>
              <a:t> </a:t>
            </a:r>
            <a:r>
              <a:rPr lang="pl-PL" b="1" dirty="0" err="1"/>
              <a:t>level</a:t>
            </a:r>
            <a:r>
              <a:rPr lang="pl-PL" b="1" dirty="0"/>
              <a:t>:</a:t>
            </a:r>
            <a:endParaRPr lang="pl-PL" dirty="0"/>
          </a:p>
          <a:p>
            <a:pPr lvl="0"/>
            <a:r>
              <a:rPr lang="pl-PL" dirty="0" err="1"/>
              <a:t>Embedding</a:t>
            </a:r>
            <a:r>
              <a:rPr lang="pl-PL" dirty="0"/>
              <a:t> CQ </a:t>
            </a:r>
            <a:r>
              <a:rPr lang="pl-PL" dirty="0" err="1"/>
              <a:t>into</a:t>
            </a:r>
            <a:r>
              <a:rPr lang="pl-PL" dirty="0"/>
              <a:t> </a:t>
            </a:r>
            <a:r>
              <a:rPr lang="pl-PL" dirty="0" err="1"/>
              <a:t>leadership</a:t>
            </a:r>
            <a:r>
              <a:rPr lang="pl-PL" dirty="0"/>
              <a:t> development</a:t>
            </a:r>
          </a:p>
          <a:p>
            <a:pPr lvl="0"/>
            <a:r>
              <a:rPr lang="en-GB" dirty="0"/>
              <a:t>Creating diverse teams and inclusive policies</a:t>
            </a:r>
            <a:endParaRPr lang="pl-PL" dirty="0"/>
          </a:p>
          <a:p>
            <a:pPr lvl="0"/>
            <a:r>
              <a:rPr lang="pl-PL" dirty="0" err="1"/>
              <a:t>Encouraging</a:t>
            </a:r>
            <a:r>
              <a:rPr lang="pl-PL" dirty="0"/>
              <a:t> cross-</a:t>
            </a:r>
            <a:r>
              <a:rPr lang="pl-PL" dirty="0" err="1"/>
              <a:t>border</a:t>
            </a:r>
            <a:r>
              <a:rPr lang="pl-PL" dirty="0"/>
              <a:t> </a:t>
            </a:r>
            <a:r>
              <a:rPr lang="pl-PL" dirty="0" err="1"/>
              <a:t>assignments</a:t>
            </a:r>
            <a:endParaRPr lang="pl-PL" dirty="0"/>
          </a:p>
          <a:p>
            <a:pPr lvl="0"/>
            <a:r>
              <a:rPr lang="en-GB" dirty="0"/>
              <a:t>Designing onboarding programs that prepare employees for global work</a:t>
            </a:r>
            <a:endParaRPr lang="pl-PL" dirty="0"/>
          </a:p>
          <a:p>
            <a:pPr marL="0" indent="0">
              <a:buNone/>
            </a:pPr>
            <a:endParaRPr lang="pl-PL" dirty="0"/>
          </a:p>
          <a:p>
            <a:endParaRPr lang="pl-PL" dirty="0"/>
          </a:p>
        </p:txBody>
      </p:sp>
    </p:spTree>
    <p:extLst>
      <p:ext uri="{BB962C8B-B14F-4D97-AF65-F5344CB8AC3E}">
        <p14:creationId xmlns:p14="http://schemas.microsoft.com/office/powerpoint/2010/main" val="4114523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B2C46-126E-D3D2-4BAF-D08C9C30A19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F9E6E03-7FCE-7F94-DAE4-DEC8B6173ECF}"/>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3D10C764-2384-2D51-B09F-59B25BE39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954F20A3-7C25-7217-1CD6-294F2ECEC6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0A2E7CA1-5ECF-3D7B-7010-773066DF543D}"/>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Conclusions</a:t>
            </a:r>
            <a:r>
              <a:rPr lang="pl-PL" sz="2400" b="1" dirty="0">
                <a:solidFill>
                  <a:schemeClr val="bg1"/>
                </a:solidFill>
              </a:rPr>
              <a:t> / </a:t>
            </a:r>
            <a:r>
              <a:rPr lang="pl-PL" sz="2400" b="1" dirty="0" err="1">
                <a:solidFill>
                  <a:schemeClr val="bg1"/>
                </a:solidFill>
              </a:rPr>
              <a:t>Takeaways</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F787CA96-0079-8F04-DC8C-BF2516363CCB}"/>
              </a:ext>
            </a:extLst>
          </p:cNvPr>
          <p:cNvSpPr>
            <a:spLocks noGrp="1"/>
          </p:cNvSpPr>
          <p:nvPr>
            <p:ph idx="1"/>
          </p:nvPr>
        </p:nvSpPr>
        <p:spPr>
          <a:xfrm>
            <a:off x="342901" y="1281793"/>
            <a:ext cx="8384720" cy="4895170"/>
          </a:xfrm>
          <a:noFill/>
          <a:ln>
            <a:noFill/>
          </a:ln>
        </p:spPr>
        <p:txBody>
          <a:bodyPr/>
          <a:lstStyle/>
          <a:p>
            <a:pPr marL="0" indent="0">
              <a:buNone/>
            </a:pPr>
            <a:r>
              <a:rPr lang="pl-PL" b="1" dirty="0"/>
              <a:t>1. CQ</a:t>
            </a:r>
            <a:r>
              <a:rPr lang="en-GB" b="1" dirty="0"/>
              <a:t> </a:t>
            </a:r>
            <a:r>
              <a:rPr lang="en-GB" dirty="0"/>
              <a:t>is </a:t>
            </a:r>
            <a:r>
              <a:rPr lang="en-GB" b="1" dirty="0"/>
              <a:t>not</a:t>
            </a:r>
            <a:r>
              <a:rPr lang="en-GB" dirty="0"/>
              <a:t> just a soft skill — it’s a </a:t>
            </a:r>
            <a:r>
              <a:rPr lang="en-GB" b="1" dirty="0"/>
              <a:t>strategic </a:t>
            </a:r>
            <a:r>
              <a:rPr lang="en-GB" dirty="0"/>
              <a:t>advantage.</a:t>
            </a:r>
            <a:endParaRPr lang="pl-PL" dirty="0"/>
          </a:p>
          <a:p>
            <a:pPr marL="0" indent="0">
              <a:buNone/>
            </a:pPr>
            <a:r>
              <a:rPr lang="pl-PL" dirty="0"/>
              <a:t>    High CQ </a:t>
            </a:r>
            <a:r>
              <a:rPr lang="pl-PL" dirty="0" err="1"/>
              <a:t>Leaders</a:t>
            </a:r>
            <a:r>
              <a:rPr lang="pl-PL" dirty="0"/>
              <a:t> / </a:t>
            </a:r>
            <a:r>
              <a:rPr lang="pl-PL" dirty="0" err="1"/>
              <a:t>Teams</a:t>
            </a:r>
            <a:r>
              <a:rPr lang="pl-PL" dirty="0"/>
              <a:t> / </a:t>
            </a:r>
            <a:r>
              <a:rPr lang="pl-PL" dirty="0" err="1"/>
              <a:t>Organizations</a:t>
            </a:r>
            <a:r>
              <a:rPr lang="pl-PL" dirty="0"/>
              <a:t> …</a:t>
            </a:r>
          </a:p>
          <a:p>
            <a:r>
              <a:rPr lang="en-GB" dirty="0"/>
              <a:t>collaborate better, avoid costly misunderstandings</a:t>
            </a:r>
            <a:r>
              <a:rPr lang="pl-PL" dirty="0"/>
              <a:t>,</a:t>
            </a:r>
          </a:p>
          <a:p>
            <a:r>
              <a:rPr lang="en-GB" dirty="0"/>
              <a:t>build trust across borders</a:t>
            </a:r>
            <a:r>
              <a:rPr lang="pl-PL" dirty="0"/>
              <a:t>,</a:t>
            </a:r>
          </a:p>
          <a:p>
            <a:r>
              <a:rPr lang="en-GB" dirty="0"/>
              <a:t>turn cultural differences into strengths</a:t>
            </a:r>
            <a:r>
              <a:rPr lang="pl-PL" dirty="0"/>
              <a:t>.</a:t>
            </a:r>
          </a:p>
          <a:p>
            <a:pPr marL="0" indent="0">
              <a:buNone/>
            </a:pPr>
            <a:endParaRPr lang="pl-PL" dirty="0"/>
          </a:p>
          <a:p>
            <a:pPr marL="0" indent="0">
              <a:buNone/>
            </a:pPr>
            <a:r>
              <a:rPr lang="pl-PL" dirty="0"/>
              <a:t>2. </a:t>
            </a:r>
            <a:r>
              <a:rPr lang="pl-PL" b="1" dirty="0"/>
              <a:t>No single </a:t>
            </a:r>
            <a:r>
              <a:rPr lang="pl-PL" b="1" dirty="0" err="1"/>
              <a:t>good</a:t>
            </a:r>
            <a:r>
              <a:rPr lang="pl-PL" b="1" dirty="0"/>
              <a:t> </a:t>
            </a:r>
            <a:r>
              <a:rPr lang="pl-PL" dirty="0"/>
              <a:t>[</a:t>
            </a:r>
            <a:r>
              <a:rPr lang="pl-PL" dirty="0" err="1"/>
              <a:t>leadership</a:t>
            </a:r>
            <a:r>
              <a:rPr lang="pl-PL" dirty="0"/>
              <a:t>] </a:t>
            </a:r>
            <a:r>
              <a:rPr lang="pl-PL" b="1" dirty="0"/>
              <a:t>style</a:t>
            </a:r>
          </a:p>
          <a:p>
            <a:pPr marL="0" indent="0">
              <a:buNone/>
            </a:pPr>
            <a:r>
              <a:rPr lang="pl-PL" b="1" dirty="0"/>
              <a:t>    </a:t>
            </a:r>
            <a:r>
              <a:rPr lang="pl-PL" dirty="0"/>
              <a:t>Global </a:t>
            </a:r>
            <a:r>
              <a:rPr lang="pl-PL" dirty="0" err="1"/>
              <a:t>leaders</a:t>
            </a:r>
            <a:r>
              <a:rPr lang="pl-PL" dirty="0"/>
              <a:t> </a:t>
            </a:r>
            <a:r>
              <a:rPr lang="pl-PL" dirty="0" err="1"/>
              <a:t>adapt</a:t>
            </a:r>
            <a:r>
              <a:rPr lang="pl-PL" dirty="0"/>
              <a:t> to </a:t>
            </a:r>
            <a:r>
              <a:rPr lang="pl-PL" dirty="0" err="1"/>
              <a:t>get</a:t>
            </a:r>
            <a:r>
              <a:rPr lang="pl-PL" dirty="0"/>
              <a:t> the </a:t>
            </a:r>
            <a:r>
              <a:rPr lang="pl-PL" dirty="0" err="1"/>
              <a:t>desired</a:t>
            </a:r>
            <a:r>
              <a:rPr lang="pl-PL" dirty="0"/>
              <a:t> </a:t>
            </a:r>
            <a:r>
              <a:rPr lang="pl-PL" dirty="0" err="1"/>
              <a:t>results</a:t>
            </a:r>
            <a:r>
              <a:rPr lang="pl-PL" dirty="0"/>
              <a:t>.</a:t>
            </a:r>
          </a:p>
          <a:p>
            <a:endParaRPr lang="pl-PL" dirty="0"/>
          </a:p>
        </p:txBody>
      </p:sp>
    </p:spTree>
    <p:extLst>
      <p:ext uri="{BB962C8B-B14F-4D97-AF65-F5344CB8AC3E}">
        <p14:creationId xmlns:p14="http://schemas.microsoft.com/office/powerpoint/2010/main" val="73707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4558AE3C-D038-574B-8135-6CE61357DC6D}"/>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Why</a:t>
            </a:r>
            <a:r>
              <a:rPr lang="pl-PL" sz="2400" b="1" dirty="0">
                <a:solidFill>
                  <a:schemeClr val="bg1"/>
                </a:solidFill>
              </a:rPr>
              <a:t> </a:t>
            </a:r>
            <a:r>
              <a:rPr lang="pl-PL" sz="2400" b="1" dirty="0" err="1">
                <a:solidFill>
                  <a:schemeClr val="bg1"/>
                </a:solidFill>
              </a:rPr>
              <a:t>Cultural</a:t>
            </a:r>
            <a:r>
              <a:rPr lang="pl-PL" sz="2400" b="1" dirty="0">
                <a:solidFill>
                  <a:schemeClr val="bg1"/>
                </a:solidFill>
              </a:rPr>
              <a:t> </a:t>
            </a:r>
            <a:r>
              <a:rPr lang="pl-PL" sz="2400" b="1" dirty="0" err="1">
                <a:solidFill>
                  <a:schemeClr val="bg1"/>
                </a:solidFill>
              </a:rPr>
              <a:t>Intelligence</a:t>
            </a:r>
            <a:r>
              <a:rPr lang="pl-PL" sz="2400" b="1" dirty="0">
                <a:solidFill>
                  <a:schemeClr val="bg1"/>
                </a:solidFill>
              </a:rPr>
              <a:t> </a:t>
            </a:r>
            <a:r>
              <a:rPr lang="pl-PL" sz="2400" b="1" dirty="0" err="1">
                <a:solidFill>
                  <a:schemeClr val="bg1"/>
                </a:solidFill>
              </a:rPr>
              <a:t>matters</a:t>
            </a:r>
            <a:r>
              <a:rPr lang="pl-PL" sz="2400" b="1" dirty="0">
                <a:solidFill>
                  <a:schemeClr val="bg1"/>
                </a:solidFill>
              </a:rPr>
              <a:t> </a:t>
            </a:r>
            <a:r>
              <a:rPr lang="pl-PL" sz="2400" b="1" dirty="0" err="1">
                <a:solidFill>
                  <a:schemeClr val="bg1"/>
                </a:solidFill>
              </a:rPr>
              <a:t>today</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021B244F-A4EC-456E-9A0C-F4BCE777F43F}"/>
              </a:ext>
            </a:extLst>
          </p:cNvPr>
          <p:cNvSpPr>
            <a:spLocks noGrp="1"/>
          </p:cNvSpPr>
          <p:nvPr>
            <p:ph idx="1"/>
          </p:nvPr>
        </p:nvSpPr>
        <p:spPr>
          <a:xfrm>
            <a:off x="400051" y="1469571"/>
            <a:ext cx="8384720" cy="4707392"/>
          </a:xfrm>
        </p:spPr>
        <p:txBody>
          <a:bodyPr>
            <a:noAutofit/>
          </a:bodyPr>
          <a:lstStyle/>
          <a:p>
            <a:pPr marL="0" indent="0">
              <a:lnSpc>
                <a:spcPct val="100000"/>
              </a:lnSpc>
              <a:spcBef>
                <a:spcPts val="0"/>
              </a:spcBef>
              <a:buNone/>
            </a:pPr>
            <a:r>
              <a:rPr lang="pl-PL" b="1" dirty="0">
                <a:latin typeface="Microsoft Himalaya" panose="01010100010101010101" pitchFamily="2" charset="0"/>
                <a:ea typeface="Microsoft Himalaya" panose="01010100010101010101" pitchFamily="2" charset="0"/>
                <a:cs typeface="Microsoft Himalaya" panose="01010100010101010101" pitchFamily="2" charset="0"/>
              </a:rPr>
              <a:t>🌍</a:t>
            </a:r>
            <a:r>
              <a:rPr lang="en-GB" b="1" dirty="0">
                <a:latin typeface="Microsoft Himalaya" panose="01010100010101010101" pitchFamily="2" charset="0"/>
                <a:ea typeface="Microsoft Himalaya" panose="01010100010101010101" pitchFamily="2" charset="0"/>
                <a:cs typeface="Microsoft Himalaya" panose="01010100010101010101" pitchFamily="2" charset="0"/>
              </a:rPr>
              <a:t> Global Reality</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lnSpc>
                <a:spcPct val="100000"/>
              </a:lnSpc>
              <a:spcBef>
                <a:spcPts val="0"/>
              </a:spcBef>
            </a:pP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Multinational</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teams</a:t>
            </a:r>
            <a:endParaRPr lang="pl-PL" sz="2800"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lnSpc>
                <a:spcPct val="100000"/>
              </a:lnSpc>
              <a:spcBef>
                <a:spcPts val="0"/>
              </a:spcBef>
            </a:pP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Diverse</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customers</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colleagues</a:t>
            </a:r>
            <a:endParaRPr lang="pl-PL" sz="2800"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lnSpc>
                <a:spcPct val="100000"/>
              </a:lnSpc>
              <a:spcBef>
                <a:spcPts val="0"/>
              </a:spcBef>
            </a:pP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Cross‑</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cultural</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decisions</a:t>
            </a:r>
            <a:endParaRPr lang="pl-PL" sz="28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nSpc>
                <a:spcPct val="100000"/>
              </a:lnSpc>
              <a:spcBef>
                <a:spcPts val="0"/>
              </a:spcBef>
              <a:buNone/>
            </a:pPr>
            <a:r>
              <a:rPr lang="pl-PL" b="1" dirty="0" err="1">
                <a:latin typeface="Microsoft Himalaya" panose="01010100010101010101" pitchFamily="2" charset="0"/>
                <a:ea typeface="Microsoft Himalaya" panose="01010100010101010101" pitchFamily="2" charset="0"/>
                <a:cs typeface="Microsoft Himalaya" panose="01010100010101010101" pitchFamily="2" charset="0"/>
              </a:rPr>
              <a:t>When</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CQ </a:t>
            </a:r>
            <a:r>
              <a:rPr lang="pl-PL" b="1" dirty="0" err="1">
                <a:latin typeface="Microsoft Himalaya" panose="01010100010101010101" pitchFamily="2" charset="0"/>
                <a:ea typeface="Microsoft Himalaya" panose="01010100010101010101" pitchFamily="2" charset="0"/>
                <a:cs typeface="Microsoft Himalaya" panose="01010100010101010101" pitchFamily="2" charset="0"/>
              </a:rPr>
              <a:t>Is</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Missing</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lnSpc>
                <a:spcPct val="100000"/>
              </a:lnSpc>
              <a:spcBef>
                <a:spcPts val="0"/>
              </a:spcBef>
            </a:pP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Misread</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behaviors</a:t>
            </a:r>
            <a:endParaRPr lang="pl-PL" sz="2800"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lnSpc>
                <a:spcPct val="100000"/>
              </a:lnSpc>
              <a:spcBef>
                <a:spcPts val="0"/>
              </a:spcBef>
            </a:pP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Failed</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market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entries</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weakened</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partnerships</a:t>
            </a:r>
            <a:endParaRPr lang="pl-PL" sz="2800"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lnSpc>
                <a:spcPct val="100000"/>
              </a:lnSpc>
              <a:spcBef>
                <a:spcPts val="0"/>
              </a:spcBef>
            </a:pP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Team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friction</a:t>
            </a:r>
            <a:endParaRPr lang="pl-PL" sz="28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nSpc>
                <a:spcPct val="100000"/>
              </a:lnSpc>
              <a:spcBef>
                <a:spcPts val="0"/>
              </a:spcBef>
              <a:buNone/>
            </a:pPr>
            <a:r>
              <a:rPr lang="pl-PL" b="1" dirty="0">
                <a:latin typeface="Microsoft Himalaya" panose="01010100010101010101" pitchFamily="2" charset="0"/>
                <a:ea typeface="Microsoft Himalaya" panose="01010100010101010101" pitchFamily="2" charset="0"/>
                <a:cs typeface="Microsoft Himalaya" panose="01010100010101010101" pitchFamily="2" charset="0"/>
              </a:rPr>
              <a:t>CQ = Advantage</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lvl="1">
              <a:lnSpc>
                <a:spcPct val="100000"/>
              </a:lnSpc>
              <a:spcBef>
                <a:spcPts val="0"/>
              </a:spcBef>
            </a:pP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Adapt</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Collaborate</a:t>
            </a:r>
            <a:r>
              <a:rPr lang="pl-PL" sz="28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800" dirty="0" err="1">
                <a:latin typeface="Microsoft Himalaya" panose="01010100010101010101" pitchFamily="2" charset="0"/>
                <a:ea typeface="Microsoft Himalaya" panose="01010100010101010101" pitchFamily="2" charset="0"/>
                <a:cs typeface="Microsoft Himalaya" panose="01010100010101010101" pitchFamily="2" charset="0"/>
              </a:rPr>
              <a:t>effectively</a:t>
            </a:r>
            <a:endParaRPr lang="pl-PL" sz="28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lnSpc>
                <a:spcPct val="100000"/>
              </a:lnSpc>
              <a:spcBef>
                <a:spcPts val="0"/>
              </a:spcBef>
              <a:buNone/>
            </a:pPr>
            <a:r>
              <a:rPr lang="en-GB" b="1" dirty="0">
                <a:latin typeface="Microsoft Himalaya" panose="01010100010101010101" pitchFamily="2" charset="0"/>
                <a:ea typeface="Microsoft Himalaya" panose="01010100010101010101" pitchFamily="2" charset="0"/>
                <a:cs typeface="Microsoft Himalaya" panose="01010100010101010101" pitchFamily="2" charset="0"/>
              </a:rPr>
              <a:t>CQ turns cultural differences into performance strength</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98957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4558AE3C-D038-574B-8135-6CE61357DC6D}"/>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2BAA692A-7F5F-0DD2-FADD-F014148F81CA}"/>
              </a:ext>
            </a:extLst>
          </p:cNvPr>
          <p:cNvSpPr>
            <a:spLocks noGrp="1"/>
          </p:cNvSpPr>
          <p:nvPr>
            <p:ph idx="1"/>
          </p:nvPr>
        </p:nvSpPr>
        <p:spPr/>
        <p:txBody>
          <a:bodyPr/>
          <a:lstStyle/>
          <a:p>
            <a:pPr marL="0" indent="0">
              <a:buNone/>
            </a:pPr>
            <a:endParaRPr lang="pl-PL" dirty="0"/>
          </a:p>
          <a:p>
            <a:pPr marL="0" indent="0">
              <a:buNone/>
            </a:pPr>
            <a:r>
              <a:rPr lang="pl-PL" dirty="0"/>
              <a:t>		     </a:t>
            </a:r>
            <a:r>
              <a:rPr lang="pl-PL" sz="4800" dirty="0"/>
              <a:t>THANK YOU</a:t>
            </a:r>
          </a:p>
          <a:p>
            <a:pPr marL="0" indent="0">
              <a:buNone/>
            </a:pPr>
            <a:endParaRPr lang="pl-PL" dirty="0"/>
          </a:p>
          <a:p>
            <a:endParaRPr lang="pl-PL" dirty="0"/>
          </a:p>
        </p:txBody>
      </p:sp>
    </p:spTree>
    <p:extLst>
      <p:ext uri="{BB962C8B-B14F-4D97-AF65-F5344CB8AC3E}">
        <p14:creationId xmlns:p14="http://schemas.microsoft.com/office/powerpoint/2010/main" val="530238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5" name="Text Box 3">
            <a:extLst>
              <a:ext uri="{FF2B5EF4-FFF2-40B4-BE49-F238E27FC236}">
                <a16:creationId xmlns:a16="http://schemas.microsoft.com/office/drawing/2014/main" id="{4558AE3C-D038-574B-8135-6CE61357DC6D}"/>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altLang="pl-PL" sz="2000" b="1" dirty="0">
                <a:solidFill>
                  <a:schemeClr val="bg1"/>
                </a:solidFill>
                <a:latin typeface="+mj-lt"/>
                <a:cs typeface="Arial" panose="020B0604020202020204" pitchFamily="34" charset="0"/>
              </a:rPr>
              <a:t>BIBLIOGRAPHY</a:t>
            </a:r>
            <a:endParaRPr lang="en-GB" altLang="pl-PL" b="1" dirty="0">
              <a:solidFill>
                <a:schemeClr val="bg1"/>
              </a:solidFill>
              <a:latin typeface="+mj-lt"/>
              <a:cs typeface="Arial" panose="020B0604020202020204" pitchFamily="34" charset="0"/>
            </a:endParaRPr>
          </a:p>
        </p:txBody>
      </p:sp>
      <p:sp>
        <p:nvSpPr>
          <p:cNvPr id="7" name="pole tekstowe 6">
            <a:extLst>
              <a:ext uri="{FF2B5EF4-FFF2-40B4-BE49-F238E27FC236}">
                <a16:creationId xmlns:a16="http://schemas.microsoft.com/office/drawing/2014/main" id="{8483795C-E6E0-0E95-1D15-4C569B604FD5}"/>
              </a:ext>
            </a:extLst>
          </p:cNvPr>
          <p:cNvSpPr txBox="1"/>
          <p:nvPr/>
        </p:nvSpPr>
        <p:spPr>
          <a:xfrm>
            <a:off x="516835" y="1890930"/>
            <a:ext cx="7792893" cy="3370153"/>
          </a:xfrm>
          <a:prstGeom prst="rect">
            <a:avLst/>
          </a:prstGeom>
          <a:noFill/>
        </p:spPr>
        <p:txBody>
          <a:bodyPr wrap="square">
            <a:spAutoFit/>
          </a:bodyPr>
          <a:lstStyle/>
          <a:p>
            <a:pPr>
              <a:spcBef>
                <a:spcPts val="600"/>
              </a:spcBef>
            </a:pPr>
            <a:r>
              <a:rPr lang="pl-PL" sz="1400" dirty="0"/>
              <a:t>Meyer, E. (2015) </a:t>
            </a:r>
            <a:r>
              <a:rPr lang="pl-PL" sz="1400" i="1" dirty="0"/>
              <a:t>The </a:t>
            </a:r>
            <a:r>
              <a:rPr lang="pl-PL" sz="1400" i="1" dirty="0" err="1"/>
              <a:t>Culture</a:t>
            </a:r>
            <a:r>
              <a:rPr lang="pl-PL" sz="1400" i="1" dirty="0"/>
              <a:t> Map.</a:t>
            </a:r>
            <a:r>
              <a:rPr lang="pl-PL" sz="1400" dirty="0"/>
              <a:t> </a:t>
            </a:r>
            <a:r>
              <a:rPr lang="pl-PL" sz="1400" dirty="0" err="1"/>
              <a:t>PublicAffairs</a:t>
            </a:r>
            <a:endParaRPr lang="pl-PL" sz="1400" dirty="0"/>
          </a:p>
          <a:p>
            <a:pPr>
              <a:spcBef>
                <a:spcPts val="600"/>
              </a:spcBef>
            </a:pPr>
            <a:r>
              <a:rPr lang="pl-PL" sz="1400" dirty="0" err="1"/>
              <a:t>Livermore</a:t>
            </a:r>
            <a:r>
              <a:rPr lang="pl-PL" sz="1400" dirty="0"/>
              <a:t>, D. (2024) </a:t>
            </a:r>
            <a:r>
              <a:rPr lang="pl-PL" sz="1400" i="1" dirty="0" err="1"/>
              <a:t>Leading</a:t>
            </a:r>
            <a:r>
              <a:rPr lang="pl-PL" sz="1400" i="1" dirty="0"/>
              <a:t> with </a:t>
            </a:r>
            <a:r>
              <a:rPr lang="pl-PL" sz="1400" i="1" dirty="0" err="1"/>
              <a:t>Cultural</a:t>
            </a:r>
            <a:r>
              <a:rPr lang="pl-PL" sz="1400" i="1" dirty="0"/>
              <a:t> </a:t>
            </a:r>
            <a:r>
              <a:rPr lang="pl-PL" sz="1400" i="1" dirty="0" err="1"/>
              <a:t>Intelligence</a:t>
            </a:r>
            <a:r>
              <a:rPr lang="pl-PL" sz="1400" i="1" dirty="0"/>
              <a:t>. The Real </a:t>
            </a:r>
            <a:r>
              <a:rPr lang="pl-PL" sz="1400" i="1" dirty="0" err="1"/>
              <a:t>Secret</a:t>
            </a:r>
            <a:r>
              <a:rPr lang="pl-PL" sz="1400" i="1" dirty="0"/>
              <a:t> to </a:t>
            </a:r>
            <a:r>
              <a:rPr lang="pl-PL" sz="1400" i="1" dirty="0" err="1"/>
              <a:t>Success</a:t>
            </a:r>
            <a:r>
              <a:rPr lang="pl-PL" sz="1400" dirty="0"/>
              <a:t>. </a:t>
            </a:r>
            <a:r>
              <a:rPr lang="pl-PL" sz="1400" dirty="0" err="1"/>
              <a:t>Amacom</a:t>
            </a:r>
            <a:endParaRPr lang="pl-PL" sz="1400" dirty="0"/>
          </a:p>
          <a:p>
            <a:pPr>
              <a:spcBef>
                <a:spcPts val="600"/>
              </a:spcBef>
            </a:pPr>
            <a:r>
              <a:rPr lang="pl-PL" sz="1400" dirty="0"/>
              <a:t>Gwiazda-Rzepecka, B. (2017) </a:t>
            </a:r>
            <a:r>
              <a:rPr lang="pl-PL" sz="1400" i="1" dirty="0"/>
              <a:t>Cross-</a:t>
            </a:r>
            <a:r>
              <a:rPr lang="pl-PL" sz="1400" i="1" dirty="0" err="1"/>
              <a:t>Cultural</a:t>
            </a:r>
            <a:r>
              <a:rPr lang="pl-PL" sz="1400" i="1" dirty="0"/>
              <a:t> </a:t>
            </a:r>
            <a:r>
              <a:rPr lang="pl-PL" sz="1400" i="1" dirty="0" err="1"/>
              <a:t>Communication</a:t>
            </a:r>
            <a:r>
              <a:rPr lang="pl-PL" sz="1400" i="1" dirty="0"/>
              <a:t> </a:t>
            </a:r>
            <a:r>
              <a:rPr lang="pl-PL" sz="1400" i="1" dirty="0" err="1"/>
              <a:t>Insights</a:t>
            </a:r>
            <a:r>
              <a:rPr lang="pl-PL" sz="1400" dirty="0"/>
              <a:t>.</a:t>
            </a:r>
          </a:p>
          <a:p>
            <a:pPr>
              <a:spcBef>
                <a:spcPts val="600"/>
              </a:spcBef>
            </a:pPr>
            <a:r>
              <a:rPr lang="en-US" sz="1400" dirty="0"/>
              <a:t>Hofstede G., G.J. Hofstede, M. Minkov</a:t>
            </a:r>
            <a:r>
              <a:rPr lang="pl-PL" sz="1400" dirty="0"/>
              <a:t>. (</a:t>
            </a:r>
            <a:r>
              <a:rPr lang="en-US" sz="1400" dirty="0"/>
              <a:t>2010</a:t>
            </a:r>
            <a:r>
              <a:rPr lang="pl-PL" sz="1400" dirty="0"/>
              <a:t>)</a:t>
            </a:r>
            <a:r>
              <a:rPr lang="en-US" sz="1400" dirty="0"/>
              <a:t> </a:t>
            </a:r>
            <a:r>
              <a:rPr lang="en-US" sz="1400" i="1" dirty="0"/>
              <a:t>Cultures and Organizations: Software of the mind. Intercultural Cooperation and Its Importance for Survival</a:t>
            </a:r>
            <a:r>
              <a:rPr lang="pl-PL" sz="1400" i="1" dirty="0"/>
              <a:t>.</a:t>
            </a:r>
            <a:r>
              <a:rPr lang="en-US" sz="1400" dirty="0"/>
              <a:t> McGraw Hill, New York.</a:t>
            </a:r>
            <a:endParaRPr lang="pl-PL" sz="1400" dirty="0"/>
          </a:p>
          <a:p>
            <a:pPr>
              <a:spcBef>
                <a:spcPts val="600"/>
              </a:spcBef>
            </a:pPr>
            <a:endParaRPr lang="pl-PL" sz="1400" dirty="0"/>
          </a:p>
          <a:p>
            <a:pPr>
              <a:spcBef>
                <a:spcPts val="600"/>
              </a:spcBef>
            </a:pPr>
            <a:endParaRPr lang="pl-PL" sz="1400" dirty="0"/>
          </a:p>
          <a:p>
            <a:pPr>
              <a:spcBef>
                <a:spcPts val="600"/>
              </a:spcBef>
            </a:pPr>
            <a:r>
              <a:rPr lang="pl-PL" sz="1400" b="1" dirty="0"/>
              <a:t>Online </a:t>
            </a:r>
            <a:r>
              <a:rPr lang="pl-PL" sz="1400" b="1" dirty="0" err="1"/>
              <a:t>resources</a:t>
            </a:r>
            <a:r>
              <a:rPr lang="pl-PL" sz="1400" b="1" dirty="0"/>
              <a:t>:</a:t>
            </a:r>
          </a:p>
          <a:p>
            <a:pPr>
              <a:spcBef>
                <a:spcPts val="600"/>
              </a:spcBef>
            </a:pPr>
            <a:r>
              <a:rPr lang="pl-PL" sz="1400" dirty="0"/>
              <a:t>https://worldpopulationreview.com/country-rankings/high-power-distance-countries?</a:t>
            </a:r>
          </a:p>
          <a:p>
            <a:pPr>
              <a:spcBef>
                <a:spcPts val="600"/>
              </a:spcBef>
            </a:pPr>
            <a:r>
              <a:rPr lang="pl-PL" sz="1400" dirty="0"/>
              <a:t>https://geerthofstede.com</a:t>
            </a:r>
          </a:p>
          <a:p>
            <a:pPr>
              <a:spcBef>
                <a:spcPts val="600"/>
              </a:spcBef>
            </a:pPr>
            <a:r>
              <a:rPr lang="pl-PL" sz="1400" dirty="0"/>
              <a:t>https://www.theculturefactor.com/country-comparison-tool</a:t>
            </a:r>
          </a:p>
          <a:p>
            <a:endParaRPr lang="pl-PL" sz="1400" dirty="0"/>
          </a:p>
        </p:txBody>
      </p:sp>
    </p:spTree>
    <p:extLst>
      <p:ext uri="{BB962C8B-B14F-4D97-AF65-F5344CB8AC3E}">
        <p14:creationId xmlns:p14="http://schemas.microsoft.com/office/powerpoint/2010/main" val="367618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0748E-C577-2EE7-FBD8-27B11C0C507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15CB17D-BEDF-EFA1-EE10-0646141E85E1}"/>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86387301-AF85-7FA5-E372-6FB9042F7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25D94988-3020-FEFC-36F8-BEEDFDB76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2EA164E7-A223-3CA7-1188-B215E14146C3}"/>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Why</a:t>
            </a:r>
            <a:r>
              <a:rPr lang="pl-PL" sz="2400" b="1" dirty="0">
                <a:solidFill>
                  <a:schemeClr val="bg1"/>
                </a:solidFill>
              </a:rPr>
              <a:t> CQ </a:t>
            </a:r>
            <a:r>
              <a:rPr lang="pl-PL" sz="2400" b="1" dirty="0" err="1">
                <a:solidFill>
                  <a:schemeClr val="bg1"/>
                </a:solidFill>
              </a:rPr>
              <a:t>matters</a:t>
            </a:r>
            <a:r>
              <a:rPr lang="pl-PL" sz="2400" b="1" dirty="0">
                <a:solidFill>
                  <a:schemeClr val="bg1"/>
                </a:solidFill>
              </a:rPr>
              <a:t> </a:t>
            </a:r>
            <a:r>
              <a:rPr lang="pl-PL" sz="2400" b="1" dirty="0" err="1">
                <a:solidFill>
                  <a:schemeClr val="bg1"/>
                </a:solidFill>
              </a:rPr>
              <a:t>today</a:t>
            </a:r>
            <a:r>
              <a:rPr lang="pl-PL" sz="2400" b="1" dirty="0">
                <a:solidFill>
                  <a:schemeClr val="bg1"/>
                </a:solidFill>
              </a:rPr>
              <a:t> – </a:t>
            </a:r>
            <a:r>
              <a:rPr lang="pl-PL" sz="2400" b="1" dirty="0" err="1">
                <a:solidFill>
                  <a:schemeClr val="bg1"/>
                </a:solidFill>
              </a:rPr>
              <a:t>key</a:t>
            </a:r>
            <a:r>
              <a:rPr lang="pl-PL" sz="2400" b="1" dirty="0">
                <a:solidFill>
                  <a:schemeClr val="bg1"/>
                </a:solidFill>
              </a:rPr>
              <a:t> </a:t>
            </a:r>
            <a:r>
              <a:rPr lang="pl-PL" sz="2400" b="1" dirty="0" err="1">
                <a:solidFill>
                  <a:schemeClr val="bg1"/>
                </a:solidFill>
              </a:rPr>
              <a:t>research</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1438B570-42F1-C30E-9528-FAD6332547A1}"/>
              </a:ext>
            </a:extLst>
          </p:cNvPr>
          <p:cNvSpPr>
            <a:spLocks noGrp="1"/>
          </p:cNvSpPr>
          <p:nvPr>
            <p:ph idx="1"/>
          </p:nvPr>
        </p:nvSpPr>
        <p:spPr>
          <a:xfrm>
            <a:off x="342900" y="1469571"/>
            <a:ext cx="8531679" cy="4707392"/>
          </a:xfrm>
        </p:spPr>
        <p:txBody>
          <a:bodyPr>
            <a:normAutofit fontScale="92500"/>
          </a:bodyPr>
          <a:lstStyle/>
          <a:p>
            <a:pPr marL="0" indent="0">
              <a:buNone/>
            </a:pP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b="1" dirty="0">
                <a:latin typeface="Microsoft Himalaya" panose="01010100010101010101" pitchFamily="2" charset="0"/>
                <a:ea typeface="Microsoft Himalaya" panose="01010100010101010101" pitchFamily="2" charset="0"/>
                <a:cs typeface="Microsoft Himalaya" panose="01010100010101010101" pitchFamily="2" charset="0"/>
              </a:rPr>
              <a:t>Team‑level CQ improves coordination and reduces misunderstandings</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dirty="0">
                <a:latin typeface="Microsoft Himalaya" panose="01010100010101010101" pitchFamily="2" charset="0"/>
                <a:ea typeface="Microsoft Himalaya" panose="01010100010101010101" pitchFamily="2" charset="0"/>
                <a:cs typeface="Microsoft Himalaya" panose="01010100010101010101" pitchFamily="2" charset="0"/>
              </a:rPr>
              <a:t>Eisenberg &amp; </a:t>
            </a:r>
            <a:r>
              <a:rPr lang="en-GB" dirty="0" err="1">
                <a:latin typeface="Microsoft Himalaya" panose="01010100010101010101" pitchFamily="2" charset="0"/>
                <a:ea typeface="Microsoft Himalaya" panose="01010100010101010101" pitchFamily="2" charset="0"/>
                <a:cs typeface="Microsoft Himalaya" panose="01010100010101010101" pitchFamily="2" charset="0"/>
              </a:rPr>
              <a:t>Mattarelli</a:t>
            </a:r>
            <a:r>
              <a:rPr lang="en-GB" dirty="0">
                <a:latin typeface="Microsoft Himalaya" panose="01010100010101010101" pitchFamily="2" charset="0"/>
                <a:ea typeface="Microsoft Himalaya" panose="01010100010101010101" pitchFamily="2" charset="0"/>
                <a:cs typeface="Microsoft Himalaya" panose="01010100010101010101" pitchFamily="2" charset="0"/>
              </a:rPr>
              <a:t> (2017) </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b="1" dirty="0">
                <a:latin typeface="Microsoft Himalaya" panose="01010100010101010101" pitchFamily="2" charset="0"/>
                <a:ea typeface="Microsoft Himalaya" panose="01010100010101010101" pitchFamily="2" charset="0"/>
                <a:cs typeface="Microsoft Himalaya" panose="01010100010101010101" pitchFamily="2" charset="0"/>
              </a:rPr>
              <a:t>CQ enables culturally diverse teams to outperform homogeneous teams</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dirty="0">
                <a:latin typeface="Microsoft Himalaya" panose="01010100010101010101" pitchFamily="2" charset="0"/>
                <a:ea typeface="Microsoft Himalaya" panose="01010100010101010101" pitchFamily="2" charset="0"/>
                <a:cs typeface="Microsoft Himalaya" panose="01010100010101010101" pitchFamily="2" charset="0"/>
              </a:rPr>
              <a:t>Lisak &amp; Erez (2015) </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CQ </a:t>
            </a:r>
            <a:r>
              <a:rPr lang="pl-PL" b="1" dirty="0" err="1">
                <a:latin typeface="Microsoft Himalaya" panose="01010100010101010101" pitchFamily="2" charset="0"/>
                <a:ea typeface="Microsoft Himalaya" panose="01010100010101010101" pitchFamily="2" charset="0"/>
                <a:cs typeface="Microsoft Himalaya" panose="01010100010101010101" pitchFamily="2" charset="0"/>
              </a:rPr>
              <a:t>predicts</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b="1" dirty="0" err="1">
                <a:latin typeface="Microsoft Himalaya" panose="01010100010101010101" pitchFamily="2" charset="0"/>
                <a:ea typeface="Microsoft Himalaya" panose="01010100010101010101" pitchFamily="2" charset="0"/>
                <a:cs typeface="Microsoft Himalaya" panose="01010100010101010101" pitchFamily="2" charset="0"/>
              </a:rPr>
              <a:t>effective</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cross‑</a:t>
            </a:r>
            <a:r>
              <a:rPr lang="pl-PL" b="1" dirty="0" err="1">
                <a:latin typeface="Microsoft Himalaya" panose="01010100010101010101" pitchFamily="2" charset="0"/>
                <a:ea typeface="Microsoft Himalaya" panose="01010100010101010101" pitchFamily="2" charset="0"/>
                <a:cs typeface="Microsoft Himalaya" panose="01010100010101010101" pitchFamily="2" charset="0"/>
              </a:rPr>
              <a:t>cultural</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b="1" dirty="0" err="1">
                <a:latin typeface="Microsoft Himalaya" panose="01010100010101010101" pitchFamily="2" charset="0"/>
                <a:ea typeface="Microsoft Himalaya" panose="01010100010101010101" pitchFamily="2" charset="0"/>
                <a:cs typeface="Microsoft Himalaya" panose="01010100010101010101" pitchFamily="2" charset="0"/>
              </a:rPr>
              <a:t>communication</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b="1" dirty="0" err="1">
                <a:latin typeface="Microsoft Himalaya" panose="01010100010101010101" pitchFamily="2" charset="0"/>
                <a:ea typeface="Microsoft Himalaya" panose="01010100010101010101" pitchFamily="2" charset="0"/>
                <a:cs typeface="Microsoft Himalaya" panose="01010100010101010101" pitchFamily="2" charset="0"/>
              </a:rPr>
              <a:t>reduces</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b="1" dirty="0" err="1">
                <a:latin typeface="Microsoft Himalaya" panose="01010100010101010101" pitchFamily="2" charset="0"/>
                <a:ea typeface="Microsoft Himalaya" panose="01010100010101010101" pitchFamily="2" charset="0"/>
                <a:cs typeface="Microsoft Himalaya" panose="01010100010101010101" pitchFamily="2" charset="0"/>
              </a:rPr>
              <a:t>misinterpretation</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a:t>
            </a:r>
            <a:r>
              <a:rPr lang="pl-PL"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dirty="0" err="1">
                <a:latin typeface="Microsoft Himalaya" panose="01010100010101010101" pitchFamily="2" charset="0"/>
                <a:ea typeface="Microsoft Himalaya" panose="01010100010101010101" pitchFamily="2" charset="0"/>
                <a:cs typeface="Microsoft Himalaya" panose="01010100010101010101" pitchFamily="2" charset="0"/>
              </a:rPr>
              <a:t>Ang</a:t>
            </a:r>
            <a:r>
              <a:rPr lang="pl-PL"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200" dirty="0">
                <a:latin typeface="Microsoft Himalaya" panose="01010100010101010101" pitchFamily="2" charset="0"/>
                <a:ea typeface="Microsoft Himalaya" panose="01010100010101010101" pitchFamily="2" charset="0"/>
                <a:cs typeface="Microsoft Himalaya" panose="01010100010101010101" pitchFamily="2" charset="0"/>
              </a:rPr>
              <a:t>et al.</a:t>
            </a:r>
            <a:r>
              <a:rPr lang="pl-PL"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2200" dirty="0">
                <a:latin typeface="Microsoft Himalaya" panose="01010100010101010101" pitchFamily="2" charset="0"/>
                <a:ea typeface="Microsoft Himalaya" panose="01010100010101010101" pitchFamily="2" charset="0"/>
                <a:cs typeface="Microsoft Himalaya" panose="01010100010101010101" pitchFamily="2" charset="0"/>
              </a:rPr>
              <a:t>(2007)</a:t>
            </a:r>
          </a:p>
          <a:p>
            <a:pPr marL="0" indent="0">
              <a:buNone/>
            </a:pPr>
            <a:r>
              <a:rPr lang="pl-PL"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b="1" dirty="0">
                <a:latin typeface="Microsoft Himalaya" panose="01010100010101010101" pitchFamily="2" charset="0"/>
                <a:ea typeface="Microsoft Himalaya" panose="01010100010101010101" pitchFamily="2" charset="0"/>
                <a:cs typeface="Microsoft Himalaya" panose="01010100010101010101" pitchFamily="2" charset="0"/>
              </a:rPr>
              <a:t>CQ accelerates trust formation in global teams</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dirty="0" err="1">
                <a:latin typeface="Microsoft Himalaya" panose="01010100010101010101" pitchFamily="2" charset="0"/>
                <a:ea typeface="Microsoft Himalaya" panose="01010100010101010101" pitchFamily="2" charset="0"/>
                <a:cs typeface="Microsoft Himalaya" panose="01010100010101010101" pitchFamily="2" charset="0"/>
              </a:rPr>
              <a:t>Rockstuhl</a:t>
            </a:r>
            <a:r>
              <a:rPr lang="en-GB" dirty="0">
                <a:latin typeface="Microsoft Himalaya" panose="01010100010101010101" pitchFamily="2" charset="0"/>
                <a:ea typeface="Microsoft Himalaya" panose="01010100010101010101" pitchFamily="2" charset="0"/>
                <a:cs typeface="Microsoft Himalaya" panose="01010100010101010101" pitchFamily="2" charset="0"/>
              </a:rPr>
              <a:t> et al. (2011)</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pl-PL"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b="1" dirty="0">
                <a:latin typeface="Microsoft Himalaya" panose="01010100010101010101" pitchFamily="2" charset="0"/>
                <a:ea typeface="Microsoft Himalaya" panose="01010100010101010101" pitchFamily="2" charset="0"/>
                <a:cs typeface="Microsoft Himalaya" panose="01010100010101010101" pitchFamily="2" charset="0"/>
              </a:rPr>
              <a:t>High‑CQ teams shift conflict from relational to task‑focused, enabling constructive debate</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a:t>
            </a:r>
            <a:br>
              <a:rPr lang="en-GB" dirty="0">
                <a:latin typeface="Microsoft Himalaya" panose="01010100010101010101" pitchFamily="2" charset="0"/>
                <a:ea typeface="Microsoft Himalaya" panose="01010100010101010101" pitchFamily="2" charset="0"/>
                <a:cs typeface="Microsoft Himalaya" panose="01010100010101010101" pitchFamily="2" charset="0"/>
              </a:rPr>
            </a:br>
            <a:r>
              <a:rPr lang="en-GB" dirty="0">
                <a:latin typeface="Microsoft Himalaya" panose="01010100010101010101" pitchFamily="2" charset="0"/>
                <a:ea typeface="Microsoft Himalaya" panose="01010100010101010101" pitchFamily="2" charset="0"/>
                <a:cs typeface="Microsoft Himalaya" panose="01010100010101010101" pitchFamily="2" charset="0"/>
              </a:rPr>
              <a:t>Chen, Liu &amp; Portnoy (2012)</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pl-PL"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b="1" dirty="0">
                <a:latin typeface="Microsoft Himalaya" panose="01010100010101010101" pitchFamily="2" charset="0"/>
                <a:ea typeface="Microsoft Himalaya" panose="01010100010101010101" pitchFamily="2" charset="0"/>
                <a:cs typeface="Microsoft Himalaya" panose="01010100010101010101" pitchFamily="2" charset="0"/>
              </a:rPr>
              <a:t>CQ enhances collaboration between HQ and subsidiaries, joint ventures, and cross‑border project teams</a:t>
            </a:r>
            <a:r>
              <a:rPr lang="pl-PL" b="1"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dirty="0">
                <a:latin typeface="Microsoft Himalaya" panose="01010100010101010101" pitchFamily="2" charset="0"/>
                <a:ea typeface="Microsoft Himalaya" panose="01010100010101010101" pitchFamily="2" charset="0"/>
                <a:cs typeface="Microsoft Himalaya" panose="01010100010101010101" pitchFamily="2" charset="0"/>
              </a:rPr>
              <a:t>Ang &amp; Van Dyne (2015)</a:t>
            </a:r>
            <a:endParaRPr lang="pl-PL"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pl-PL" sz="3000" b="1" dirty="0">
                <a:highlight>
                  <a:srgbClr val="00FF00"/>
                </a:highlight>
                <a:latin typeface="Microsoft Himalaya" panose="01010100010101010101" pitchFamily="2" charset="0"/>
                <a:ea typeface="Microsoft Himalaya" panose="01010100010101010101" pitchFamily="2" charset="0"/>
                <a:cs typeface="Microsoft Himalaya" panose="01010100010101010101" pitchFamily="2" charset="0"/>
              </a:rPr>
              <a:t>BOTTOM LINE</a:t>
            </a:r>
            <a:r>
              <a:rPr lang="pl-PL" sz="3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en-US" sz="3000" dirty="0">
                <a:latin typeface="Microsoft Himalaya" panose="01010100010101010101" pitchFamily="2" charset="0"/>
                <a:ea typeface="Microsoft Himalaya" panose="01010100010101010101" pitchFamily="2" charset="0"/>
                <a:cs typeface="Microsoft Himalaya" panose="01010100010101010101" pitchFamily="2" charset="0"/>
              </a:rPr>
              <a:t>C</a:t>
            </a:r>
            <a:r>
              <a:rPr lang="pl-PL" sz="3000" dirty="0">
                <a:latin typeface="Microsoft Himalaya" panose="01010100010101010101" pitchFamily="2" charset="0"/>
                <a:ea typeface="Microsoft Himalaya" panose="01010100010101010101" pitchFamily="2" charset="0"/>
                <a:cs typeface="Microsoft Himalaya" panose="01010100010101010101" pitchFamily="2" charset="0"/>
              </a:rPr>
              <a:t>Q</a:t>
            </a:r>
            <a:r>
              <a:rPr lang="en-US" sz="3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000" dirty="0">
                <a:latin typeface="Microsoft Himalaya" panose="01010100010101010101" pitchFamily="2" charset="0"/>
                <a:ea typeface="Microsoft Himalaya" panose="01010100010101010101" pitchFamily="2" charset="0"/>
                <a:cs typeface="Microsoft Himalaya" panose="01010100010101010101" pitchFamily="2" charset="0"/>
              </a:rPr>
              <a:t>-</a:t>
            </a:r>
            <a:r>
              <a:rPr lang="en-US" sz="3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3000" dirty="0">
                <a:latin typeface="Microsoft Himalaya" panose="01010100010101010101" pitchFamily="2" charset="0"/>
                <a:ea typeface="Microsoft Himalaya" panose="01010100010101010101" pitchFamily="2" charset="0"/>
                <a:cs typeface="Microsoft Himalaya" panose="01010100010101010101" pitchFamily="2" charset="0"/>
              </a:rPr>
              <a:t>a</a:t>
            </a:r>
            <a:r>
              <a:rPr lang="en-US" sz="3000" dirty="0">
                <a:latin typeface="Microsoft Himalaya" panose="01010100010101010101" pitchFamily="2" charset="0"/>
                <a:ea typeface="Microsoft Himalaya" panose="01010100010101010101" pitchFamily="2" charset="0"/>
                <a:cs typeface="Microsoft Himalaya" panose="01010100010101010101" pitchFamily="2" charset="0"/>
              </a:rPr>
              <a:t> reliable </a:t>
            </a:r>
            <a:r>
              <a:rPr lang="en-US" sz="3000" b="1" dirty="0">
                <a:latin typeface="Microsoft Himalaya" panose="01010100010101010101" pitchFamily="2" charset="0"/>
                <a:ea typeface="Microsoft Himalaya" panose="01010100010101010101" pitchFamily="2" charset="0"/>
                <a:cs typeface="Microsoft Himalaya" panose="01010100010101010101" pitchFamily="2" charset="0"/>
              </a:rPr>
              <a:t>predictor of success </a:t>
            </a:r>
            <a:r>
              <a:rPr lang="en-US" sz="3000" dirty="0">
                <a:latin typeface="Microsoft Himalaya" panose="01010100010101010101" pitchFamily="2" charset="0"/>
                <a:ea typeface="Microsoft Himalaya" panose="01010100010101010101" pitchFamily="2" charset="0"/>
                <a:cs typeface="Microsoft Himalaya" panose="01010100010101010101" pitchFamily="2" charset="0"/>
              </a:rPr>
              <a:t>in multinational teams. </a:t>
            </a:r>
            <a:endParaRPr lang="pl-PL" sz="3000" dirty="0">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68985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376F-676E-0A49-D06E-8201C9933F6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036B90E-B804-0B2F-D061-8638BC2725ED}"/>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45C8E225-F57E-0065-B423-08242B1BB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73008FF7-78CA-B08B-DCB0-BA6F23363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BC4EFE5A-0898-19C2-B187-FDEEEF28F525}"/>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000" b="1" dirty="0" err="1">
                <a:solidFill>
                  <a:schemeClr val="bg1"/>
                </a:solidFill>
              </a:rPr>
              <a:t>What</a:t>
            </a:r>
            <a:r>
              <a:rPr lang="pl-PL" sz="2000" b="1" dirty="0">
                <a:solidFill>
                  <a:schemeClr val="bg1"/>
                </a:solidFill>
              </a:rPr>
              <a:t> </a:t>
            </a:r>
            <a:r>
              <a:rPr lang="pl-PL" sz="2000" b="1" dirty="0" err="1">
                <a:solidFill>
                  <a:schemeClr val="bg1"/>
                </a:solidFill>
              </a:rPr>
              <a:t>is</a:t>
            </a:r>
            <a:r>
              <a:rPr lang="pl-PL" sz="2000" b="1" dirty="0">
                <a:solidFill>
                  <a:schemeClr val="bg1"/>
                </a:solidFill>
              </a:rPr>
              <a:t> </a:t>
            </a:r>
            <a:r>
              <a:rPr lang="pl-PL" sz="2000" b="1" dirty="0" err="1">
                <a:solidFill>
                  <a:schemeClr val="bg1"/>
                </a:solidFill>
              </a:rPr>
              <a:t>Cultural</a:t>
            </a:r>
            <a:r>
              <a:rPr lang="pl-PL" sz="2000" b="1" dirty="0">
                <a:solidFill>
                  <a:schemeClr val="bg1"/>
                </a:solidFill>
              </a:rPr>
              <a:t> </a:t>
            </a:r>
            <a:r>
              <a:rPr lang="pl-PL" sz="2000" b="1" dirty="0" err="1">
                <a:solidFill>
                  <a:schemeClr val="bg1"/>
                </a:solidFill>
              </a:rPr>
              <a:t>Intelligence</a:t>
            </a:r>
            <a:r>
              <a:rPr lang="pl-PL" sz="2000" b="1" dirty="0">
                <a:solidFill>
                  <a:schemeClr val="bg1"/>
                </a:solidFill>
              </a:rPr>
              <a:t>?</a:t>
            </a:r>
          </a:p>
        </p:txBody>
      </p:sp>
      <p:sp>
        <p:nvSpPr>
          <p:cNvPr id="3" name="Symbol zastępczy zawartości 2">
            <a:extLst>
              <a:ext uri="{FF2B5EF4-FFF2-40B4-BE49-F238E27FC236}">
                <a16:creationId xmlns:a16="http://schemas.microsoft.com/office/drawing/2014/main" id="{FBA9DCA8-2C59-2292-96F9-93A785E6E4FB}"/>
              </a:ext>
            </a:extLst>
          </p:cNvPr>
          <p:cNvSpPr>
            <a:spLocks noGrp="1"/>
          </p:cNvSpPr>
          <p:nvPr>
            <p:ph idx="1"/>
          </p:nvPr>
        </p:nvSpPr>
        <p:spPr>
          <a:xfrm>
            <a:off x="628650" y="1480224"/>
            <a:ext cx="7886700" cy="4696739"/>
          </a:xfrm>
        </p:spPr>
        <p:txBody>
          <a:bodyPr/>
          <a:lstStyle/>
          <a:p>
            <a:pPr marL="0" indent="0">
              <a:lnSpc>
                <a:spcPct val="100000"/>
              </a:lnSpc>
              <a:buNone/>
            </a:pPr>
            <a:r>
              <a:rPr lang="pl-PL" dirty="0"/>
              <a:t>         </a:t>
            </a:r>
            <a:endParaRPr lang="pl-PL" sz="1600"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sp>
        <p:nvSpPr>
          <p:cNvPr id="8" name="Prostokąt: zaokrąglone rogi 7">
            <a:extLst>
              <a:ext uri="{FF2B5EF4-FFF2-40B4-BE49-F238E27FC236}">
                <a16:creationId xmlns:a16="http://schemas.microsoft.com/office/drawing/2014/main" id="{FFE67FD3-4D65-21E6-1B78-6A35AA423B99}"/>
              </a:ext>
            </a:extLst>
          </p:cNvPr>
          <p:cNvSpPr/>
          <p:nvPr/>
        </p:nvSpPr>
        <p:spPr>
          <a:xfrm>
            <a:off x="924535" y="2382256"/>
            <a:ext cx="3386729" cy="1681843"/>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tx1">
                    <a:lumMod val="95000"/>
                    <a:lumOff val="5000"/>
                  </a:schemeClr>
                </a:solidFill>
              </a:rPr>
              <a:t>Drive</a:t>
            </a:r>
            <a:r>
              <a:rPr lang="pl-PL" sz="2400" dirty="0">
                <a:solidFill>
                  <a:schemeClr val="tx1">
                    <a:lumMod val="95000"/>
                    <a:lumOff val="5000"/>
                  </a:schemeClr>
                </a:solidFill>
              </a:rPr>
              <a:t>: </a:t>
            </a:r>
            <a:r>
              <a:rPr lang="en-GB" sz="2400" dirty="0">
                <a:solidFill>
                  <a:schemeClr val="tx1">
                    <a:lumMod val="95000"/>
                    <a:lumOff val="5000"/>
                  </a:schemeClr>
                </a:solidFill>
              </a:rPr>
              <a:t>motivation to engage across cultures</a:t>
            </a:r>
            <a:endParaRPr lang="pl-PL" sz="2400" dirty="0">
              <a:solidFill>
                <a:schemeClr val="tx1">
                  <a:lumMod val="95000"/>
                  <a:lumOff val="5000"/>
                </a:schemeClr>
              </a:solidFill>
            </a:endParaRPr>
          </a:p>
        </p:txBody>
      </p:sp>
      <p:sp>
        <p:nvSpPr>
          <p:cNvPr id="14" name="Prostokąt: zaokrąglone rogi 13">
            <a:extLst>
              <a:ext uri="{FF2B5EF4-FFF2-40B4-BE49-F238E27FC236}">
                <a16:creationId xmlns:a16="http://schemas.microsoft.com/office/drawing/2014/main" id="{8649B3B0-3833-D9A2-EA81-2652930B4A9B}"/>
              </a:ext>
            </a:extLst>
          </p:cNvPr>
          <p:cNvSpPr/>
          <p:nvPr/>
        </p:nvSpPr>
        <p:spPr>
          <a:xfrm>
            <a:off x="4832734" y="2379670"/>
            <a:ext cx="3386729" cy="1681843"/>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tx1">
                    <a:lumMod val="95000"/>
                    <a:lumOff val="5000"/>
                  </a:schemeClr>
                </a:solidFill>
              </a:rPr>
              <a:t>Knowledge</a:t>
            </a:r>
            <a:r>
              <a:rPr lang="pl-PL" sz="2400" dirty="0">
                <a:solidFill>
                  <a:schemeClr val="tx1">
                    <a:lumMod val="95000"/>
                    <a:lumOff val="5000"/>
                  </a:schemeClr>
                </a:solidFill>
              </a:rPr>
              <a:t>: </a:t>
            </a:r>
            <a:r>
              <a:rPr lang="pl-PL" sz="2400" dirty="0" err="1">
                <a:solidFill>
                  <a:schemeClr val="tx1">
                    <a:lumMod val="95000"/>
                    <a:lumOff val="5000"/>
                  </a:schemeClr>
                </a:solidFill>
              </a:rPr>
              <a:t>understanding</a:t>
            </a:r>
            <a:r>
              <a:rPr lang="pl-PL" sz="2400" dirty="0">
                <a:solidFill>
                  <a:schemeClr val="tx1">
                    <a:lumMod val="95000"/>
                    <a:lumOff val="5000"/>
                  </a:schemeClr>
                </a:solidFill>
              </a:rPr>
              <a:t> </a:t>
            </a:r>
            <a:r>
              <a:rPr lang="pl-PL" sz="2400" dirty="0" err="1">
                <a:solidFill>
                  <a:schemeClr val="tx1">
                    <a:lumMod val="95000"/>
                    <a:lumOff val="5000"/>
                  </a:schemeClr>
                </a:solidFill>
              </a:rPr>
              <a:t>how</a:t>
            </a:r>
            <a:r>
              <a:rPr lang="pl-PL" sz="2400" dirty="0">
                <a:solidFill>
                  <a:schemeClr val="tx1">
                    <a:lumMod val="95000"/>
                    <a:lumOff val="5000"/>
                  </a:schemeClr>
                </a:solidFill>
              </a:rPr>
              <a:t> </a:t>
            </a:r>
            <a:r>
              <a:rPr lang="pl-PL" sz="2400" dirty="0" err="1">
                <a:solidFill>
                  <a:schemeClr val="tx1">
                    <a:lumMod val="95000"/>
                    <a:lumOff val="5000"/>
                  </a:schemeClr>
                </a:solidFill>
              </a:rPr>
              <a:t>cultures</a:t>
            </a:r>
            <a:r>
              <a:rPr lang="pl-PL" sz="2400" dirty="0">
                <a:solidFill>
                  <a:schemeClr val="tx1">
                    <a:lumMod val="95000"/>
                    <a:lumOff val="5000"/>
                  </a:schemeClr>
                </a:solidFill>
              </a:rPr>
              <a:t> </a:t>
            </a:r>
            <a:r>
              <a:rPr lang="pl-PL" sz="2400" dirty="0" err="1">
                <a:solidFill>
                  <a:schemeClr val="tx1">
                    <a:lumMod val="95000"/>
                    <a:lumOff val="5000"/>
                  </a:schemeClr>
                </a:solidFill>
              </a:rPr>
              <a:t>differ</a:t>
            </a:r>
            <a:endParaRPr lang="pl-PL" sz="2400" dirty="0">
              <a:solidFill>
                <a:schemeClr val="tx1">
                  <a:lumMod val="95000"/>
                  <a:lumOff val="5000"/>
                </a:schemeClr>
              </a:solidFill>
            </a:endParaRPr>
          </a:p>
        </p:txBody>
      </p:sp>
      <p:sp>
        <p:nvSpPr>
          <p:cNvPr id="15" name="Prostokąt: zaokrąglone rogi 14">
            <a:extLst>
              <a:ext uri="{FF2B5EF4-FFF2-40B4-BE49-F238E27FC236}">
                <a16:creationId xmlns:a16="http://schemas.microsoft.com/office/drawing/2014/main" id="{4DA2FE64-E3E4-14C5-AAA9-6013E5683D69}"/>
              </a:ext>
            </a:extLst>
          </p:cNvPr>
          <p:cNvSpPr/>
          <p:nvPr/>
        </p:nvSpPr>
        <p:spPr>
          <a:xfrm>
            <a:off x="924536" y="4370240"/>
            <a:ext cx="3386729" cy="1681843"/>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err="1">
                <a:solidFill>
                  <a:schemeClr val="tx1">
                    <a:lumMod val="95000"/>
                    <a:lumOff val="5000"/>
                  </a:schemeClr>
                </a:solidFill>
              </a:rPr>
              <a:t>Strategy</a:t>
            </a:r>
            <a:r>
              <a:rPr lang="pl-PL" sz="2400" dirty="0">
                <a:solidFill>
                  <a:schemeClr val="tx1">
                    <a:lumMod val="95000"/>
                    <a:lumOff val="5000"/>
                  </a:schemeClr>
                </a:solidFill>
              </a:rPr>
              <a:t>: </a:t>
            </a:r>
            <a:r>
              <a:rPr lang="pl-PL" sz="2400" dirty="0" err="1">
                <a:solidFill>
                  <a:schemeClr val="tx1">
                    <a:lumMod val="95000"/>
                    <a:lumOff val="5000"/>
                  </a:schemeClr>
                </a:solidFill>
              </a:rPr>
              <a:t>ability</a:t>
            </a:r>
            <a:r>
              <a:rPr lang="pl-PL" sz="2400" dirty="0">
                <a:solidFill>
                  <a:schemeClr val="tx1">
                    <a:lumMod val="95000"/>
                    <a:lumOff val="5000"/>
                  </a:schemeClr>
                </a:solidFill>
              </a:rPr>
              <a:t> to plan</a:t>
            </a:r>
          </a:p>
        </p:txBody>
      </p:sp>
      <p:sp>
        <p:nvSpPr>
          <p:cNvPr id="16" name="Prostokąt: zaokrąglone rogi 15">
            <a:extLst>
              <a:ext uri="{FF2B5EF4-FFF2-40B4-BE49-F238E27FC236}">
                <a16:creationId xmlns:a16="http://schemas.microsoft.com/office/drawing/2014/main" id="{8EDBF138-AA0F-D802-53AA-7548616725DB}"/>
              </a:ext>
            </a:extLst>
          </p:cNvPr>
          <p:cNvSpPr/>
          <p:nvPr/>
        </p:nvSpPr>
        <p:spPr>
          <a:xfrm>
            <a:off x="4832735" y="4370239"/>
            <a:ext cx="3386729" cy="1681843"/>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tx1">
                    <a:lumMod val="95000"/>
                    <a:lumOff val="5000"/>
                  </a:schemeClr>
                </a:solidFill>
              </a:rPr>
              <a:t>Action</a:t>
            </a:r>
            <a:r>
              <a:rPr lang="pl-PL" sz="2400" dirty="0">
                <a:solidFill>
                  <a:schemeClr val="tx1">
                    <a:lumMod val="95000"/>
                    <a:lumOff val="5000"/>
                  </a:schemeClr>
                </a:solidFill>
              </a:rPr>
              <a:t>: </a:t>
            </a:r>
            <a:r>
              <a:rPr lang="pl-PL" sz="2400" dirty="0" err="1">
                <a:solidFill>
                  <a:schemeClr val="tx1">
                    <a:lumMod val="95000"/>
                    <a:lumOff val="5000"/>
                  </a:schemeClr>
                </a:solidFill>
              </a:rPr>
              <a:t>ability</a:t>
            </a:r>
            <a:r>
              <a:rPr lang="pl-PL" sz="2400" dirty="0">
                <a:solidFill>
                  <a:schemeClr val="tx1">
                    <a:lumMod val="95000"/>
                    <a:lumOff val="5000"/>
                  </a:schemeClr>
                </a:solidFill>
              </a:rPr>
              <a:t> to </a:t>
            </a:r>
            <a:r>
              <a:rPr lang="pl-PL" sz="2400" dirty="0" err="1">
                <a:solidFill>
                  <a:schemeClr val="tx1">
                    <a:lumMod val="95000"/>
                    <a:lumOff val="5000"/>
                  </a:schemeClr>
                </a:solidFill>
              </a:rPr>
              <a:t>adapt</a:t>
            </a:r>
            <a:endParaRPr lang="pl-PL" sz="2400" dirty="0">
              <a:solidFill>
                <a:schemeClr val="tx1">
                  <a:lumMod val="95000"/>
                  <a:lumOff val="5000"/>
                </a:schemeClr>
              </a:solidFill>
            </a:endParaRPr>
          </a:p>
        </p:txBody>
      </p:sp>
      <p:sp>
        <p:nvSpPr>
          <p:cNvPr id="18" name="pole tekstowe 17">
            <a:extLst>
              <a:ext uri="{FF2B5EF4-FFF2-40B4-BE49-F238E27FC236}">
                <a16:creationId xmlns:a16="http://schemas.microsoft.com/office/drawing/2014/main" id="{B7F686AE-3A49-0832-EBE0-296C4997E9A9}"/>
              </a:ext>
            </a:extLst>
          </p:cNvPr>
          <p:cNvSpPr txBox="1"/>
          <p:nvPr/>
        </p:nvSpPr>
        <p:spPr>
          <a:xfrm>
            <a:off x="628650" y="1299826"/>
            <a:ext cx="8343072" cy="600164"/>
          </a:xfrm>
          <a:prstGeom prst="rect">
            <a:avLst/>
          </a:prstGeom>
          <a:solidFill>
            <a:schemeClr val="accent6">
              <a:lumMod val="40000"/>
              <a:lumOff val="60000"/>
            </a:schemeClr>
          </a:solidFill>
        </p:spPr>
        <p:txBody>
          <a:bodyPr wrap="square">
            <a:spAutoFit/>
          </a:bodyPr>
          <a:lstStyle/>
          <a:p>
            <a:pPr marL="0" indent="0">
              <a:lnSpc>
                <a:spcPct val="100000"/>
              </a:lnSpc>
              <a:buNone/>
            </a:pPr>
            <a:r>
              <a:rPr lang="pl-PL" dirty="0"/>
              <a:t>„</a:t>
            </a:r>
            <a:r>
              <a:rPr lang="pl-PL" sz="2200" b="1" dirty="0"/>
              <a:t>T</a:t>
            </a:r>
            <a:r>
              <a:rPr lang="en-GB" sz="2200" b="1" dirty="0"/>
              <a:t>he</a:t>
            </a:r>
            <a:r>
              <a:rPr lang="en-GB" sz="2200" dirty="0"/>
              <a:t> </a:t>
            </a:r>
            <a:r>
              <a:rPr lang="en-GB" sz="2200" b="1" dirty="0"/>
              <a:t>capability to function effectively in culturally diverse settings</a:t>
            </a:r>
            <a:r>
              <a:rPr lang="en-GB" dirty="0"/>
              <a:t>.</a:t>
            </a:r>
            <a:r>
              <a:rPr lang="pl-PL" dirty="0"/>
              <a:t>”                                </a:t>
            </a:r>
            <a:r>
              <a:rPr lang="pl-PL" sz="1100" dirty="0"/>
              <a:t>(</a:t>
            </a:r>
            <a:r>
              <a:rPr lang="en-US" sz="1100" dirty="0"/>
              <a:t>P. Christopher Earley </a:t>
            </a:r>
            <a:r>
              <a:rPr lang="pl-PL" sz="1100" dirty="0"/>
              <a:t>&amp;</a:t>
            </a:r>
            <a:r>
              <a:rPr lang="en-US" sz="1100" dirty="0"/>
              <a:t> Soon Ang</a:t>
            </a:r>
            <a:r>
              <a:rPr lang="pl-PL" sz="1100" dirty="0"/>
              <a:t>)</a:t>
            </a:r>
          </a:p>
        </p:txBody>
      </p:sp>
    </p:spTree>
    <p:extLst>
      <p:ext uri="{BB962C8B-B14F-4D97-AF65-F5344CB8AC3E}">
        <p14:creationId xmlns:p14="http://schemas.microsoft.com/office/powerpoint/2010/main" val="8635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4558AE3C-D038-574B-8135-6CE61357DC6D}"/>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Cultural</a:t>
            </a:r>
            <a:r>
              <a:rPr lang="pl-PL" sz="2400" b="1" dirty="0">
                <a:solidFill>
                  <a:schemeClr val="bg1"/>
                </a:solidFill>
              </a:rPr>
              <a:t> </a:t>
            </a:r>
            <a:r>
              <a:rPr lang="pl-PL" sz="2400" b="1" dirty="0" err="1">
                <a:solidFill>
                  <a:schemeClr val="bg1"/>
                </a:solidFill>
              </a:rPr>
              <a:t>Dimensions</a:t>
            </a:r>
            <a:r>
              <a:rPr lang="pl-PL" sz="2400" b="1" dirty="0">
                <a:solidFill>
                  <a:schemeClr val="bg1"/>
                </a:solidFill>
              </a:rPr>
              <a:t> </a:t>
            </a:r>
            <a:r>
              <a:rPr lang="pl-PL" sz="2400" b="1" dirty="0" err="1">
                <a:solidFill>
                  <a:schemeClr val="bg1"/>
                </a:solidFill>
              </a:rPr>
              <a:t>that</a:t>
            </a:r>
            <a:r>
              <a:rPr lang="pl-PL" sz="2400" b="1" dirty="0">
                <a:solidFill>
                  <a:schemeClr val="bg1"/>
                </a:solidFill>
              </a:rPr>
              <a:t> </a:t>
            </a:r>
            <a:r>
              <a:rPr lang="pl-PL" sz="2400" b="1" dirty="0" err="1">
                <a:solidFill>
                  <a:schemeClr val="bg1"/>
                </a:solidFill>
              </a:rPr>
              <a:t>Shape</a:t>
            </a:r>
            <a:r>
              <a:rPr lang="pl-PL" sz="2400" b="1" dirty="0">
                <a:solidFill>
                  <a:schemeClr val="bg1"/>
                </a:solidFill>
              </a:rPr>
              <a:t> </a:t>
            </a:r>
            <a:r>
              <a:rPr lang="pl-PL" sz="2400" b="1" dirty="0" err="1">
                <a:solidFill>
                  <a:schemeClr val="bg1"/>
                </a:solidFill>
              </a:rPr>
              <a:t>Behaviour</a:t>
            </a:r>
            <a:endParaRPr lang="pl-PL" sz="2400" b="1" dirty="0">
              <a:solidFill>
                <a:schemeClr val="bg1"/>
              </a:solidFill>
            </a:endParaRPr>
          </a:p>
        </p:txBody>
      </p:sp>
      <p:sp>
        <p:nvSpPr>
          <p:cNvPr id="3" name="Symbol zastępczy zawartości 2">
            <a:extLst>
              <a:ext uri="{FF2B5EF4-FFF2-40B4-BE49-F238E27FC236}">
                <a16:creationId xmlns:a16="http://schemas.microsoft.com/office/drawing/2014/main" id="{2BAA692A-7F5F-0DD2-FADD-F014148F81CA}"/>
              </a:ext>
            </a:extLst>
          </p:cNvPr>
          <p:cNvSpPr>
            <a:spLocks noGrp="1"/>
          </p:cNvSpPr>
          <p:nvPr>
            <p:ph idx="1"/>
          </p:nvPr>
        </p:nvSpPr>
        <p:spPr/>
        <p:txBody>
          <a:bodyPr>
            <a:normAutofit/>
          </a:bodyPr>
          <a:lstStyle/>
          <a:p>
            <a:pPr marL="0" indent="0">
              <a:buNone/>
            </a:pP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M</a:t>
            </a:r>
            <a:r>
              <a:rPr lang="en-GB" sz="4000" dirty="0" err="1">
                <a:latin typeface="Microsoft Himalaya" panose="01010100010101010101" pitchFamily="2" charset="0"/>
                <a:ea typeface="Microsoft Himalaya" panose="01010100010101010101" pitchFamily="2" charset="0"/>
                <a:cs typeface="Microsoft Himalaya" panose="01010100010101010101" pitchFamily="2" charset="0"/>
              </a:rPr>
              <a:t>ajor</a:t>
            </a:r>
            <a:r>
              <a:rPr lang="en-GB" sz="4000" dirty="0">
                <a:latin typeface="Microsoft Himalaya" panose="01010100010101010101" pitchFamily="2" charset="0"/>
                <a:ea typeface="Microsoft Himalaya" panose="01010100010101010101" pitchFamily="2" charset="0"/>
                <a:cs typeface="Microsoft Himalaya" panose="01010100010101010101" pitchFamily="2" charset="0"/>
              </a:rPr>
              <a:t> cultural dimensions that shape </a:t>
            </a:r>
            <a:r>
              <a:rPr lang="en-GB" sz="4000" dirty="0" err="1">
                <a:latin typeface="Microsoft Himalaya" panose="01010100010101010101" pitchFamily="2" charset="0"/>
                <a:ea typeface="Microsoft Himalaya" panose="01010100010101010101" pitchFamily="2" charset="0"/>
                <a:cs typeface="Microsoft Himalaya" panose="01010100010101010101" pitchFamily="2" charset="0"/>
              </a:rPr>
              <a:t>behavior</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a:t>
            </a:r>
          </a:p>
          <a:p>
            <a:r>
              <a:rPr lang="en-GB" sz="4000" dirty="0">
                <a:latin typeface="Microsoft Himalaya" panose="01010100010101010101" pitchFamily="2" charset="0"/>
                <a:ea typeface="Microsoft Himalaya" panose="01010100010101010101" pitchFamily="2" charset="0"/>
                <a:cs typeface="Microsoft Himalaya" panose="01010100010101010101" pitchFamily="2" charset="0"/>
              </a:rPr>
              <a:t>H</a:t>
            </a:r>
            <a:r>
              <a:rPr lang="pl-PL" sz="4000" dirty="0" err="1">
                <a:latin typeface="Microsoft Himalaya" panose="01010100010101010101" pitchFamily="2" charset="0"/>
                <a:ea typeface="Microsoft Himalaya" panose="01010100010101010101" pitchFamily="2" charset="0"/>
                <a:cs typeface="Microsoft Himalaya" panose="01010100010101010101" pitchFamily="2" charset="0"/>
              </a:rPr>
              <a:t>all</a:t>
            </a:r>
            <a:r>
              <a:rPr lang="en-GB" sz="4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4000" dirty="0" err="1">
                <a:latin typeface="Microsoft Himalaya" panose="01010100010101010101" pitchFamily="2" charset="0"/>
                <a:ea typeface="Microsoft Himalaya" panose="01010100010101010101" pitchFamily="2" charset="0"/>
                <a:cs typeface="Microsoft Himalaya" panose="01010100010101010101" pitchFamily="2" charset="0"/>
              </a:rPr>
              <a:t>Context</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4000" dirty="0" err="1">
                <a:latin typeface="Microsoft Himalaya" panose="01010100010101010101" pitchFamily="2" charset="0"/>
                <a:ea typeface="Microsoft Himalaya" panose="01010100010101010101" pitchFamily="2" charset="0"/>
                <a:cs typeface="Microsoft Himalaya" panose="01010100010101010101" pitchFamily="2" charset="0"/>
              </a:rPr>
              <a:t>Culture</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4000" dirty="0" err="1">
                <a:latin typeface="Microsoft Himalaya" panose="01010100010101010101" pitchFamily="2" charset="0"/>
                <a:ea typeface="Microsoft Himalaya" panose="01010100010101010101" pitchFamily="2" charset="0"/>
                <a:cs typeface="Microsoft Himalaya" panose="01010100010101010101" pitchFamily="2" charset="0"/>
              </a:rPr>
              <a:t>Theory</a:t>
            </a:r>
            <a:endParaRPr lang="pl-PL" sz="4000" dirty="0">
              <a:latin typeface="Microsoft Himalaya" panose="01010100010101010101" pitchFamily="2" charset="0"/>
              <a:ea typeface="Microsoft Himalaya" panose="01010100010101010101" pitchFamily="2" charset="0"/>
              <a:cs typeface="Microsoft Himalaya" panose="01010100010101010101" pitchFamily="2" charset="0"/>
            </a:endParaRPr>
          </a:p>
          <a:p>
            <a:r>
              <a:rPr lang="en-GB" sz="4000" dirty="0">
                <a:latin typeface="Microsoft Himalaya" panose="01010100010101010101" pitchFamily="2" charset="0"/>
                <a:ea typeface="Microsoft Himalaya" panose="01010100010101010101" pitchFamily="2" charset="0"/>
                <a:cs typeface="Microsoft Himalaya" panose="01010100010101010101" pitchFamily="2" charset="0"/>
              </a:rPr>
              <a:t>H</a:t>
            </a:r>
            <a:r>
              <a:rPr lang="pl-PL" sz="4000" dirty="0" err="1">
                <a:latin typeface="Microsoft Himalaya" panose="01010100010101010101" pitchFamily="2" charset="0"/>
                <a:ea typeface="Microsoft Himalaya" panose="01010100010101010101" pitchFamily="2" charset="0"/>
                <a:cs typeface="Microsoft Himalaya" panose="01010100010101010101" pitchFamily="2" charset="0"/>
              </a:rPr>
              <a:t>ofstede</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 – </a:t>
            </a:r>
            <a:r>
              <a:rPr lang="pl-PL" sz="4000" dirty="0" err="1">
                <a:latin typeface="Microsoft Himalaya" panose="01010100010101010101" pitchFamily="2" charset="0"/>
                <a:ea typeface="Microsoft Himalaya" panose="01010100010101010101" pitchFamily="2" charset="0"/>
                <a:cs typeface="Microsoft Himalaya" panose="01010100010101010101" pitchFamily="2" charset="0"/>
              </a:rPr>
              <a:t>Cultural</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4000" dirty="0" err="1">
                <a:latin typeface="Microsoft Himalaya" panose="01010100010101010101" pitchFamily="2" charset="0"/>
                <a:ea typeface="Microsoft Himalaya" panose="01010100010101010101" pitchFamily="2" charset="0"/>
                <a:cs typeface="Microsoft Himalaya" panose="01010100010101010101" pitchFamily="2" charset="0"/>
              </a:rPr>
              <a:t>Dimensions</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pl-PL" sz="4000" dirty="0" err="1">
                <a:latin typeface="Microsoft Himalaya" panose="01010100010101010101" pitchFamily="2" charset="0"/>
                <a:ea typeface="Microsoft Himalaya" panose="01010100010101010101" pitchFamily="2" charset="0"/>
                <a:cs typeface="Microsoft Himalaya" panose="01010100010101010101" pitchFamily="2" charset="0"/>
              </a:rPr>
              <a:t>Theory</a:t>
            </a:r>
            <a:endParaRPr lang="pl-PL" sz="4000" dirty="0">
              <a:latin typeface="Microsoft Himalaya" panose="01010100010101010101" pitchFamily="2" charset="0"/>
              <a:ea typeface="Microsoft Himalaya" panose="01010100010101010101" pitchFamily="2" charset="0"/>
              <a:cs typeface="Microsoft Himalaya" panose="01010100010101010101" pitchFamily="2" charset="0"/>
            </a:endParaRPr>
          </a:p>
          <a:p>
            <a:r>
              <a:rPr lang="en-GB" sz="4000" dirty="0">
                <a:latin typeface="Microsoft Himalaya" panose="01010100010101010101" pitchFamily="2" charset="0"/>
                <a:ea typeface="Microsoft Himalaya" panose="01010100010101010101" pitchFamily="2" charset="0"/>
                <a:cs typeface="Microsoft Himalaya" panose="01010100010101010101" pitchFamily="2" charset="0"/>
              </a:rPr>
              <a:t>the GLOBE project </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 </a:t>
            </a:r>
            <a:r>
              <a:rPr lang="en-US" sz="4000" dirty="0">
                <a:latin typeface="Microsoft Himalaya" panose="01010100010101010101" pitchFamily="2" charset="0"/>
                <a:ea typeface="Microsoft Himalaya" panose="01010100010101010101" pitchFamily="2" charset="0"/>
                <a:cs typeface="Microsoft Himalaya" panose="01010100010101010101" pitchFamily="2" charset="0"/>
              </a:rPr>
              <a:t>Culturally Endorsed Implicit Leadership Theory (</a:t>
            </a:r>
            <a:r>
              <a:rPr lang="pl-PL" sz="4000" dirty="0">
                <a:latin typeface="Microsoft Himalaya" panose="01010100010101010101" pitchFamily="2" charset="0"/>
                <a:ea typeface="Microsoft Himalaya" panose="01010100010101010101" pitchFamily="2" charset="0"/>
                <a:cs typeface="Microsoft Himalaya" panose="01010100010101010101" pitchFamily="2" charset="0"/>
              </a:rPr>
              <a:t>CLT)</a:t>
            </a:r>
          </a:p>
          <a:p>
            <a:endParaRPr lang="pl-PL" dirty="0"/>
          </a:p>
        </p:txBody>
      </p:sp>
    </p:spTree>
    <p:extLst>
      <p:ext uri="{BB962C8B-B14F-4D97-AF65-F5344CB8AC3E}">
        <p14:creationId xmlns:p14="http://schemas.microsoft.com/office/powerpoint/2010/main" val="273348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97AE-A8D5-123A-18FD-EA47ADB72EA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3CEF5D0-8343-B35B-554C-9FA784A55F4A}"/>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2F35E90D-0CE8-1457-1B7D-C90562E12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848C16BA-2EA2-8DBC-F8B6-03456CF28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EDEFD9CF-30D1-9701-2793-5E60F75CCD62}"/>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a:solidFill>
                  <a:schemeClr val="bg1"/>
                </a:solidFill>
              </a:rPr>
              <a:t>HIGH-CONTEXT VS. LOW-CONTEXT CULTURES</a:t>
            </a:r>
          </a:p>
        </p:txBody>
      </p:sp>
      <p:sp>
        <p:nvSpPr>
          <p:cNvPr id="3" name="Symbol zastępczy zawartości 2">
            <a:extLst>
              <a:ext uri="{FF2B5EF4-FFF2-40B4-BE49-F238E27FC236}">
                <a16:creationId xmlns:a16="http://schemas.microsoft.com/office/drawing/2014/main" id="{36ACD5AB-B6CC-A1D4-9E5B-DC30235C84ED}"/>
              </a:ext>
            </a:extLst>
          </p:cNvPr>
          <p:cNvSpPr>
            <a:spLocks noGrp="1"/>
          </p:cNvSpPr>
          <p:nvPr>
            <p:ph idx="1"/>
          </p:nvPr>
        </p:nvSpPr>
        <p:spPr/>
        <p:txBody>
          <a:bodyPr>
            <a:normAutofit/>
          </a:bodyPr>
          <a:lstStyle/>
          <a:p>
            <a:pPr marL="0" indent="0">
              <a:buNone/>
            </a:pPr>
            <a:endParaRPr lang="pl-PL" sz="4000" dirty="0">
              <a:latin typeface="Microsoft Himalaya" panose="01010100010101010101" pitchFamily="2" charset="0"/>
              <a:ea typeface="Microsoft Himalaya" panose="01010100010101010101" pitchFamily="2" charset="0"/>
              <a:cs typeface="Microsoft Himalaya" panose="01010100010101010101" pitchFamily="2" charset="0"/>
            </a:endParaRPr>
          </a:p>
          <a:p>
            <a:endParaRPr lang="pl-PL" dirty="0"/>
          </a:p>
        </p:txBody>
      </p:sp>
      <p:pic>
        <p:nvPicPr>
          <p:cNvPr id="8" name="Obraz 7">
            <a:extLst>
              <a:ext uri="{FF2B5EF4-FFF2-40B4-BE49-F238E27FC236}">
                <a16:creationId xmlns:a16="http://schemas.microsoft.com/office/drawing/2014/main" id="{88F3859C-CC1F-0D1A-514D-5E529BC06659}"/>
              </a:ext>
            </a:extLst>
          </p:cNvPr>
          <p:cNvPicPr>
            <a:picLocks noChangeAspect="1"/>
          </p:cNvPicPr>
          <p:nvPr/>
        </p:nvPicPr>
        <p:blipFill>
          <a:blip r:embed="rId5"/>
          <a:stretch>
            <a:fillRect/>
          </a:stretch>
        </p:blipFill>
        <p:spPr>
          <a:xfrm>
            <a:off x="1521091" y="1662873"/>
            <a:ext cx="6288716" cy="3538025"/>
          </a:xfrm>
          <a:prstGeom prst="rect">
            <a:avLst/>
          </a:prstGeom>
        </p:spPr>
      </p:pic>
      <p:pic>
        <p:nvPicPr>
          <p:cNvPr id="1026" name="Picture 2" descr="5,898 Organizational Pyramid Royalty-Free Images, Stock Photos &amp; Pictures |  Shutterstock">
            <a:extLst>
              <a:ext uri="{FF2B5EF4-FFF2-40B4-BE49-F238E27FC236}">
                <a16:creationId xmlns:a16="http://schemas.microsoft.com/office/drawing/2014/main" id="{4FA0586A-2DBE-509D-11FC-3AC63B4C01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231" y="4270661"/>
            <a:ext cx="832165" cy="896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4,070 Gender Equality Logo Royalty-Free Images, Stock Photos &amp; Pictures |  Shutterstock">
            <a:extLst>
              <a:ext uri="{FF2B5EF4-FFF2-40B4-BE49-F238E27FC236}">
                <a16:creationId xmlns:a16="http://schemas.microsoft.com/office/drawing/2014/main" id="{CD50E59B-CBC3-7324-1288-3E311F2F5D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1033" y="4457900"/>
            <a:ext cx="1080430" cy="5817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flict Icon PNG, Vector, PSD, and Clipart With Transparent ...">
            <a:extLst>
              <a:ext uri="{FF2B5EF4-FFF2-40B4-BE49-F238E27FC236}">
                <a16:creationId xmlns:a16="http://schemas.microsoft.com/office/drawing/2014/main" id="{346A7BE3-9A53-7B11-70F5-60DD471A2F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36" y="5234576"/>
            <a:ext cx="1080430" cy="10804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n-Verbal Communication Images – Browse 26,674 Stock Photos ...">
            <a:extLst>
              <a:ext uri="{FF2B5EF4-FFF2-40B4-BE49-F238E27FC236}">
                <a16:creationId xmlns:a16="http://schemas.microsoft.com/office/drawing/2014/main" id="{4E8F01FB-0349-7A04-34A3-B2F68DD8ED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83" y="2613499"/>
            <a:ext cx="810035" cy="815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rica Icon - Free PNG &amp; SVG 740427 - Noun Project">
            <a:extLst>
              <a:ext uri="{FF2B5EF4-FFF2-40B4-BE49-F238E27FC236}">
                <a16:creationId xmlns:a16="http://schemas.microsoft.com/office/drawing/2014/main" id="{18660530-273C-C215-9087-3E0AB67C07E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550" y="1321453"/>
            <a:ext cx="578537" cy="57853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466 Asia Map No Labels Stock Vectors and Vector Art | Shutterstock">
            <a:extLst>
              <a:ext uri="{FF2B5EF4-FFF2-40B4-BE49-F238E27FC236}">
                <a16:creationId xmlns:a16="http://schemas.microsoft.com/office/drawing/2014/main" id="{57AA2781-E842-A380-689D-E947BEE3E19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83" y="1998360"/>
            <a:ext cx="731274" cy="4802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1FCAE58-F5D2-BFB3-690B-C3928D2B4F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883" y="3475740"/>
            <a:ext cx="1080430" cy="7180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Europe Vector Map Royalty-free - europe - nohat.cc">
            <a:extLst>
              <a:ext uri="{FF2B5EF4-FFF2-40B4-BE49-F238E27FC236}">
                <a16:creationId xmlns:a16="http://schemas.microsoft.com/office/drawing/2014/main" id="{BF90ADEF-9C25-C1C8-ADB3-73D42576E39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71687" y="1338781"/>
            <a:ext cx="827763" cy="827763"/>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a:extLst>
              <a:ext uri="{FF2B5EF4-FFF2-40B4-BE49-F238E27FC236}">
                <a16:creationId xmlns:a16="http://schemas.microsoft.com/office/drawing/2014/main" id="{E836B591-81B8-B622-790A-3C7830C5D2C6}"/>
              </a:ext>
            </a:extLst>
          </p:cNvPr>
          <p:cNvPicPr>
            <a:picLocks noChangeAspect="1"/>
          </p:cNvPicPr>
          <p:nvPr/>
        </p:nvPicPr>
        <p:blipFill>
          <a:blip r:embed="rId14"/>
          <a:stretch>
            <a:fillRect/>
          </a:stretch>
        </p:blipFill>
        <p:spPr>
          <a:xfrm>
            <a:off x="7941150" y="3638115"/>
            <a:ext cx="1102967" cy="486844"/>
          </a:xfrm>
          <a:prstGeom prst="rect">
            <a:avLst/>
          </a:prstGeom>
        </p:spPr>
      </p:pic>
      <p:pic>
        <p:nvPicPr>
          <p:cNvPr id="10" name="Obraz 9">
            <a:extLst>
              <a:ext uri="{FF2B5EF4-FFF2-40B4-BE49-F238E27FC236}">
                <a16:creationId xmlns:a16="http://schemas.microsoft.com/office/drawing/2014/main" id="{B657A44D-6777-2441-526E-9FDE1D3BECBB}"/>
              </a:ext>
            </a:extLst>
          </p:cNvPr>
          <p:cNvPicPr>
            <a:picLocks noChangeAspect="1"/>
          </p:cNvPicPr>
          <p:nvPr/>
        </p:nvPicPr>
        <p:blipFill>
          <a:blip r:embed="rId15"/>
          <a:stretch>
            <a:fillRect/>
          </a:stretch>
        </p:blipFill>
        <p:spPr>
          <a:xfrm>
            <a:off x="8341501" y="2390009"/>
            <a:ext cx="514627" cy="270983"/>
          </a:xfrm>
          <a:prstGeom prst="rect">
            <a:avLst/>
          </a:prstGeom>
        </p:spPr>
      </p:pic>
    </p:spTree>
    <p:extLst>
      <p:ext uri="{BB962C8B-B14F-4D97-AF65-F5344CB8AC3E}">
        <p14:creationId xmlns:p14="http://schemas.microsoft.com/office/powerpoint/2010/main" val="251718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 </a:t>
            </a:r>
          </a:p>
        </p:txBody>
      </p:sp>
      <p:sp>
        <p:nvSpPr>
          <p:cNvPr id="7" name="Symbol zastępczy zawartości 6">
            <a:extLst>
              <a:ext uri="{FF2B5EF4-FFF2-40B4-BE49-F238E27FC236}">
                <a16:creationId xmlns:a16="http://schemas.microsoft.com/office/drawing/2014/main" id="{18F39954-1033-49C2-83D1-6083A094540D}"/>
              </a:ext>
            </a:extLst>
          </p:cNvPr>
          <p:cNvSpPr>
            <a:spLocks noGrp="1"/>
          </p:cNvSpPr>
          <p:nvPr>
            <p:ph sz="half" idx="1"/>
          </p:nvPr>
        </p:nvSpPr>
        <p:spPr>
          <a:xfrm>
            <a:off x="522514" y="1526721"/>
            <a:ext cx="4155621" cy="4650242"/>
          </a:xfrm>
        </p:spPr>
        <p:txBody>
          <a:bodyPr>
            <a:normAutofit/>
          </a:bodyPr>
          <a:lstStyle/>
          <a:p>
            <a:r>
              <a:rPr lang="pl-PL" sz="2100" b="1" dirty="0"/>
              <a:t>High-</a:t>
            </a:r>
            <a:r>
              <a:rPr lang="pl-PL" sz="2100" b="1" dirty="0" err="1"/>
              <a:t>Context</a:t>
            </a:r>
            <a:r>
              <a:rPr lang="pl-PL" sz="2100" b="1" dirty="0"/>
              <a:t> </a:t>
            </a:r>
            <a:r>
              <a:rPr lang="pl-PL" sz="2100" b="1" dirty="0" err="1"/>
              <a:t>Communication</a:t>
            </a:r>
            <a:endParaRPr lang="pl-PL" sz="2100" b="1" dirty="0"/>
          </a:p>
          <a:p>
            <a:r>
              <a:rPr lang="pl-PL" sz="2000" dirty="0" err="1"/>
              <a:t>More</a:t>
            </a:r>
            <a:r>
              <a:rPr lang="pl-PL" sz="2000" dirty="0"/>
              <a:t> </a:t>
            </a:r>
            <a:r>
              <a:rPr lang="pl-PL" sz="2000" dirty="0" err="1"/>
              <a:t>implicit</a:t>
            </a:r>
            <a:r>
              <a:rPr lang="pl-PL" sz="2000" dirty="0"/>
              <a:t>, </a:t>
            </a:r>
            <a:r>
              <a:rPr lang="pl-PL" sz="2000" dirty="0" err="1"/>
              <a:t>indirect</a:t>
            </a:r>
            <a:r>
              <a:rPr lang="pl-PL" sz="2000" dirty="0"/>
              <a:t>,</a:t>
            </a:r>
          </a:p>
          <a:p>
            <a:r>
              <a:rPr lang="pl-PL" sz="2000" dirty="0" err="1"/>
              <a:t>shared</a:t>
            </a:r>
            <a:r>
              <a:rPr lang="pl-PL" sz="2000" dirty="0"/>
              <a:t> </a:t>
            </a:r>
            <a:r>
              <a:rPr lang="pl-PL" sz="2000" dirty="0" err="1"/>
              <a:t>context</a:t>
            </a:r>
            <a:r>
              <a:rPr lang="pl-PL" sz="2000" dirty="0"/>
              <a:t> and </a:t>
            </a:r>
            <a:r>
              <a:rPr lang="pl-PL" sz="2000" dirty="0" err="1"/>
              <a:t>assumptions</a:t>
            </a:r>
            <a:r>
              <a:rPr lang="pl-PL" sz="2000" dirty="0"/>
              <a:t>, </a:t>
            </a:r>
            <a:r>
              <a:rPr lang="pl-PL" sz="2000" dirty="0" err="1"/>
              <a:t>nonverbal</a:t>
            </a:r>
            <a:r>
              <a:rPr lang="pl-PL" sz="2000" dirty="0"/>
              <a:t> </a:t>
            </a:r>
            <a:r>
              <a:rPr lang="pl-PL" sz="2000" dirty="0" err="1"/>
              <a:t>cues</a:t>
            </a:r>
            <a:endParaRPr lang="pl-PL" sz="2000" dirty="0"/>
          </a:p>
          <a:p>
            <a:r>
              <a:rPr lang="pl-PL" sz="2000" dirty="0" err="1"/>
              <a:t>relationships</a:t>
            </a:r>
            <a:r>
              <a:rPr lang="pl-PL" sz="2000" dirty="0"/>
              <a:t>, trust, </a:t>
            </a:r>
            <a:r>
              <a:rPr lang="pl-PL" sz="2000" dirty="0" err="1"/>
              <a:t>group</a:t>
            </a:r>
            <a:r>
              <a:rPr lang="pl-PL" sz="2000" dirty="0"/>
              <a:t> </a:t>
            </a:r>
            <a:r>
              <a:rPr lang="pl-PL" sz="2000" dirty="0" err="1"/>
              <a:t>harmony</a:t>
            </a:r>
            <a:endParaRPr lang="pl-PL" sz="2000" dirty="0"/>
          </a:p>
          <a:p>
            <a:r>
              <a:rPr lang="pl-PL" sz="2000" dirty="0" err="1"/>
              <a:t>Clear</a:t>
            </a:r>
            <a:r>
              <a:rPr lang="pl-PL" sz="2000" dirty="0"/>
              <a:t> </a:t>
            </a:r>
            <a:r>
              <a:rPr lang="pl-PL" sz="2000" b="1" dirty="0"/>
              <a:t>authority</a:t>
            </a:r>
            <a:r>
              <a:rPr lang="pl-PL" sz="2000" dirty="0"/>
              <a:t>, </a:t>
            </a:r>
            <a:r>
              <a:rPr lang="pl-PL" sz="2000" dirty="0" err="1"/>
              <a:t>highly</a:t>
            </a:r>
            <a:r>
              <a:rPr lang="pl-PL" sz="2000" dirty="0"/>
              <a:t> </a:t>
            </a:r>
            <a:r>
              <a:rPr lang="pl-PL" sz="2000" dirty="0" err="1"/>
              <a:t>centralized</a:t>
            </a:r>
            <a:endParaRPr lang="pl-PL" sz="2000" dirty="0"/>
          </a:p>
          <a:p>
            <a:r>
              <a:rPr lang="pl-PL" sz="2000" dirty="0" err="1">
                <a:highlight>
                  <a:srgbClr val="FFFF00"/>
                </a:highlight>
              </a:rPr>
              <a:t>Conflict</a:t>
            </a:r>
            <a:r>
              <a:rPr lang="pl-PL" sz="2000" dirty="0"/>
              <a:t>: </a:t>
            </a:r>
            <a:r>
              <a:rPr lang="pl-PL" sz="2000" dirty="0" err="1"/>
              <a:t>avoided</a:t>
            </a:r>
            <a:r>
              <a:rPr lang="pl-PL" sz="2000" dirty="0"/>
              <a:t> to </a:t>
            </a:r>
            <a:r>
              <a:rPr lang="pl-PL" sz="2000" dirty="0" err="1"/>
              <a:t>protect</a:t>
            </a:r>
            <a:r>
              <a:rPr lang="pl-PL" sz="2000" dirty="0"/>
              <a:t> </a:t>
            </a:r>
            <a:r>
              <a:rPr lang="pl-PL" sz="2000" dirty="0" err="1"/>
              <a:t>harmony</a:t>
            </a:r>
            <a:r>
              <a:rPr lang="pl-PL" sz="2000" dirty="0"/>
              <a:t> &amp; „</a:t>
            </a:r>
            <a:r>
              <a:rPr lang="pl-PL" sz="2000" dirty="0" err="1"/>
              <a:t>save</a:t>
            </a:r>
            <a:r>
              <a:rPr lang="pl-PL" sz="2000" dirty="0"/>
              <a:t> face”</a:t>
            </a:r>
          </a:p>
          <a:p>
            <a:r>
              <a:rPr lang="pl-PL" sz="2000" dirty="0"/>
              <a:t>Read </a:t>
            </a:r>
            <a:r>
              <a:rPr lang="pl-PL" sz="2000" dirty="0" err="1"/>
              <a:t>between</a:t>
            </a:r>
            <a:r>
              <a:rPr lang="pl-PL" sz="2000" dirty="0"/>
              <a:t> the lines (‚</a:t>
            </a:r>
            <a:r>
              <a:rPr lang="pl-PL" sz="2000" i="1" dirty="0" err="1"/>
              <a:t>Maybe</a:t>
            </a:r>
            <a:r>
              <a:rPr lang="pl-PL" sz="2000" i="1" dirty="0"/>
              <a:t> </a:t>
            </a:r>
            <a:r>
              <a:rPr lang="pl-PL" sz="2000" i="1" dirty="0" err="1"/>
              <a:t>later</a:t>
            </a:r>
            <a:r>
              <a:rPr lang="pl-PL" sz="2000" i="1" dirty="0"/>
              <a:t>’ </a:t>
            </a:r>
            <a:r>
              <a:rPr lang="pl-PL" sz="2000" dirty="0" err="1"/>
              <a:t>can</a:t>
            </a:r>
            <a:r>
              <a:rPr lang="pl-PL" sz="2000" dirty="0"/>
              <a:t> </a:t>
            </a:r>
            <a:r>
              <a:rPr lang="pl-PL" sz="2000" dirty="0" err="1"/>
              <a:t>mean</a:t>
            </a:r>
            <a:r>
              <a:rPr lang="pl-PL" sz="2000" dirty="0"/>
              <a:t> </a:t>
            </a:r>
            <a:r>
              <a:rPr lang="pl-PL" sz="2000" i="1" dirty="0"/>
              <a:t>No</a:t>
            </a:r>
            <a:r>
              <a:rPr lang="pl-PL" sz="2000" dirty="0"/>
              <a:t>)</a:t>
            </a:r>
          </a:p>
          <a:p>
            <a:pPr marL="0" indent="0">
              <a:buNone/>
            </a:pPr>
            <a:endParaRPr lang="pl-PL" dirty="0"/>
          </a:p>
          <a:p>
            <a:endParaRPr lang="pl-PL" dirty="0"/>
          </a:p>
          <a:p>
            <a:endParaRPr lang="pl-PL" dirty="0"/>
          </a:p>
          <a:p>
            <a:endParaRPr lang="pl-PL" dirty="0"/>
          </a:p>
        </p:txBody>
      </p:sp>
      <p:sp>
        <p:nvSpPr>
          <p:cNvPr id="8" name="Symbol zastępczy zawartości 7">
            <a:extLst>
              <a:ext uri="{FF2B5EF4-FFF2-40B4-BE49-F238E27FC236}">
                <a16:creationId xmlns:a16="http://schemas.microsoft.com/office/drawing/2014/main" id="{89B7FAEC-8DE8-4FA4-A0EC-6F8789F7E3F3}"/>
              </a:ext>
            </a:extLst>
          </p:cNvPr>
          <p:cNvSpPr>
            <a:spLocks noGrp="1"/>
          </p:cNvSpPr>
          <p:nvPr>
            <p:ph sz="half" idx="2"/>
          </p:nvPr>
        </p:nvSpPr>
        <p:spPr>
          <a:xfrm>
            <a:off x="4857750" y="1526721"/>
            <a:ext cx="3967843" cy="4650242"/>
          </a:xfrm>
        </p:spPr>
        <p:txBody>
          <a:bodyPr>
            <a:normAutofit/>
          </a:bodyPr>
          <a:lstStyle/>
          <a:p>
            <a:r>
              <a:rPr lang="pl-PL" sz="2100" b="1" dirty="0" err="1"/>
              <a:t>Low-Context</a:t>
            </a:r>
            <a:r>
              <a:rPr lang="pl-PL" sz="2100" b="1" dirty="0"/>
              <a:t> </a:t>
            </a:r>
            <a:r>
              <a:rPr lang="pl-PL" sz="2100" b="1" dirty="0" err="1"/>
              <a:t>Communication</a:t>
            </a:r>
            <a:endParaRPr lang="pl-PL" sz="2100" b="1" dirty="0"/>
          </a:p>
          <a:p>
            <a:r>
              <a:rPr lang="pl-PL" sz="2000" dirty="0" err="1"/>
              <a:t>explicit</a:t>
            </a:r>
            <a:r>
              <a:rPr lang="pl-PL" sz="2000" dirty="0"/>
              <a:t>, </a:t>
            </a:r>
            <a:r>
              <a:rPr lang="pl-PL" sz="2000" dirty="0" err="1"/>
              <a:t>direct</a:t>
            </a:r>
            <a:r>
              <a:rPr lang="pl-PL" sz="2000" dirty="0"/>
              <a:t>, </a:t>
            </a:r>
            <a:r>
              <a:rPr lang="pl-PL" sz="2000" dirty="0" err="1"/>
              <a:t>literal</a:t>
            </a:r>
            <a:endParaRPr lang="pl-PL" sz="2000" dirty="0"/>
          </a:p>
          <a:p>
            <a:r>
              <a:rPr lang="pl-PL" sz="2000" dirty="0" err="1"/>
              <a:t>relies</a:t>
            </a:r>
            <a:r>
              <a:rPr lang="pl-PL" sz="2000" dirty="0"/>
              <a:t> on </a:t>
            </a:r>
            <a:r>
              <a:rPr lang="pl-PL" sz="2000" dirty="0" err="1"/>
              <a:t>clear</a:t>
            </a:r>
            <a:r>
              <a:rPr lang="pl-PL" sz="2000" dirty="0"/>
              <a:t> </a:t>
            </a:r>
            <a:r>
              <a:rPr lang="pl-PL" sz="2000" dirty="0" err="1"/>
              <a:t>verbal</a:t>
            </a:r>
            <a:r>
              <a:rPr lang="pl-PL" sz="2000" dirty="0"/>
              <a:t> </a:t>
            </a:r>
            <a:r>
              <a:rPr lang="pl-PL" sz="2000" dirty="0" err="1"/>
              <a:t>expression</a:t>
            </a:r>
            <a:r>
              <a:rPr lang="pl-PL" sz="2000" dirty="0"/>
              <a:t>, minimum </a:t>
            </a:r>
            <a:r>
              <a:rPr lang="pl-PL" sz="2000" dirty="0" err="1"/>
              <a:t>nonverbal</a:t>
            </a:r>
            <a:r>
              <a:rPr lang="pl-PL" sz="2000" dirty="0"/>
              <a:t> </a:t>
            </a:r>
            <a:r>
              <a:rPr lang="pl-PL" sz="2000" dirty="0" err="1"/>
              <a:t>cues</a:t>
            </a:r>
            <a:endParaRPr lang="pl-PL" sz="2000" dirty="0"/>
          </a:p>
          <a:p>
            <a:r>
              <a:rPr lang="pl-PL" sz="2000" dirty="0" err="1"/>
              <a:t>goals</a:t>
            </a:r>
            <a:r>
              <a:rPr lang="pl-PL" sz="2000" dirty="0"/>
              <a:t>, </a:t>
            </a:r>
            <a:r>
              <a:rPr lang="pl-PL" sz="2000" dirty="0" err="1"/>
              <a:t>individual</a:t>
            </a:r>
            <a:r>
              <a:rPr lang="pl-PL" sz="2000" dirty="0"/>
              <a:t> </a:t>
            </a:r>
            <a:r>
              <a:rPr lang="pl-PL" sz="2000" dirty="0" err="1"/>
              <a:t>achievements</a:t>
            </a:r>
            <a:endParaRPr lang="pl-PL" sz="2000" dirty="0"/>
          </a:p>
          <a:p>
            <a:r>
              <a:rPr lang="pl-PL" sz="2000" b="1" dirty="0"/>
              <a:t>Authority </a:t>
            </a:r>
            <a:r>
              <a:rPr lang="pl-PL" sz="2000" dirty="0" err="1"/>
              <a:t>decentralized</a:t>
            </a:r>
            <a:endParaRPr lang="pl-PL" sz="2000" dirty="0"/>
          </a:p>
          <a:p>
            <a:r>
              <a:rPr lang="pl-PL" sz="2000" dirty="0" err="1">
                <a:highlight>
                  <a:srgbClr val="FFFF00"/>
                </a:highlight>
              </a:rPr>
              <a:t>Conflict</a:t>
            </a:r>
            <a:r>
              <a:rPr lang="pl-PL" sz="2000" dirty="0"/>
              <a:t>: </a:t>
            </a:r>
            <a:r>
              <a:rPr lang="pl-PL" sz="2000" dirty="0" err="1"/>
              <a:t>addressed</a:t>
            </a:r>
            <a:r>
              <a:rPr lang="pl-PL" sz="2000" dirty="0"/>
              <a:t> </a:t>
            </a:r>
            <a:r>
              <a:rPr lang="pl-PL" sz="2000" dirty="0" err="1"/>
              <a:t>openly</a:t>
            </a:r>
            <a:r>
              <a:rPr lang="pl-PL" sz="2000" dirty="0"/>
              <a:t>, </a:t>
            </a:r>
            <a:r>
              <a:rPr lang="pl-PL" sz="2000" dirty="0" err="1"/>
              <a:t>task-oriented</a:t>
            </a:r>
            <a:endParaRPr lang="pl-PL" sz="2000" dirty="0"/>
          </a:p>
          <a:p>
            <a:r>
              <a:rPr lang="pl-PL" sz="2000" dirty="0" err="1"/>
              <a:t>Say</a:t>
            </a:r>
            <a:r>
              <a:rPr lang="pl-PL" sz="2000" dirty="0"/>
              <a:t> </a:t>
            </a:r>
            <a:r>
              <a:rPr lang="pl-PL" sz="2000" dirty="0" err="1"/>
              <a:t>what</a:t>
            </a:r>
            <a:r>
              <a:rPr lang="pl-PL" sz="2000" dirty="0"/>
              <a:t> </a:t>
            </a:r>
            <a:r>
              <a:rPr lang="pl-PL" sz="2000" dirty="0" err="1"/>
              <a:t>you</a:t>
            </a:r>
            <a:r>
              <a:rPr lang="pl-PL" sz="2000" dirty="0"/>
              <a:t> </a:t>
            </a:r>
            <a:r>
              <a:rPr lang="pl-PL" sz="2000" dirty="0" err="1"/>
              <a:t>mean</a:t>
            </a:r>
            <a:r>
              <a:rPr lang="pl-PL" sz="2000" dirty="0"/>
              <a:t>, </a:t>
            </a:r>
            <a:r>
              <a:rPr lang="pl-PL" sz="2000" dirty="0" err="1"/>
              <a:t>mean</a:t>
            </a:r>
            <a:r>
              <a:rPr lang="pl-PL" sz="2000" dirty="0"/>
              <a:t> </a:t>
            </a:r>
            <a:r>
              <a:rPr lang="pl-PL" sz="2000" dirty="0" err="1"/>
              <a:t>what</a:t>
            </a:r>
            <a:r>
              <a:rPr lang="pl-PL" sz="2000" dirty="0"/>
              <a:t> </a:t>
            </a:r>
            <a:r>
              <a:rPr lang="pl-PL" sz="2000" dirty="0" err="1"/>
              <a:t>you</a:t>
            </a:r>
            <a:r>
              <a:rPr lang="pl-PL" sz="2000" dirty="0"/>
              <a:t> </a:t>
            </a:r>
            <a:r>
              <a:rPr lang="pl-PL" sz="2000" dirty="0" err="1"/>
              <a:t>say</a:t>
            </a:r>
            <a:r>
              <a:rPr lang="pl-PL" sz="2000" dirty="0"/>
              <a:t>  (No = No)</a:t>
            </a:r>
          </a:p>
          <a:p>
            <a:pPr marL="0" indent="0">
              <a:buNone/>
            </a:pPr>
            <a:endParaRPr lang="pl-PL" sz="20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4558AE3C-D038-574B-8135-6CE61357DC6D}"/>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000" b="1" dirty="0" err="1">
                <a:solidFill>
                  <a:schemeClr val="bg1"/>
                </a:solidFill>
              </a:rPr>
              <a:t>Hall’s</a:t>
            </a:r>
            <a:r>
              <a:rPr lang="pl-PL" sz="2000" b="1" dirty="0">
                <a:solidFill>
                  <a:schemeClr val="bg1"/>
                </a:solidFill>
              </a:rPr>
              <a:t> High-</a:t>
            </a:r>
            <a:r>
              <a:rPr lang="pl-PL" sz="2000" b="1" dirty="0" err="1">
                <a:solidFill>
                  <a:schemeClr val="bg1"/>
                </a:solidFill>
              </a:rPr>
              <a:t>Context</a:t>
            </a:r>
            <a:r>
              <a:rPr lang="pl-PL" sz="2000" b="1" dirty="0">
                <a:solidFill>
                  <a:schemeClr val="bg1"/>
                </a:solidFill>
              </a:rPr>
              <a:t> vs. </a:t>
            </a:r>
            <a:r>
              <a:rPr lang="pl-PL" sz="2000" b="1" dirty="0" err="1">
                <a:solidFill>
                  <a:schemeClr val="bg1"/>
                </a:solidFill>
              </a:rPr>
              <a:t>Low-Context</a:t>
            </a:r>
            <a:r>
              <a:rPr lang="pl-PL" sz="2000" b="1" dirty="0">
                <a:solidFill>
                  <a:schemeClr val="bg1"/>
                </a:solidFill>
              </a:rPr>
              <a:t> </a:t>
            </a:r>
            <a:r>
              <a:rPr lang="pl-PL" sz="2000" b="1" dirty="0" err="1">
                <a:solidFill>
                  <a:schemeClr val="bg1"/>
                </a:solidFill>
              </a:rPr>
              <a:t>Cultures</a:t>
            </a:r>
            <a:endParaRPr lang="pl-PL" sz="2000" b="1" dirty="0">
              <a:solidFill>
                <a:schemeClr val="bg1"/>
              </a:solidFill>
            </a:endParaRPr>
          </a:p>
        </p:txBody>
      </p:sp>
      <p:sp>
        <p:nvSpPr>
          <p:cNvPr id="3" name="Dymek myśli: chmurka 2">
            <a:extLst>
              <a:ext uri="{FF2B5EF4-FFF2-40B4-BE49-F238E27FC236}">
                <a16:creationId xmlns:a16="http://schemas.microsoft.com/office/drawing/2014/main" id="{134C4BC4-4537-D468-CE66-3FD591EFB638}"/>
              </a:ext>
            </a:extLst>
          </p:cNvPr>
          <p:cNvSpPr/>
          <p:nvPr/>
        </p:nvSpPr>
        <p:spPr>
          <a:xfrm>
            <a:off x="1104149" y="5460537"/>
            <a:ext cx="2912679" cy="1161595"/>
          </a:xfrm>
          <a:prstGeom prst="cloudCallout">
            <a:avLst>
              <a:gd name="adj1" fmla="val -62713"/>
              <a:gd name="adj2" fmla="val 4739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chemeClr val="tx1"/>
                </a:solidFill>
              </a:rPr>
              <a:t>They</a:t>
            </a:r>
            <a:r>
              <a:rPr lang="pl-PL" dirty="0">
                <a:solidFill>
                  <a:schemeClr val="tx1"/>
                </a:solidFill>
              </a:rPr>
              <a:t> </a:t>
            </a:r>
            <a:r>
              <a:rPr lang="pl-PL" dirty="0" err="1">
                <a:solidFill>
                  <a:schemeClr val="tx1"/>
                </a:solidFill>
              </a:rPr>
              <a:t>are</a:t>
            </a:r>
            <a:r>
              <a:rPr lang="pl-PL" dirty="0">
                <a:solidFill>
                  <a:schemeClr val="tx1"/>
                </a:solidFill>
              </a:rPr>
              <a:t> </a:t>
            </a:r>
            <a:r>
              <a:rPr lang="pl-PL" dirty="0" err="1">
                <a:solidFill>
                  <a:schemeClr val="tx1"/>
                </a:solidFill>
              </a:rPr>
              <a:t>impolite</a:t>
            </a:r>
            <a:r>
              <a:rPr lang="pl-PL" dirty="0">
                <a:solidFill>
                  <a:schemeClr val="tx1"/>
                </a:solidFill>
              </a:rPr>
              <a:t>.</a:t>
            </a:r>
          </a:p>
        </p:txBody>
      </p:sp>
      <p:sp>
        <p:nvSpPr>
          <p:cNvPr id="9" name="Dymek myśli: chmurka 8">
            <a:extLst>
              <a:ext uri="{FF2B5EF4-FFF2-40B4-BE49-F238E27FC236}">
                <a16:creationId xmlns:a16="http://schemas.microsoft.com/office/drawing/2014/main" id="{9DD9F12F-E03F-7D24-1683-7D8CB0A6C79E}"/>
              </a:ext>
            </a:extLst>
          </p:cNvPr>
          <p:cNvSpPr/>
          <p:nvPr/>
        </p:nvSpPr>
        <p:spPr>
          <a:xfrm>
            <a:off x="5316920" y="5527221"/>
            <a:ext cx="2722930" cy="1094911"/>
          </a:xfrm>
          <a:prstGeom prst="cloudCallout">
            <a:avLst>
              <a:gd name="adj1" fmla="val 53923"/>
              <a:gd name="adj2" fmla="val 4528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chemeClr val="tx1"/>
                </a:solidFill>
              </a:rPr>
              <a:t>They</a:t>
            </a:r>
            <a:r>
              <a:rPr lang="pl-PL" dirty="0">
                <a:solidFill>
                  <a:schemeClr val="tx1"/>
                </a:solidFill>
              </a:rPr>
              <a:t> </a:t>
            </a:r>
            <a:r>
              <a:rPr lang="pl-PL" dirty="0" err="1">
                <a:solidFill>
                  <a:schemeClr val="tx1"/>
                </a:solidFill>
              </a:rPr>
              <a:t>are</a:t>
            </a:r>
            <a:r>
              <a:rPr lang="pl-PL" dirty="0">
                <a:solidFill>
                  <a:schemeClr val="tx1"/>
                </a:solidFill>
              </a:rPr>
              <a:t> </a:t>
            </a:r>
            <a:r>
              <a:rPr lang="pl-PL" dirty="0" err="1">
                <a:solidFill>
                  <a:schemeClr val="tx1"/>
                </a:solidFill>
              </a:rPr>
              <a:t>evasive</a:t>
            </a:r>
            <a:r>
              <a:rPr lang="pl-PL">
                <a:solidFill>
                  <a:schemeClr val="tx1"/>
                </a:solidFill>
              </a:rPr>
              <a:t>.</a:t>
            </a:r>
            <a:endParaRPr lang="pl-PL" dirty="0">
              <a:solidFill>
                <a:schemeClr val="tx1"/>
              </a:solidFill>
            </a:endParaRPr>
          </a:p>
        </p:txBody>
      </p:sp>
    </p:spTree>
    <p:extLst>
      <p:ext uri="{BB962C8B-B14F-4D97-AF65-F5344CB8AC3E}">
        <p14:creationId xmlns:p14="http://schemas.microsoft.com/office/powerpoint/2010/main" val="272907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6E03-0D2A-0680-5EF8-2E0ADF35B7B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C474862-2DEC-2250-B1EE-2153424A8036}"/>
              </a:ext>
            </a:extLst>
          </p:cNvPr>
          <p:cNvSpPr>
            <a:spLocks noGrp="1"/>
          </p:cNvSpPr>
          <p:nvPr>
            <p:ph type="title"/>
          </p:nvPr>
        </p:nvSpPr>
        <p:spPr/>
        <p:txBody>
          <a:bodyPr/>
          <a:lstStyle/>
          <a:p>
            <a:r>
              <a:rPr lang="pl-PL" dirty="0"/>
              <a:t> </a:t>
            </a:r>
          </a:p>
        </p:txBody>
      </p:sp>
      <p:pic>
        <p:nvPicPr>
          <p:cNvPr id="4" name="Obraz 3">
            <a:extLst>
              <a:ext uri="{FF2B5EF4-FFF2-40B4-BE49-F238E27FC236}">
                <a16:creationId xmlns:a16="http://schemas.microsoft.com/office/drawing/2014/main" id="{B3BBEEA7-A78D-6254-A216-E33AA425F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97"/>
            <a:ext cx="1849070" cy="1014237"/>
          </a:xfrm>
          <a:prstGeom prst="rect">
            <a:avLst/>
          </a:prstGeom>
        </p:spPr>
      </p:pic>
      <p:pic>
        <p:nvPicPr>
          <p:cNvPr id="5" name="Obraz 4">
            <a:extLst>
              <a:ext uri="{FF2B5EF4-FFF2-40B4-BE49-F238E27FC236}">
                <a16:creationId xmlns:a16="http://schemas.microsoft.com/office/drawing/2014/main" id="{74EC357A-F1C1-4236-4F8B-DC8C2F34F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86264"/>
            <a:ext cx="9144000" cy="471736"/>
          </a:xfrm>
          <a:prstGeom prst="rect">
            <a:avLst/>
          </a:prstGeom>
        </p:spPr>
      </p:pic>
      <p:sp>
        <p:nvSpPr>
          <p:cNvPr id="6" name="Text Box 3">
            <a:extLst>
              <a:ext uri="{FF2B5EF4-FFF2-40B4-BE49-F238E27FC236}">
                <a16:creationId xmlns:a16="http://schemas.microsoft.com/office/drawing/2014/main" id="{9247BAFD-D17E-9A28-4E7F-17F08CB65889}"/>
              </a:ext>
            </a:extLst>
          </p:cNvPr>
          <p:cNvSpPr txBox="1">
            <a:spLocks noChangeArrowheads="1"/>
          </p:cNvSpPr>
          <p:nvPr/>
        </p:nvSpPr>
        <p:spPr bwMode="auto">
          <a:xfrm>
            <a:off x="1961322" y="424070"/>
            <a:ext cx="7010400" cy="581770"/>
          </a:xfrm>
          <a:prstGeom prst="rect">
            <a:avLst/>
          </a:prstGeom>
          <a:solidFill>
            <a:srgbClr val="336A31"/>
          </a:solidFill>
          <a:ln w="9525">
            <a:noFill/>
            <a:miter lim="800000"/>
            <a:headEnd/>
            <a:tailEnd/>
          </a:ln>
        </p:spPr>
        <p:txBody>
          <a:bodyPr lIns="47851" tIns="23926" rIns="47851" bIns="23926" anchor="ctr" anchorCtr="1"/>
          <a:lstStyle/>
          <a:p>
            <a:pPr algn="ctr"/>
            <a:r>
              <a:rPr lang="pl-PL" sz="2400" b="1" dirty="0" err="1">
                <a:solidFill>
                  <a:schemeClr val="bg1"/>
                </a:solidFill>
              </a:rPr>
              <a:t>What</a:t>
            </a:r>
            <a:r>
              <a:rPr lang="pl-PL" sz="2400" b="1" dirty="0">
                <a:solidFill>
                  <a:schemeClr val="bg1"/>
                </a:solidFill>
              </a:rPr>
              <a:t> </a:t>
            </a:r>
            <a:r>
              <a:rPr lang="pl-PL" sz="2400" b="1" dirty="0" err="1">
                <a:solidFill>
                  <a:schemeClr val="bg1"/>
                </a:solidFill>
              </a:rPr>
              <a:t>is</a:t>
            </a:r>
            <a:r>
              <a:rPr lang="pl-PL" sz="2400" b="1" dirty="0">
                <a:solidFill>
                  <a:schemeClr val="bg1"/>
                </a:solidFill>
              </a:rPr>
              <a:t> „</a:t>
            </a:r>
            <a:r>
              <a:rPr lang="pl-PL" sz="2400" b="1" dirty="0" err="1">
                <a:solidFill>
                  <a:schemeClr val="bg1"/>
                </a:solidFill>
              </a:rPr>
              <a:t>good</a:t>
            </a:r>
            <a:r>
              <a:rPr lang="pl-PL" sz="2400" b="1" dirty="0">
                <a:solidFill>
                  <a:schemeClr val="bg1"/>
                </a:solidFill>
              </a:rPr>
              <a:t> </a:t>
            </a:r>
            <a:r>
              <a:rPr lang="pl-PL" sz="2400" b="1" dirty="0" err="1">
                <a:solidFill>
                  <a:schemeClr val="bg1"/>
                </a:solidFill>
              </a:rPr>
              <a:t>communication</a:t>
            </a:r>
            <a:r>
              <a:rPr lang="pl-PL" sz="2400" b="1" dirty="0">
                <a:solidFill>
                  <a:schemeClr val="bg1"/>
                </a:solidFill>
              </a:rPr>
              <a:t>”?</a:t>
            </a:r>
          </a:p>
        </p:txBody>
      </p:sp>
      <p:sp>
        <p:nvSpPr>
          <p:cNvPr id="3" name="Symbol zastępczy zawartości 2">
            <a:extLst>
              <a:ext uri="{FF2B5EF4-FFF2-40B4-BE49-F238E27FC236}">
                <a16:creationId xmlns:a16="http://schemas.microsoft.com/office/drawing/2014/main" id="{F9D45CF0-63B0-CE96-C0CE-B196DB6A0F62}"/>
              </a:ext>
            </a:extLst>
          </p:cNvPr>
          <p:cNvSpPr>
            <a:spLocks noGrp="1"/>
          </p:cNvSpPr>
          <p:nvPr>
            <p:ph idx="1"/>
          </p:nvPr>
        </p:nvSpPr>
        <p:spPr>
          <a:xfrm>
            <a:off x="489857" y="1314450"/>
            <a:ext cx="8172450" cy="4862513"/>
          </a:xfrm>
        </p:spPr>
        <p:txBody>
          <a:bodyPr>
            <a:normAutofit fontScale="85000" lnSpcReduction="20000"/>
          </a:bodyPr>
          <a:lstStyle/>
          <a:p>
            <a:pPr marL="0" indent="0">
              <a:buNone/>
            </a:pPr>
            <a:r>
              <a:rPr lang="en-GB" b="1" dirty="0"/>
              <a:t>What Makes a “Good Communicator” Depends on Culture</a:t>
            </a:r>
            <a:endParaRPr lang="pl-PL" b="1" dirty="0"/>
          </a:p>
          <a:p>
            <a:pPr marL="0" indent="0">
              <a:buNone/>
            </a:pPr>
            <a:endParaRPr lang="pl-PL" dirty="0"/>
          </a:p>
          <a:p>
            <a:pPr marL="0" indent="0">
              <a:buNone/>
            </a:pPr>
            <a:r>
              <a:rPr lang="pl-PL" b="1" dirty="0"/>
              <a:t>- The </a:t>
            </a:r>
            <a:r>
              <a:rPr lang="en-GB" b="1" dirty="0"/>
              <a:t>Dutch: indirect speakers seem untrustworthy.</a:t>
            </a:r>
            <a:endParaRPr lang="pl-PL" dirty="0"/>
          </a:p>
          <a:p>
            <a:pPr marL="0" indent="0">
              <a:buNone/>
            </a:pPr>
            <a:r>
              <a:rPr lang="pl-PL" dirty="0"/>
              <a:t>  </a:t>
            </a:r>
            <a:r>
              <a:rPr lang="en-GB" sz="3300" dirty="0">
                <a:latin typeface="Microsoft Himalaya" panose="01010100010101010101" pitchFamily="2" charset="0"/>
                <a:ea typeface="Microsoft Himalaya" panose="01010100010101010101" pitchFamily="2" charset="0"/>
                <a:cs typeface="Microsoft Himalaya" panose="01010100010101010101" pitchFamily="2" charset="0"/>
              </a:rPr>
              <a:t>“If you don’t say it straight, we don’t think you are trustworthy.”</a:t>
            </a:r>
            <a:endParaRPr lang="pl-PL" sz="33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pl-PL" b="1" dirty="0"/>
              <a:t>-</a:t>
            </a:r>
            <a:r>
              <a:rPr lang="en-GB" b="1" dirty="0"/>
              <a:t> Americans: indirectness can feel deceptive.</a:t>
            </a:r>
            <a:endParaRPr lang="pl-PL" dirty="0"/>
          </a:p>
          <a:p>
            <a:pPr marL="0" indent="0">
              <a:buNone/>
            </a:pPr>
            <a:r>
              <a:rPr lang="pl-PL" sz="3300"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sz="3300" dirty="0">
                <a:latin typeface="Microsoft Himalaya" panose="01010100010101010101" pitchFamily="2" charset="0"/>
                <a:ea typeface="Microsoft Himalaya" panose="01010100010101010101" pitchFamily="2" charset="0"/>
                <a:cs typeface="Microsoft Himalaya" panose="01010100010101010101" pitchFamily="2" charset="0"/>
              </a:rPr>
              <a:t>“If </a:t>
            </a:r>
            <a:r>
              <a:rPr lang="pl-PL" sz="3300" dirty="0" err="1">
                <a:latin typeface="Microsoft Himalaya" panose="01010100010101010101" pitchFamily="2" charset="0"/>
                <a:ea typeface="Microsoft Himalaya" panose="01010100010101010101" pitchFamily="2" charset="0"/>
                <a:cs typeface="Microsoft Himalaya" panose="01010100010101010101" pitchFamily="2" charset="0"/>
              </a:rPr>
              <a:t>you</a:t>
            </a:r>
            <a:r>
              <a:rPr lang="en-GB" sz="3300" dirty="0">
                <a:latin typeface="Microsoft Himalaya" panose="01010100010101010101" pitchFamily="2" charset="0"/>
                <a:ea typeface="Microsoft Himalaya" panose="01010100010101010101" pitchFamily="2" charset="0"/>
                <a:cs typeface="Microsoft Himalaya" panose="01010100010101010101" pitchFamily="2" charset="0"/>
              </a:rPr>
              <a:t> don’t say what </a:t>
            </a:r>
            <a:r>
              <a:rPr lang="pl-PL" sz="3300" dirty="0" err="1">
                <a:latin typeface="Microsoft Himalaya" panose="01010100010101010101" pitchFamily="2" charset="0"/>
                <a:ea typeface="Microsoft Himalaya" panose="01010100010101010101" pitchFamily="2" charset="0"/>
                <a:cs typeface="Microsoft Himalaya" panose="01010100010101010101" pitchFamily="2" charset="0"/>
              </a:rPr>
              <a:t>you</a:t>
            </a:r>
            <a:r>
              <a:rPr lang="en-GB" sz="3300" dirty="0">
                <a:latin typeface="Microsoft Himalaya" panose="01010100010101010101" pitchFamily="2" charset="0"/>
                <a:ea typeface="Microsoft Himalaya" panose="01010100010101010101" pitchFamily="2" charset="0"/>
                <a:cs typeface="Microsoft Himalaya" panose="01010100010101010101" pitchFamily="2" charset="0"/>
              </a:rPr>
              <a:t> mean, then </a:t>
            </a:r>
            <a:r>
              <a:rPr lang="pl-PL" sz="3300" dirty="0" err="1">
                <a:latin typeface="Microsoft Himalaya" panose="01010100010101010101" pitchFamily="2" charset="0"/>
                <a:ea typeface="Microsoft Himalaya" panose="01010100010101010101" pitchFamily="2" charset="0"/>
                <a:cs typeface="Microsoft Himalaya" panose="01010100010101010101" pitchFamily="2" charset="0"/>
              </a:rPr>
              <a:t>you</a:t>
            </a:r>
            <a:r>
              <a:rPr lang="en-GB" sz="3300" dirty="0">
                <a:latin typeface="Microsoft Himalaya" panose="01010100010101010101" pitchFamily="2" charset="0"/>
                <a:ea typeface="Microsoft Himalaya" panose="01010100010101010101" pitchFamily="2" charset="0"/>
                <a:cs typeface="Microsoft Himalaya" panose="01010100010101010101" pitchFamily="2" charset="0"/>
              </a:rPr>
              <a:t> are lying.”</a:t>
            </a:r>
            <a:endParaRPr lang="pl-PL" sz="33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endParaRPr lang="pl-PL" dirty="0"/>
          </a:p>
          <a:p>
            <a:pPr marL="0" indent="0">
              <a:buNone/>
            </a:pPr>
            <a:r>
              <a:rPr lang="pl-PL" b="1" dirty="0"/>
              <a:t>- </a:t>
            </a:r>
            <a:r>
              <a:rPr lang="en-GB" b="1" dirty="0"/>
              <a:t>High‑context cultures: explicitness can feel </a:t>
            </a:r>
            <a:r>
              <a:rPr lang="pl-PL" b="1" dirty="0" err="1"/>
              <a:t>condescending</a:t>
            </a:r>
            <a:r>
              <a:rPr lang="en-GB" b="1" dirty="0"/>
              <a:t>.</a:t>
            </a:r>
            <a:endParaRPr lang="pl-PL" dirty="0"/>
          </a:p>
          <a:p>
            <a:pPr marL="0" indent="0">
              <a:buNone/>
            </a:pPr>
            <a:r>
              <a:rPr lang="pl-PL" dirty="0"/>
              <a:t>  </a:t>
            </a:r>
            <a:r>
              <a:rPr lang="en-GB" sz="3300" dirty="0">
                <a:latin typeface="Microsoft Himalaya" panose="01010100010101010101" pitchFamily="2" charset="0"/>
                <a:ea typeface="Microsoft Himalaya" panose="01010100010101010101" pitchFamily="2" charset="0"/>
                <a:cs typeface="Microsoft Himalaya" panose="01010100010101010101" pitchFamily="2" charset="0"/>
              </a:rPr>
              <a:t>“You talk to us like we are children.”</a:t>
            </a:r>
            <a:endParaRPr lang="pl-PL" sz="33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pl-PL" b="1" dirty="0"/>
              <a:t>- </a:t>
            </a:r>
            <a:r>
              <a:rPr lang="en-GB" b="1" dirty="0"/>
              <a:t>High‑context cultures: directness can feel rude or insensitive.</a:t>
            </a:r>
            <a:endParaRPr lang="pl-PL" dirty="0"/>
          </a:p>
          <a:p>
            <a:pPr marL="0" indent="0">
              <a:buNone/>
            </a:pPr>
            <a:r>
              <a:rPr lang="pl-PL" sz="3300" dirty="0">
                <a:latin typeface="Microsoft Himalaya" panose="01010100010101010101" pitchFamily="2" charset="0"/>
                <a:ea typeface="Microsoft Himalaya" panose="01010100010101010101" pitchFamily="2" charset="0"/>
                <a:cs typeface="Microsoft Himalaya" panose="01010100010101010101" pitchFamily="2" charset="0"/>
              </a:rPr>
              <a:t>  </a:t>
            </a:r>
            <a:r>
              <a:rPr lang="en-GB" sz="3300" dirty="0">
                <a:latin typeface="Microsoft Himalaya" panose="01010100010101010101" pitchFamily="2" charset="0"/>
                <a:ea typeface="Microsoft Himalaya" panose="01010100010101010101" pitchFamily="2" charset="0"/>
                <a:cs typeface="Microsoft Himalaya" panose="01010100010101010101" pitchFamily="2" charset="0"/>
              </a:rPr>
              <a:t>“You didn’t have to say it — we all understood.”</a:t>
            </a:r>
            <a:endParaRPr lang="pl-PL" sz="3300" dirty="0">
              <a:latin typeface="Microsoft Himalaya" panose="01010100010101010101" pitchFamily="2" charset="0"/>
              <a:ea typeface="Microsoft Himalaya" panose="01010100010101010101" pitchFamily="2" charset="0"/>
              <a:cs typeface="Microsoft Himalaya" panose="01010100010101010101" pitchFamily="2" charset="0"/>
            </a:endParaRPr>
          </a:p>
          <a:p>
            <a:pPr marL="0" indent="0">
              <a:buNone/>
            </a:pPr>
            <a:r>
              <a:rPr lang="pl-PL" dirty="0">
                <a:latin typeface="Microsoft Himalaya" panose="01010100010101010101" pitchFamily="2" charset="0"/>
                <a:ea typeface="Microsoft Himalaya" panose="01010100010101010101" pitchFamily="2" charset="0"/>
                <a:cs typeface="Microsoft Himalaya" panose="01010100010101010101" pitchFamily="2" charset="0"/>
              </a:rPr>
              <a:t>    </a:t>
            </a:r>
          </a:p>
        </p:txBody>
      </p:sp>
    </p:spTree>
    <p:extLst>
      <p:ext uri="{BB962C8B-B14F-4D97-AF65-F5344CB8AC3E}">
        <p14:creationId xmlns:p14="http://schemas.microsoft.com/office/powerpoint/2010/main" val="2443203136"/>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2998</TotalTime>
  <Words>5399</Words>
  <Application>Microsoft Office PowerPoint</Application>
  <PresentationFormat>Pokaz na ekranie (4:3)</PresentationFormat>
  <Paragraphs>474</Paragraphs>
  <Slides>31</Slides>
  <Notes>25</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31</vt:i4>
      </vt:variant>
    </vt:vector>
  </HeadingPairs>
  <TitlesOfParts>
    <vt:vector size="39" baseType="lpstr">
      <vt:lpstr>Aptos</vt:lpstr>
      <vt:lpstr>Arial</vt:lpstr>
      <vt:lpstr>Arial Narrow</vt:lpstr>
      <vt:lpstr>Calibri</vt:lpstr>
      <vt:lpstr>Calibri Light</vt:lpstr>
      <vt:lpstr>Microsoft Himalaya</vt:lpstr>
      <vt:lpstr>Times New Roman</vt:lpstr>
      <vt:lpstr>Motyw pakietu Office</vt:lpstr>
      <vt:lpstr>Prezentacja programu PowerPoint</vt:lpstr>
      <vt:lpstr> </vt:lpstr>
      <vt:lpstr> </vt:lpstr>
      <vt:lpstr> </vt:lpstr>
      <vt:lpstr> </vt:lpstr>
      <vt:lpstr> </vt:lpstr>
      <vt:lpstr> </vt:lpstr>
      <vt:lpstr> </vt:lpstr>
      <vt:lpstr> </vt:lpstr>
      <vt:lpstr> </vt:lpstr>
      <vt:lpstr>    Time is cultural, not universal</vt:lpstr>
      <vt:lpstr> </vt:lpstr>
      <vt:lpstr> </vt:lpstr>
      <vt:lpstr> </vt:lpstr>
      <vt:lpstr>Source: https://geerthofstede.com</vt:lpstr>
      <vt:lpstr> </vt:lpstr>
      <vt:lpstr> </vt:lpstr>
      <vt:lpstr>Source: https://geerthofstede.com</vt:lpstr>
      <vt:lpstr> </vt:lpstr>
      <vt:lpstr> </vt:lpstr>
      <vt:lpstr> Source: https://geerthofstede.com </vt:lpstr>
      <vt:lpstr> </vt:lpstr>
      <vt:lpstr> </vt:lpstr>
      <vt:lpstr>Source: https://geerthofstede.com</vt:lpstr>
      <vt:lpstr> </vt:lpstr>
      <vt:lpstr> </vt:lpstr>
      <vt:lpstr> </vt:lpstr>
      <vt:lpstr> </vt:lpstr>
      <vt:lpstr> </vt:lpstr>
      <vt:lpstr> </vt:lpstr>
      <vt:lpstr>Prezentacja programu PowerPoint</vt:lpstr>
    </vt:vector>
  </TitlesOfParts>
  <Company>WSOWL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Potężny-Jakubowicz Maria</dc:creator>
  <cp:lastModifiedBy>A M</cp:lastModifiedBy>
  <cp:revision>394</cp:revision>
  <dcterms:created xsi:type="dcterms:W3CDTF">2017-08-23T11:07:43Z</dcterms:created>
  <dcterms:modified xsi:type="dcterms:W3CDTF">2026-05-09T18:48:35Z</dcterms:modified>
</cp:coreProperties>
</file>