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15"/>
  </p:notesMasterIdLst>
  <p:sldIdLst>
    <p:sldId id="256" r:id="rId2"/>
    <p:sldId id="257" r:id="rId3"/>
    <p:sldId id="278" r:id="rId4"/>
    <p:sldId id="281" r:id="rId5"/>
    <p:sldId id="286" r:id="rId6"/>
    <p:sldId id="275" r:id="rId7"/>
    <p:sldId id="280" r:id="rId8"/>
    <p:sldId id="260" r:id="rId9"/>
    <p:sldId id="259" r:id="rId10"/>
    <p:sldId id="282" r:id="rId11"/>
    <p:sldId id="283" r:id="rId12"/>
    <p:sldId id="284" r:id="rId13"/>
    <p:sldId id="28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snapToObjects="1">
      <p:cViewPr varScale="1">
        <p:scale>
          <a:sx n="64" d="100"/>
          <a:sy n="64" d="100"/>
        </p:scale>
        <p:origin x="12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5FB6C-3574-46A8-8534-37F7932A38E7}" type="datetimeFigureOut">
              <a:rPr lang="ka-GE" smtClean="0"/>
              <a:t>13.05.2026</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4FDA8-E151-4C3B-B2CE-6056D8D0E5C6}" type="slidenum">
              <a:rPr lang="ka-GE" smtClean="0"/>
              <a:t>‹#›</a:t>
            </a:fld>
            <a:endParaRPr lang="ka-GE"/>
          </a:p>
        </p:txBody>
      </p:sp>
    </p:spTree>
    <p:extLst>
      <p:ext uri="{BB962C8B-B14F-4D97-AF65-F5344CB8AC3E}">
        <p14:creationId xmlns:p14="http://schemas.microsoft.com/office/powerpoint/2010/main" val="95417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FC8A4E4-3DE1-4A9F-BDE9-3C49F3916F11}" type="datetime1">
              <a:rPr lang="en-US" smtClean="0"/>
              <a:t>5/13/2026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52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14869F-6BC9-447E-ACDA-3C4EA73FE6F7}"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566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D09279-7B7E-4A94-B35E-66648CBD71E4}"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6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4C6876-771F-4A1C-8807-FAE8A4AA4207}"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51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A4B93-85BB-4DEE-BEEC-52E6F2C287D7}"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6678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4538A-E7F8-4430-A387-1E85A4C960EB}"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39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8FE044-E0B9-4CE1-8B2B-D99236E74ABD}"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37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5E3D5-E379-4273-89E4-E79834DF7AED}"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02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C0304-CE41-42C7-9C65-36380FD81A95}"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94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0CDD2-6157-4592-9320-0EC904CFE834}"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237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EDE74A-28ED-476B-B5C2-32D1E68FDA0D}"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5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E31A9F-FB4E-452C-8314-C4F7D34A0376}"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7123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7FA2E-42E7-4C71-AE23-AB68CEA6661F}" type="datetime1">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0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0C977A-9CA9-46B2-B090-8F26E4030F6C}" type="datetime1">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22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35521-C63A-48E4-843C-52185CDCD53F}" type="datetime1">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2082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91CD72-00E1-4CCF-9C85-292F4CE06F9D}"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21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0FD4E7-A152-42CE-9981-6136DC94724A}"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527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18D13E-C1B6-4C51-94CF-759055EAD413}" type="datetime1">
              <a:rPr lang="en-US" smtClean="0"/>
              <a:t>5/13/2026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57439685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866" y="618067"/>
            <a:ext cx="6715384" cy="1699005"/>
          </a:xfrm>
          <a:solidFill>
            <a:schemeClr val="bg2"/>
          </a:solidFill>
        </p:spPr>
        <p:txBody>
          <a:bodyPr>
            <a:normAutofit fontScale="90000"/>
          </a:bodyPr>
          <a:lstStyle/>
          <a:p>
            <a:br>
              <a:rPr lang="en-US" sz="2200" b="1" dirty="0">
                <a:latin typeface="Calibri" panose="020F0502020204030204" pitchFamily="34" charset="0"/>
                <a:cs typeface="Calibri" panose="020F0502020204030204" pitchFamily="34" charset="0"/>
              </a:rPr>
            </a:br>
            <a:r>
              <a:rPr lang="en-US" sz="2900" b="1" dirty="0">
                <a:latin typeface="Calibri" panose="020F0502020204030204" pitchFamily="34" charset="0"/>
                <a:cs typeface="Calibri" panose="020F0502020204030204" pitchFamily="34" charset="0"/>
              </a:rPr>
              <a:t>From the global spread of English to the reconceptualization of language testing constructs</a:t>
            </a:r>
            <a:br>
              <a:rPr lang="ka-GE" sz="2700" dirty="0">
                <a:latin typeface="Calibri" panose="020F0502020204030204" pitchFamily="34" charset="0"/>
                <a:cs typeface="Calibri" panose="020F0502020204030204" pitchFamily="34" charset="0"/>
              </a:rPr>
            </a:br>
            <a:endParaRPr sz="27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solidFill>
            <a:schemeClr val="bg2"/>
          </a:solidFill>
        </p:spPr>
        <p:txBody>
          <a:bodyPr>
            <a:normAutofit fontScale="25000" lnSpcReduction="20000"/>
          </a:bodyPr>
          <a:lstStyle/>
          <a:p>
            <a:endParaRPr lang="en-US" dirty="0"/>
          </a:p>
          <a:p>
            <a:pPr marL="0" indent="0" algn="ctr">
              <a:buNone/>
            </a:pPr>
            <a:r>
              <a:rPr lang="en-US" sz="9600" dirty="0">
                <a:latin typeface="Calibri" panose="020F0502020204030204" pitchFamily="34" charset="0"/>
                <a:cs typeface="Calibri" panose="020F0502020204030204" pitchFamily="34" charset="0"/>
              </a:rPr>
              <a:t>NATO BILC Conference </a:t>
            </a:r>
          </a:p>
          <a:p>
            <a:pPr marL="0" indent="0" algn="ctr">
              <a:buNone/>
            </a:pPr>
            <a:r>
              <a:rPr lang="en-US" sz="9600" dirty="0">
                <a:latin typeface="Calibri" panose="020F0502020204030204" pitchFamily="34" charset="0"/>
                <a:cs typeface="Calibri" panose="020F0502020204030204" pitchFamily="34" charset="0"/>
              </a:rPr>
              <a:t>The Human Link: Language Competence for NATO Interoperability and Strategic Communication</a:t>
            </a:r>
          </a:p>
          <a:p>
            <a:pPr marL="0" indent="0" algn="ctr">
              <a:buNone/>
            </a:pPr>
            <a:r>
              <a:rPr lang="en-US" sz="6400" dirty="0">
                <a:latin typeface="Calibri" panose="020F0502020204030204" pitchFamily="34" charset="0"/>
                <a:cs typeface="Calibri" panose="020F0502020204030204" pitchFamily="34" charset="0"/>
              </a:rPr>
              <a:t>Budapest, Hungary</a:t>
            </a:r>
            <a:endParaRPr lang="ka-GE" sz="6400" dirty="0">
              <a:latin typeface="Calibri" panose="020F0502020204030204" pitchFamily="34" charset="0"/>
              <a:cs typeface="Calibri" panose="020F0502020204030204" pitchFamily="34" charset="0"/>
            </a:endParaRPr>
          </a:p>
          <a:p>
            <a:pPr marL="0" indent="0" algn="ctr">
              <a:buNone/>
            </a:pPr>
            <a:r>
              <a:rPr lang="en-US" sz="6400" dirty="0">
                <a:latin typeface="Calibri" panose="020F0502020204030204" pitchFamily="34" charset="0"/>
                <a:cs typeface="Calibri" panose="020F0502020204030204" pitchFamily="34" charset="0"/>
              </a:rPr>
              <a:t>10-15 May 2026   </a:t>
            </a:r>
            <a:endParaRPr lang="ka-GE" sz="6400" dirty="0">
              <a:latin typeface="Calibri" panose="020F0502020204030204" pitchFamily="34" charset="0"/>
              <a:cs typeface="Calibri" panose="020F0502020204030204" pitchFamily="34" charset="0"/>
            </a:endParaRPr>
          </a:p>
          <a:p>
            <a:pPr marL="0" indent="0" algn="r">
              <a:buNone/>
            </a:pPr>
            <a:r>
              <a:rPr lang="en-US" sz="6400" dirty="0">
                <a:latin typeface="Calibri" panose="020F0502020204030204" pitchFamily="34" charset="0"/>
                <a:cs typeface="Calibri" panose="020F0502020204030204" pitchFamily="34" charset="0"/>
              </a:rPr>
              <a:t>Tamar Shavlakadze</a:t>
            </a:r>
            <a:endParaRPr lang="ka-GE" sz="6400" dirty="0">
              <a:latin typeface="Calibri" panose="020F0502020204030204" pitchFamily="34" charset="0"/>
              <a:cs typeface="Calibri" panose="020F0502020204030204" pitchFamily="34" charset="0"/>
            </a:endParaRPr>
          </a:p>
          <a:p>
            <a:pPr marL="0" indent="0" algn="r">
              <a:buNone/>
            </a:pPr>
            <a:r>
              <a:rPr lang="en-US" sz="6400" dirty="0">
                <a:latin typeface="Calibri" panose="020F0502020204030204" pitchFamily="34" charset="0"/>
                <a:cs typeface="Calibri" panose="020F0502020204030204" pitchFamily="34" charset="0"/>
              </a:rPr>
              <a:t>Head of Foreign Language Testing Division</a:t>
            </a:r>
          </a:p>
          <a:p>
            <a:pPr marL="0" indent="0" algn="r">
              <a:buNone/>
            </a:pPr>
            <a:r>
              <a:rPr lang="en-US" sz="6400" dirty="0">
                <a:latin typeface="Calibri" panose="020F0502020204030204" pitchFamily="34" charset="0"/>
                <a:cs typeface="Calibri" panose="020F0502020204030204" pitchFamily="34" charset="0"/>
              </a:rPr>
              <a:t>Training and Military Education Command</a:t>
            </a:r>
          </a:p>
          <a:p>
            <a:pPr marL="0" indent="0" algn="r">
              <a:buNone/>
            </a:pPr>
            <a:r>
              <a:rPr lang="en-US" sz="6400" dirty="0">
                <a:latin typeface="Calibri" panose="020F0502020204030204" pitchFamily="34" charset="0"/>
                <a:cs typeface="Calibri" panose="020F0502020204030204" pitchFamily="34" charset="0"/>
              </a:rPr>
              <a:t>MOD Georgia </a:t>
            </a:r>
            <a:endParaRPr lang="ka-GE" sz="6400" dirty="0">
              <a:latin typeface="Calibri" panose="020F0502020204030204" pitchFamily="34" charset="0"/>
              <a:cs typeface="Calibri" panose="020F0502020204030204" pitchFamily="34" charset="0"/>
            </a:endParaRPr>
          </a:p>
          <a:p>
            <a:pPr marL="0" indent="0" algn="r">
              <a:buNone/>
            </a:pPr>
            <a:r>
              <a:rPr lang="en-US" b="1" dirty="0"/>
              <a:t> </a:t>
            </a:r>
            <a:endParaRPr lang="ka-GE" dirty="0"/>
          </a:p>
        </p:txBody>
      </p:sp>
      <p:sp>
        <p:nvSpPr>
          <p:cNvPr id="4" name="Slide Number Placeholder 3">
            <a:extLst>
              <a:ext uri="{FF2B5EF4-FFF2-40B4-BE49-F238E27FC236}">
                <a16:creationId xmlns:a16="http://schemas.microsoft.com/office/drawing/2014/main" id="{BD64A828-C196-4BB9-B412-4F0E5C50CE25}"/>
              </a:ext>
            </a:extLst>
          </p:cNvPr>
          <p:cNvSpPr>
            <a:spLocks noGrp="1"/>
          </p:cNvSpPr>
          <p:nvPr>
            <p:ph type="sldNum" sz="quarter" idx="12"/>
          </p:nvPr>
        </p:nvSpPr>
        <p:spPr>
          <a:xfrm>
            <a:off x="7580091" y="5832629"/>
            <a:ext cx="622876" cy="407304"/>
          </a:xfrm>
        </p:spPr>
        <p:txBody>
          <a:bodyPr/>
          <a:lstStyle/>
          <a:p>
            <a:fld id="{C1FF6DA9-008F-8B48-92A6-B652298478BF}" type="slidenum">
              <a:rPr lang="en-US" sz="2000" b="1" smtClean="0"/>
              <a:t>1</a:t>
            </a:fld>
            <a:endParaRPr lang="en-US"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F25E-D130-48E1-9A58-A5D8093B0DD6}"/>
              </a:ext>
            </a:extLst>
          </p:cNvPr>
          <p:cNvSpPr>
            <a:spLocks noGrp="1"/>
          </p:cNvSpPr>
          <p:nvPr>
            <p:ph type="title"/>
          </p:nvPr>
        </p:nvSpPr>
        <p:spPr>
          <a:xfrm>
            <a:off x="1176866" y="696191"/>
            <a:ext cx="6798734" cy="1523013"/>
          </a:xfrm>
        </p:spPr>
        <p:txBody>
          <a:bodyPr>
            <a:normAutofit/>
          </a:bodyPr>
          <a:lstStyle/>
          <a:p>
            <a:r>
              <a:rPr lang="en-US" sz="2600" dirty="0">
                <a:latin typeface="Calibri" panose="020F0502020204030204" pitchFamily="34" charset="0"/>
                <a:cs typeface="Calibri" panose="020F0502020204030204" pitchFamily="34" charset="0"/>
              </a:rPr>
              <a:t> Conceptualization of ELF</a:t>
            </a:r>
            <a:br>
              <a:rPr lang="en-US" sz="2600" dirty="0">
                <a:latin typeface="Calibri" panose="020F0502020204030204" pitchFamily="34" charset="0"/>
                <a:cs typeface="Calibri" panose="020F0502020204030204" pitchFamily="34" charset="0"/>
              </a:rPr>
            </a:b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Future Models of ELF Testing</a:t>
            </a:r>
            <a:endParaRPr lang="ka-GE" sz="2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57ED983-6405-4249-8AA0-C57921701E30}"/>
              </a:ext>
            </a:extLst>
          </p:cNvPr>
          <p:cNvSpPr>
            <a:spLocks noGrp="1"/>
          </p:cNvSpPr>
          <p:nvPr>
            <p:ph idx="1"/>
          </p:nvPr>
        </p:nvSpPr>
        <p:spPr>
          <a:xfrm>
            <a:off x="958788" y="2352583"/>
            <a:ext cx="7016813" cy="3923930"/>
          </a:xfrm>
        </p:spPr>
        <p:txBody>
          <a:bodyPr numCol="1">
            <a:normAutofit/>
          </a:bodyPr>
          <a:lstStyle/>
          <a:p>
            <a:pPr marL="0" indent="0" algn="ctr">
              <a:buNone/>
            </a:pPr>
            <a:r>
              <a:rPr lang="en-US" b="1" dirty="0">
                <a:solidFill>
                  <a:schemeClr val="accent6">
                    <a:lumMod val="75000"/>
                  </a:schemeClr>
                </a:solidFill>
                <a:latin typeface="Calibri" panose="020F0502020204030204" pitchFamily="34" charset="0"/>
                <a:cs typeface="Calibri" panose="020F0502020204030204" pitchFamily="34" charset="0"/>
              </a:rPr>
              <a:t>The "Soft" Approach</a:t>
            </a:r>
          </a:p>
          <a:p>
            <a:pPr marL="0" indent="0">
              <a:buNone/>
            </a:pPr>
            <a:r>
              <a:rPr lang="en-US" dirty="0">
                <a:latin typeface="Calibri" panose="020F0502020204030204" pitchFamily="34" charset="0"/>
                <a:cs typeface="Calibri" panose="020F0502020204030204" pitchFamily="34" charset="0"/>
              </a:rPr>
              <a:t>Tailored Standard English for ELF users. Focus on effectiveness rather than lowering standards. A trade-off for real-world access.</a:t>
            </a:r>
          </a:p>
          <a:p>
            <a:pPr marL="0" indent="0" algn="ctr">
              <a:buNone/>
            </a:pPr>
            <a:r>
              <a:rPr lang="en-US" b="1" dirty="0">
                <a:solidFill>
                  <a:schemeClr val="accent6">
                    <a:lumMod val="75000"/>
                  </a:schemeClr>
                </a:solidFill>
                <a:latin typeface="Calibri" panose="020F0502020204030204" pitchFamily="34" charset="0"/>
                <a:cs typeface="Calibri" panose="020F0502020204030204" pitchFamily="34" charset="0"/>
              </a:rPr>
              <a:t>The "Code" Approach </a:t>
            </a:r>
          </a:p>
          <a:p>
            <a:pPr marL="0" indent="0">
              <a:buNone/>
            </a:pPr>
            <a:r>
              <a:rPr lang="en-US" dirty="0">
                <a:latin typeface="Calibri" panose="020F0502020204030204" pitchFamily="34" charset="0"/>
                <a:cs typeface="Calibri" panose="020F0502020204030204" pitchFamily="34" charset="0"/>
              </a:rPr>
              <a:t>Establishing an independent ELF construct. Prioritizing strategic competence over absolute linguistic accuracy.</a:t>
            </a:r>
            <a:endParaRPr lang="ka-GE"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39D654D-9D61-4DAC-BB88-4552645A3865}"/>
              </a:ext>
            </a:extLst>
          </p:cNvPr>
          <p:cNvSpPr>
            <a:spLocks noGrp="1"/>
          </p:cNvSpPr>
          <p:nvPr>
            <p:ph type="sldNum" sz="quarter" idx="12"/>
          </p:nvPr>
        </p:nvSpPr>
        <p:spPr>
          <a:xfrm>
            <a:off x="7910004" y="5960533"/>
            <a:ext cx="594803" cy="279400"/>
          </a:xfrm>
        </p:spPr>
        <p:txBody>
          <a:bodyPr/>
          <a:lstStyle/>
          <a:p>
            <a:fld id="{C1FF6DA9-008F-8B48-92A6-B652298478BF}" type="slidenum">
              <a:rPr lang="en-US" sz="2000" b="1" smtClean="0">
                <a:latin typeface="Calibri" panose="020F0502020204030204" pitchFamily="34" charset="0"/>
                <a:cs typeface="Calibri" panose="020F0502020204030204" pitchFamily="34" charset="0"/>
              </a:rPr>
              <a:t>10</a:t>
            </a:fld>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13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1F24EA-8C1B-C687-B09A-65510D339FEB}"/>
              </a:ext>
            </a:extLst>
          </p:cNvPr>
          <p:cNvPicPr>
            <a:picLocks noChangeAspect="1"/>
          </p:cNvPicPr>
          <p:nvPr/>
        </p:nvPicPr>
        <p:blipFill>
          <a:blip r:embed="rId2"/>
          <a:stretch>
            <a:fillRect/>
          </a:stretch>
        </p:blipFill>
        <p:spPr>
          <a:xfrm>
            <a:off x="461638" y="478832"/>
            <a:ext cx="8220723" cy="4830015"/>
          </a:xfrm>
          <a:prstGeom prst="rect">
            <a:avLst/>
          </a:prstGeom>
        </p:spPr>
      </p:pic>
      <p:sp>
        <p:nvSpPr>
          <p:cNvPr id="4" name="TextBox 3">
            <a:extLst>
              <a:ext uri="{FF2B5EF4-FFF2-40B4-BE49-F238E27FC236}">
                <a16:creationId xmlns:a16="http://schemas.microsoft.com/office/drawing/2014/main" id="{6E5E2967-B2AB-421E-AAF0-0EFD968F4C19}"/>
              </a:ext>
            </a:extLst>
          </p:cNvPr>
          <p:cNvSpPr txBox="1"/>
          <p:nvPr/>
        </p:nvSpPr>
        <p:spPr>
          <a:xfrm>
            <a:off x="2601157" y="5681709"/>
            <a:ext cx="4421080" cy="523220"/>
          </a:xfrm>
          <a:prstGeom prst="rect">
            <a:avLst/>
          </a:prstGeom>
          <a:noFill/>
        </p:spPr>
        <p:txBody>
          <a:bodyPr wrap="square" rtlCol="0">
            <a:spAutoFit/>
          </a:bodyPr>
          <a:lstStyle/>
          <a:p>
            <a:r>
              <a:rPr lang="en-US" sz="2800" b="1" i="1" dirty="0"/>
              <a:t>Thank You for Attention !</a:t>
            </a:r>
            <a:endParaRPr lang="ka-GE" sz="2800" b="1" i="1" dirty="0"/>
          </a:p>
        </p:txBody>
      </p:sp>
      <p:sp>
        <p:nvSpPr>
          <p:cNvPr id="7" name="Slide Number Placeholder 6">
            <a:extLst>
              <a:ext uri="{FF2B5EF4-FFF2-40B4-BE49-F238E27FC236}">
                <a16:creationId xmlns:a16="http://schemas.microsoft.com/office/drawing/2014/main" id="{DDCD13E9-6506-42FF-98ED-EDC431B75EE6}"/>
              </a:ext>
            </a:extLst>
          </p:cNvPr>
          <p:cNvSpPr>
            <a:spLocks noGrp="1"/>
          </p:cNvSpPr>
          <p:nvPr>
            <p:ph type="sldNum" sz="quarter" idx="12"/>
          </p:nvPr>
        </p:nvSpPr>
        <p:spPr>
          <a:xfrm>
            <a:off x="8007657" y="5841507"/>
            <a:ext cx="514905" cy="398426"/>
          </a:xfrm>
        </p:spPr>
        <p:txBody>
          <a:bodyPr/>
          <a:lstStyle/>
          <a:p>
            <a:fld id="{C1FF6DA9-008F-8B48-92A6-B652298478BF}" type="slidenum">
              <a:rPr lang="en-US" sz="2000" b="1" smtClean="0"/>
              <a:t>11</a:t>
            </a:fld>
            <a:endParaRPr lang="en-US" sz="2000" b="1" dirty="0"/>
          </a:p>
        </p:txBody>
      </p:sp>
    </p:spTree>
    <p:extLst>
      <p:ext uri="{BB962C8B-B14F-4D97-AF65-F5344CB8AC3E}">
        <p14:creationId xmlns:p14="http://schemas.microsoft.com/office/powerpoint/2010/main" val="295103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599A-4652-43C0-9F99-F35A42AC20C9}"/>
              </a:ext>
            </a:extLst>
          </p:cNvPr>
          <p:cNvSpPr>
            <a:spLocks noGrp="1"/>
          </p:cNvSpPr>
          <p:nvPr>
            <p:ph type="title"/>
          </p:nvPr>
        </p:nvSpPr>
        <p:spPr/>
        <p:txBody>
          <a:bodyPr>
            <a:normAutofit fontScale="90000"/>
          </a:bodyPr>
          <a:lstStyle/>
          <a:p>
            <a:r>
              <a:rPr lang="en-US" i="1" dirty="0"/>
              <a:t>References</a:t>
            </a:r>
            <a:br>
              <a:rPr lang="en-US" dirty="0"/>
            </a:br>
            <a:endParaRPr lang="ka-GE" dirty="0"/>
          </a:p>
        </p:txBody>
      </p:sp>
      <p:sp>
        <p:nvSpPr>
          <p:cNvPr id="3" name="Content Placeholder 2">
            <a:extLst>
              <a:ext uri="{FF2B5EF4-FFF2-40B4-BE49-F238E27FC236}">
                <a16:creationId xmlns:a16="http://schemas.microsoft.com/office/drawing/2014/main" id="{E24D43D8-31A8-4438-9E7A-35312C76291C}"/>
              </a:ext>
            </a:extLst>
          </p:cNvPr>
          <p:cNvSpPr>
            <a:spLocks noGrp="1"/>
          </p:cNvSpPr>
          <p:nvPr>
            <p:ph idx="1"/>
          </p:nvPr>
        </p:nvSpPr>
        <p:spPr>
          <a:xfrm>
            <a:off x="1176865" y="2352583"/>
            <a:ext cx="6798736" cy="4065972"/>
          </a:xfrm>
        </p:spPr>
        <p:txBody>
          <a:bodyPr>
            <a:normAutofit fontScale="32500" lnSpcReduction="20000"/>
          </a:bodyPr>
          <a:lstStyle/>
          <a:p>
            <a:r>
              <a:rPr lang="en-US" sz="3100" dirty="0"/>
              <a:t>Al-</a:t>
            </a:r>
            <a:r>
              <a:rPr lang="en-US" sz="3100" dirty="0" err="1"/>
              <a:t>Mutairi</a:t>
            </a:r>
            <a:r>
              <a:rPr lang="en-US" sz="3100" dirty="0"/>
              <a:t>, M. A. (2020). Kachru’s three concentric circles model of English language: An overview of criticism &amp; the place of Kuwait in it. English Language Teaching, 13(1), 85–88. https://doi.org/10.5539/elt.v13n1p85.</a:t>
            </a:r>
          </a:p>
          <a:p>
            <a:r>
              <a:rPr lang="en-US" sz="3100" dirty="0" err="1"/>
              <a:t>Canagarajah</a:t>
            </a:r>
            <a:r>
              <a:rPr lang="en-US" sz="3100" dirty="0"/>
              <a:t>, S. (2006). Changing communicative needs, revised assessment objectives: Testing English as an international language. Language Assessment Quarterly, 3(3), 229–242. https://doi.org/10.1207/s15434311laq0303_1</a:t>
            </a:r>
          </a:p>
          <a:p>
            <a:r>
              <a:rPr lang="en-US" sz="3100" dirty="0"/>
              <a:t>Crystal, D. (2003). English as a global language. Cambridge University Press.</a:t>
            </a:r>
          </a:p>
          <a:p>
            <a:r>
              <a:rPr lang="en-US" sz="3100" dirty="0"/>
              <a:t>Elder, C., &amp; Davies, A. (2006). Assessing English as a lingua franca. Annual Review of Applied Linguistics, 26, 282–304. https://doi.org/10.1017/s0267190506000146</a:t>
            </a:r>
          </a:p>
          <a:p>
            <a:r>
              <a:rPr lang="en-US" sz="3100" dirty="0"/>
              <a:t>Hall, S. (1997). The local and the global: Globalization and ethnicity. In A. D. King (Ed.), Culture, globalization, and the world system (pp. 19–40). Minneapolis: University of Minnesota Press.</a:t>
            </a:r>
          </a:p>
          <a:p>
            <a:r>
              <a:rPr lang="en-US" sz="3100" dirty="0"/>
              <a:t>Harding, L., &amp; McNamara, T. (2018). Language assessment: The challenge of ELF. In J. Jenkins, W. Baker, &amp; M. Dewey (Eds.), The Routledge handbook of English as a Lingua Franca (pp. 570-582). Routledge.</a:t>
            </a:r>
          </a:p>
          <a:p>
            <a:r>
              <a:rPr lang="en-US" sz="3100" dirty="0"/>
              <a:t>Jenkins, J., &amp; Leung, C. (2014). English as a lingua franca. In A. </a:t>
            </a:r>
            <a:r>
              <a:rPr lang="en-US" sz="3100" dirty="0" err="1"/>
              <a:t>Kunnan</a:t>
            </a:r>
            <a:r>
              <a:rPr lang="en-US" sz="3100" dirty="0"/>
              <a:t> (Ed.), The </a:t>
            </a:r>
            <a:r>
              <a:rPr lang="en-US" sz="3100" dirty="0" err="1"/>
              <a:t>companionto</a:t>
            </a:r>
            <a:r>
              <a:rPr lang="en-US" sz="3100" dirty="0"/>
              <a:t> language assessment (Vol. 4, pp. 1607–1616). Malden: Wiley. </a:t>
            </a:r>
          </a:p>
          <a:p>
            <a:r>
              <a:rPr lang="en-US" sz="3100" dirty="0"/>
              <a:t>Jenkins, J.(2017) ELF and WE: competing or complementing paradigms? In, Low, E.L. and </a:t>
            </a:r>
            <a:r>
              <a:rPr lang="en-US" sz="3100" dirty="0" err="1"/>
              <a:t>Pakir</a:t>
            </a:r>
            <a:r>
              <a:rPr lang="en-US" sz="3100" dirty="0"/>
              <a:t>, A. (eds.) World </a:t>
            </a:r>
            <a:r>
              <a:rPr lang="en-US" sz="3100" dirty="0" err="1"/>
              <a:t>Englishes</a:t>
            </a:r>
            <a:r>
              <a:rPr lang="en-US" sz="3100" dirty="0"/>
              <a:t>: Re-thinking Paradigms. (Routledge Studies in World </a:t>
            </a:r>
            <a:r>
              <a:rPr lang="en-US" sz="3100" dirty="0" err="1"/>
              <a:t>Englishes</a:t>
            </a:r>
            <a:r>
              <a:rPr lang="en-US" sz="3100" dirty="0"/>
              <a:t>) London. Routledge. (doi:10.4324/9781315562155)</a:t>
            </a:r>
          </a:p>
          <a:p>
            <a:r>
              <a:rPr lang="en-US" sz="3100" dirty="0"/>
              <a:t>Kachru, B. B. (1990). World </a:t>
            </a:r>
            <a:r>
              <a:rPr lang="en-US" sz="3100" dirty="0" err="1"/>
              <a:t>Englishes</a:t>
            </a:r>
            <a:r>
              <a:rPr lang="en-US" sz="3100" dirty="0"/>
              <a:t> and applied linguistics. World </a:t>
            </a:r>
            <a:r>
              <a:rPr lang="en-US" sz="3100" dirty="0" err="1"/>
              <a:t>Englishes</a:t>
            </a:r>
            <a:r>
              <a:rPr lang="en-US" sz="3100" dirty="0"/>
              <a:t>, 9(1), 3–20.</a:t>
            </a:r>
          </a:p>
          <a:p>
            <a:r>
              <a:rPr lang="en-US" sz="3100" dirty="0"/>
              <a:t>NATO Standardization Office. (2016, May 19). ATrainP-5: Language proficiency levels (Edition A, Version 2). North Atlantic Treaty Organization. https://natobilc.org/wp-content/uploads/2024/11/ATrainP-5-EDA-V2- E.pdf</a:t>
            </a:r>
          </a:p>
          <a:p>
            <a:r>
              <a:rPr lang="en-US" sz="3100" dirty="0"/>
              <a:t>Quirk, R. (1988). The question of standards in the international use of English. In, </a:t>
            </a:r>
            <a:r>
              <a:rPr lang="en-US" sz="3100" dirty="0" err="1"/>
              <a:t>Lowenberg</a:t>
            </a:r>
            <a:r>
              <a:rPr lang="en-US" sz="3100" dirty="0"/>
              <a:t>, P. H. (ED.) Language Spread and Language Policy. (pp. 229-241) Georgetown University Press.</a:t>
            </a:r>
          </a:p>
          <a:p>
            <a:r>
              <a:rPr lang="en-US" sz="3100" dirty="0" err="1"/>
              <a:t>Seidlhofer</a:t>
            </a:r>
            <a:r>
              <a:rPr lang="en-US" sz="3100" dirty="0"/>
              <a:t>, B. (2011). Understanding English as a lingua franca. Oxford University Press.</a:t>
            </a:r>
          </a:p>
          <a:p>
            <a:endParaRPr lang="en-US" dirty="0"/>
          </a:p>
          <a:p>
            <a:endParaRPr lang="en-US" dirty="0"/>
          </a:p>
          <a:p>
            <a:endParaRPr lang="ka-GE" dirty="0"/>
          </a:p>
        </p:txBody>
      </p:sp>
      <p:sp>
        <p:nvSpPr>
          <p:cNvPr id="4" name="Slide Number Placeholder 3">
            <a:extLst>
              <a:ext uri="{FF2B5EF4-FFF2-40B4-BE49-F238E27FC236}">
                <a16:creationId xmlns:a16="http://schemas.microsoft.com/office/drawing/2014/main" id="{DEE50090-F38D-4842-918D-49BCBE74592E}"/>
              </a:ext>
            </a:extLst>
          </p:cNvPr>
          <p:cNvSpPr>
            <a:spLocks noGrp="1"/>
          </p:cNvSpPr>
          <p:nvPr>
            <p:ph type="sldNum" sz="quarter" idx="12"/>
          </p:nvPr>
        </p:nvSpPr>
        <p:spPr>
          <a:xfrm>
            <a:off x="7975601" y="5877017"/>
            <a:ext cx="555840" cy="362916"/>
          </a:xfrm>
        </p:spPr>
        <p:txBody>
          <a:bodyPr/>
          <a:lstStyle/>
          <a:p>
            <a:fld id="{C1FF6DA9-008F-8B48-92A6-B652298478BF}" type="slidenum">
              <a:rPr lang="en-US" sz="2000" b="1" smtClean="0"/>
              <a:t>12</a:t>
            </a:fld>
            <a:endParaRPr lang="en-US" sz="2000" b="1" dirty="0"/>
          </a:p>
        </p:txBody>
      </p:sp>
    </p:spTree>
    <p:extLst>
      <p:ext uri="{BB962C8B-B14F-4D97-AF65-F5344CB8AC3E}">
        <p14:creationId xmlns:p14="http://schemas.microsoft.com/office/powerpoint/2010/main" val="41711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DC6-B919-4F7E-A574-BAF2B6002122}"/>
              </a:ext>
            </a:extLst>
          </p:cNvPr>
          <p:cNvSpPr>
            <a:spLocks noGrp="1"/>
          </p:cNvSpPr>
          <p:nvPr>
            <p:ph type="title"/>
          </p:nvPr>
        </p:nvSpPr>
        <p:spPr>
          <a:xfrm>
            <a:off x="1070264" y="915337"/>
            <a:ext cx="6905336" cy="923854"/>
          </a:xfrm>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nSpc>
                <a:spcPct val="115000"/>
              </a:lnSpc>
              <a:spcAft>
                <a:spcPts val="800"/>
              </a:spcAft>
            </a:pPr>
            <a:br>
              <a:rPr lang="en-US" sz="2700" b="1" kern="100" dirty="0">
                <a:latin typeface="Calibri" panose="020F0502020204030204" pitchFamily="34" charset="0"/>
                <a:ea typeface="Calibri" panose="020F0502020204030204" pitchFamily="34" charset="0"/>
                <a:cs typeface="Times New Roman" panose="02020603050405020304" pitchFamily="18" charset="0"/>
              </a:rPr>
            </a:br>
            <a:r>
              <a:rPr lang="en-US" sz="2900" dirty="0">
                <a:latin typeface="Calibri" panose="020F0502020204030204" pitchFamily="34" charset="0"/>
                <a:ea typeface="Calibri" panose="020F0502020204030204" pitchFamily="34" charset="0"/>
                <a:cs typeface="Calibri" panose="020F0502020204030204" pitchFamily="34" charset="0"/>
              </a:rPr>
              <a:t>The</a:t>
            </a:r>
            <a:r>
              <a:rPr lang="en-US" sz="2800" dirty="0">
                <a:latin typeface="Calibri" panose="020F0502020204030204" pitchFamily="34" charset="0"/>
                <a:ea typeface="Calibri" panose="020F0502020204030204" pitchFamily="34" charset="0"/>
                <a:cs typeface="Calibri" panose="020F0502020204030204" pitchFamily="34" charset="0"/>
              </a:rPr>
              <a:t> Global Spread of English</a:t>
            </a:r>
            <a:br>
              <a:rPr lang="en-US" sz="2800" dirty="0"/>
            </a:br>
            <a:endParaRPr lang="ka-GE" b="1" dirty="0"/>
          </a:p>
        </p:txBody>
      </p:sp>
      <p:sp>
        <p:nvSpPr>
          <p:cNvPr id="3" name="Content Placeholder 2">
            <a:extLst>
              <a:ext uri="{FF2B5EF4-FFF2-40B4-BE49-F238E27FC236}">
                <a16:creationId xmlns:a16="http://schemas.microsoft.com/office/drawing/2014/main" id="{6D87F1D1-D5C7-40EB-9F08-A767FFA434FC}"/>
              </a:ext>
            </a:extLst>
          </p:cNvPr>
          <p:cNvSpPr>
            <a:spLocks noGrp="1"/>
          </p:cNvSpPr>
          <p:nvPr>
            <p:ph idx="1"/>
          </p:nvPr>
        </p:nvSpPr>
        <p:spPr>
          <a:xfrm>
            <a:off x="1070264" y="2026228"/>
            <a:ext cx="7294418" cy="4282760"/>
          </a:xfrm>
        </p:spPr>
        <p:txBody>
          <a:bodyPr>
            <a:normAutofit fontScale="70000" lnSpcReduction="20000"/>
          </a:bodyPr>
          <a:lstStyle/>
          <a:p>
            <a:pPr marL="0" indent="0">
              <a:buNone/>
            </a:pPr>
            <a:endParaRPr lang="en-US" dirty="0"/>
          </a:p>
          <a:p>
            <a:pPr marL="0" indent="0" algn="ctr">
              <a:lnSpc>
                <a:spcPct val="170000"/>
              </a:lnSpc>
              <a:buNone/>
            </a:pPr>
            <a:r>
              <a:rPr lang="en-US" sz="2600" dirty="0">
                <a:latin typeface="Calibri" panose="020F0502020204030204" pitchFamily="34" charset="0"/>
                <a:ea typeface="Calibri" panose="020F0502020204030204" pitchFamily="34" charset="0"/>
                <a:cs typeface="Calibri" panose="020F0502020204030204" pitchFamily="34" charset="0"/>
              </a:rPr>
              <a:t>“L</a:t>
            </a:r>
            <a:r>
              <a:rPr lang="en-US" sz="3100" dirty="0">
                <a:latin typeface="Calibri" panose="020F0502020204030204" pitchFamily="34" charset="0"/>
                <a:ea typeface="Calibri" panose="020F0502020204030204" pitchFamily="34" charset="0"/>
                <a:cs typeface="Calibri" panose="020F0502020204030204" pitchFamily="34" charset="0"/>
              </a:rPr>
              <a:t>anguage exists only in the brains and mouths and ears and hands and eyes of its users. When they succeed on the international stage, their language succeeds. When they fail, their language fails” </a:t>
            </a:r>
          </a:p>
          <a:p>
            <a:pPr marL="0" indent="0" algn="r">
              <a:buNone/>
            </a:pPr>
            <a:r>
              <a:rPr lang="en-US" sz="3100" i="1" dirty="0">
                <a:latin typeface="Calibri" panose="020F0502020204030204" pitchFamily="34" charset="0"/>
                <a:ea typeface="Calibri" panose="020F0502020204030204" pitchFamily="34" charset="0"/>
                <a:cs typeface="Calibri" panose="020F0502020204030204" pitchFamily="34" charset="0"/>
              </a:rPr>
              <a:t>(Crystal, 2003, p.7)</a:t>
            </a:r>
          </a:p>
          <a:p>
            <a:pPr marL="0" indent="0" algn="ctr">
              <a:buNone/>
            </a:pPr>
            <a:endParaRPr lang="en-US" sz="3100" kern="1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3100" kern="100" dirty="0">
                <a:latin typeface="Calibri" panose="020F0502020204030204" pitchFamily="34" charset="0"/>
                <a:ea typeface="Calibri" panose="020F0502020204030204" pitchFamily="34" charset="0"/>
                <a:cs typeface="Calibri" panose="020F0502020204030204" pitchFamily="34" charset="0"/>
              </a:rPr>
              <a:t>Language is a social tool rather than an autonomous or mystical entity</a:t>
            </a:r>
            <a:r>
              <a:rPr lang="en-US" dirty="0">
                <a:latin typeface="Calibri" panose="020F0502020204030204" pitchFamily="34" charset="0"/>
                <a:ea typeface="Calibri" panose="020F0502020204030204" pitchFamily="34" charset="0"/>
                <a:cs typeface="Calibri" panose="020F0502020204030204" pitchFamily="34" charset="0"/>
              </a:rPr>
              <a:t>                                             </a:t>
            </a:r>
            <a:endParaRPr lang="ka-GE"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FFF0E11-396C-468B-9CC1-252B5ABAF759}"/>
              </a:ext>
            </a:extLst>
          </p:cNvPr>
          <p:cNvSpPr>
            <a:spLocks noGrp="1"/>
          </p:cNvSpPr>
          <p:nvPr>
            <p:ph type="sldNum" sz="quarter" idx="12"/>
          </p:nvPr>
        </p:nvSpPr>
        <p:spPr>
          <a:xfrm>
            <a:off x="8073736" y="5859262"/>
            <a:ext cx="368927" cy="380671"/>
          </a:xfrm>
        </p:spPr>
        <p:txBody>
          <a:bodyPr/>
          <a:lstStyle/>
          <a:p>
            <a:fld id="{C1FF6DA9-008F-8B48-92A6-B652298478BF}" type="slidenum">
              <a:rPr lang="en-US" sz="2000" smtClean="0">
                <a:latin typeface="Calibri" panose="020F0502020204030204" pitchFamily="34" charset="0"/>
                <a:cs typeface="Calibri" panose="020F0502020204030204" pitchFamily="34" charset="0"/>
              </a:rPr>
              <a:t>13</a:t>
            </a:fld>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02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446124"/>
          </a:xfrm>
          <a:ln>
            <a:solidFill>
              <a:schemeClr val="bg1"/>
            </a:solidFill>
          </a:ln>
        </p:spPr>
        <p:txBody>
          <a:bodyPr>
            <a:normAutofit/>
          </a:bodyPr>
          <a:lstStyle/>
          <a:p>
            <a:r>
              <a:rPr lang="en-US" sz="2600" dirty="0">
                <a:latin typeface="Calibri" panose="020F0502020204030204" pitchFamily="34" charset="0"/>
                <a:cs typeface="Calibri" panose="020F0502020204030204" pitchFamily="34" charset="0"/>
              </a:rPr>
              <a:t>Outline </a:t>
            </a:r>
            <a:endParaRPr lang="en-US" sz="2600" dirty="0"/>
          </a:p>
        </p:txBody>
      </p:sp>
      <p:sp>
        <p:nvSpPr>
          <p:cNvPr id="3" name="Content Placeholder 2"/>
          <p:cNvSpPr>
            <a:spLocks noGrp="1"/>
          </p:cNvSpPr>
          <p:nvPr>
            <p:ph idx="1"/>
          </p:nvPr>
        </p:nvSpPr>
        <p:spPr>
          <a:xfrm>
            <a:off x="1176865" y="2361461"/>
            <a:ext cx="6798736" cy="3573672"/>
          </a:xfrm>
        </p:spPr>
        <p:txBody>
          <a:bodyPr/>
          <a:lstStyle/>
          <a:p>
            <a:pPr marL="457200" indent="-457200">
              <a:buFont typeface="+mj-lt"/>
              <a:buAutoNum type="arabicPeriod"/>
            </a:pPr>
            <a:r>
              <a:rPr lang="en-US" dirty="0">
                <a:latin typeface="Calibri" panose="020F0502020204030204" pitchFamily="34" charset="0"/>
                <a:cs typeface="Calibri" panose="020F0502020204030204" pitchFamily="34" charset="0"/>
              </a:rPr>
              <a:t>The Global Spread of English (Models)</a:t>
            </a:r>
          </a:p>
          <a:p>
            <a:pPr marL="457200" indent="-457200">
              <a:buFont typeface="+mj-lt"/>
              <a:buAutoNum type="arabicPeriod"/>
            </a:pPr>
            <a:r>
              <a:rPr lang="en-US" dirty="0">
                <a:latin typeface="Calibri" panose="020F0502020204030204" pitchFamily="34" charset="0"/>
                <a:cs typeface="Calibri" panose="020F0502020204030204" pitchFamily="34" charset="0"/>
              </a:rPr>
              <a:t>Modernist and Postmodernist Globalization</a:t>
            </a:r>
          </a:p>
          <a:p>
            <a:pPr marL="457200" indent="-457200">
              <a:buFont typeface="+mj-lt"/>
              <a:buAutoNum type="arabicPeriod"/>
            </a:pPr>
            <a:r>
              <a:rPr lang="en-US" dirty="0">
                <a:latin typeface="Calibri" panose="020F0502020204030204" pitchFamily="34" charset="0"/>
                <a:cs typeface="Calibri" panose="020F0502020204030204" pitchFamily="34" charset="0"/>
              </a:rPr>
              <a:t>From Standard English to World </a:t>
            </a:r>
            <a:r>
              <a:rPr lang="en-US" dirty="0" err="1">
                <a:latin typeface="Calibri" panose="020F0502020204030204" pitchFamily="34" charset="0"/>
                <a:cs typeface="Calibri" panose="020F0502020204030204" pitchFamily="34" charset="0"/>
              </a:rPr>
              <a:t>Englishes</a:t>
            </a:r>
            <a:endParaRPr lang="en-US" dirty="0">
              <a:latin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cs typeface="Calibri" panose="020F0502020204030204" pitchFamily="34" charset="0"/>
              </a:rPr>
              <a:t>Conceptualization of ELF (challenges &amp; future models)</a:t>
            </a:r>
          </a:p>
          <a:p>
            <a:pPr marL="457200" indent="-457200">
              <a:buFont typeface="+mj-lt"/>
              <a:buAutoNum type="arabicPeriod"/>
            </a:pPr>
            <a:r>
              <a:rPr lang="en-US" dirty="0">
                <a:latin typeface="Calibri" panose="020F0502020204030204" pitchFamily="34" charset="0"/>
                <a:cs typeface="Calibri" panose="020F0502020204030204" pitchFamily="34" charset="0"/>
              </a:rPr>
              <a:t> Implications for Language Test</a:t>
            </a:r>
          </a:p>
          <a:p>
            <a:endParaRPr dirty="0"/>
          </a:p>
        </p:txBody>
      </p:sp>
      <p:sp>
        <p:nvSpPr>
          <p:cNvPr id="4" name="Slide Number Placeholder 3">
            <a:extLst>
              <a:ext uri="{FF2B5EF4-FFF2-40B4-BE49-F238E27FC236}">
                <a16:creationId xmlns:a16="http://schemas.microsoft.com/office/drawing/2014/main" id="{26303727-3625-4666-8FAD-43EFD1843396}"/>
              </a:ext>
            </a:extLst>
          </p:cNvPr>
          <p:cNvSpPr>
            <a:spLocks noGrp="1"/>
          </p:cNvSpPr>
          <p:nvPr>
            <p:ph type="sldNum" sz="quarter" idx="12"/>
          </p:nvPr>
        </p:nvSpPr>
        <p:spPr>
          <a:xfrm>
            <a:off x="7975600" y="5850384"/>
            <a:ext cx="546963" cy="389549"/>
          </a:xfrm>
        </p:spPr>
        <p:txBody>
          <a:bodyPr/>
          <a:lstStyle/>
          <a:p>
            <a:fld id="{C1FF6DA9-008F-8B48-92A6-B652298478BF}" type="slidenum">
              <a:rPr lang="en-US" sz="2000" b="1" smtClean="0"/>
              <a:t>2</a:t>
            </a:fld>
            <a:endParaRPr lang="en-US"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2CD1-C284-47D4-8460-3A6813031335}"/>
              </a:ext>
            </a:extLst>
          </p:cNvPr>
          <p:cNvSpPr>
            <a:spLocks noGrp="1"/>
          </p:cNvSpPr>
          <p:nvPr>
            <p:ph type="title"/>
          </p:nvPr>
        </p:nvSpPr>
        <p:spPr>
          <a:xfrm>
            <a:off x="1176866" y="1029732"/>
            <a:ext cx="6798734" cy="1234606"/>
          </a:xfrm>
          <a:ln>
            <a:solidFill>
              <a:schemeClr val="bg1"/>
            </a:solidFill>
          </a:ln>
        </p:spPr>
        <p:txBody>
          <a:bodyPr>
            <a:normAutofit/>
          </a:bodyPr>
          <a:lstStyle/>
          <a:p>
            <a:r>
              <a:rPr lang="en-GB" sz="2600" dirty="0">
                <a:ln>
                  <a:noFill/>
                </a:ln>
                <a:solidFill>
                  <a:prstClr val="black"/>
                </a:solidFill>
                <a:latin typeface="Calibri"/>
              </a:rPr>
              <a:t>Models of English Language Spread </a:t>
            </a:r>
            <a:endParaRPr lang="ka-GE" sz="2600" dirty="0"/>
          </a:p>
        </p:txBody>
      </p:sp>
      <p:sp>
        <p:nvSpPr>
          <p:cNvPr id="3" name="Content Placeholder 2">
            <a:extLst>
              <a:ext uri="{FF2B5EF4-FFF2-40B4-BE49-F238E27FC236}">
                <a16:creationId xmlns:a16="http://schemas.microsoft.com/office/drawing/2014/main" id="{0065D1AE-773E-4F13-B013-31AF380442E5}"/>
              </a:ext>
            </a:extLst>
          </p:cNvPr>
          <p:cNvSpPr>
            <a:spLocks noGrp="1"/>
          </p:cNvSpPr>
          <p:nvPr>
            <p:ph idx="1"/>
          </p:nvPr>
        </p:nvSpPr>
        <p:spPr>
          <a:xfrm>
            <a:off x="718452" y="2361459"/>
            <a:ext cx="8107495" cy="3684233"/>
          </a:xfrm>
        </p:spPr>
        <p:txBody>
          <a:bodyPr>
            <a:normAutofit/>
          </a:bodyPr>
          <a:lstStyle/>
          <a:p>
            <a:pPr marL="0" indent="0">
              <a:buNone/>
            </a:pPr>
            <a:r>
              <a:rPr lang="en-US" b="1" dirty="0">
                <a:latin typeface="Calibri" panose="020F0502020204030204" pitchFamily="34" charset="0"/>
                <a:cs typeface="Calibri" panose="020F0502020204030204" pitchFamily="34" charset="0"/>
              </a:rPr>
              <a:t>Demographic model</a:t>
            </a:r>
            <a:r>
              <a:rPr lang="en-US" dirty="0">
                <a:latin typeface="Calibri" panose="020F0502020204030204" pitchFamily="34" charset="0"/>
                <a:cs typeface="Calibri" panose="020F0502020204030204" pitchFamily="34" charset="0"/>
              </a:rPr>
              <a:t>: Driven by population movement &amp; migration</a:t>
            </a:r>
          </a:p>
          <a:p>
            <a:pPr marL="0" indent="0">
              <a:buNone/>
            </a:pPr>
            <a:r>
              <a:rPr lang="en-US" b="1" dirty="0">
                <a:latin typeface="Calibri" panose="020F0502020204030204" pitchFamily="34" charset="0"/>
                <a:cs typeface="Calibri" panose="020F0502020204030204" pitchFamily="34" charset="0"/>
              </a:rPr>
              <a:t>Political Model: </a:t>
            </a:r>
            <a:r>
              <a:rPr lang="en-US" dirty="0">
                <a:latin typeface="Calibri" panose="020F0502020204030204" pitchFamily="34" charset="0"/>
                <a:cs typeface="Calibri" panose="020F0502020204030204" pitchFamily="34" charset="0"/>
              </a:rPr>
              <a:t>Spread through political &amp; </a:t>
            </a:r>
          </a:p>
          <a:p>
            <a:pPr marL="0" indent="0">
              <a:buNone/>
            </a:pPr>
            <a:r>
              <a:rPr lang="en-US" dirty="0">
                <a:latin typeface="Calibri" panose="020F0502020204030204" pitchFamily="34" charset="0"/>
                <a:cs typeface="Calibri" panose="020F0502020204030204" pitchFamily="34" charset="0"/>
              </a:rPr>
              <a:t>administrative control</a:t>
            </a:r>
          </a:p>
          <a:p>
            <a:pPr marL="0" indent="0">
              <a:buNone/>
            </a:pPr>
            <a:r>
              <a:rPr lang="en-US" b="1" dirty="0" err="1">
                <a:latin typeface="Calibri" panose="020F0502020204030204" pitchFamily="34" charset="0"/>
                <a:cs typeface="Calibri" panose="020F0502020204030204" pitchFamily="34" charset="0"/>
              </a:rPr>
              <a:t>Econocultural</a:t>
            </a:r>
            <a:r>
              <a:rPr lang="en-US" b="1" dirty="0">
                <a:latin typeface="Calibri" panose="020F0502020204030204" pitchFamily="34" charset="0"/>
                <a:cs typeface="Calibri" panose="020F0502020204030204" pitchFamily="34" charset="0"/>
              </a:rPr>
              <a:t> Model: </a:t>
            </a:r>
            <a:r>
              <a:rPr lang="en-US" dirty="0">
                <a:latin typeface="Calibri" panose="020F0502020204030204" pitchFamily="34" charset="0"/>
                <a:cs typeface="Calibri" panose="020F0502020204030204" pitchFamily="34" charset="0"/>
              </a:rPr>
              <a:t>Facilitating technology, </a:t>
            </a:r>
          </a:p>
          <a:p>
            <a:pPr marL="0" indent="0">
              <a:buNone/>
            </a:pPr>
            <a:r>
              <a:rPr lang="en-US" dirty="0">
                <a:latin typeface="Calibri" panose="020F0502020204030204" pitchFamily="34" charset="0"/>
                <a:cs typeface="Calibri" panose="020F0502020204030204" pitchFamily="34" charset="0"/>
              </a:rPr>
              <a:t>science, &amp; military cooperation</a:t>
            </a:r>
          </a:p>
          <a:p>
            <a:pPr marL="0" indent="0">
              <a:buNone/>
            </a:pPr>
            <a:endParaRPr lang="en-US" dirty="0">
              <a:latin typeface="Calibri" panose="020F0502020204030204" pitchFamily="34" charset="0"/>
              <a:cs typeface="Calibri" panose="020F0502020204030204" pitchFamily="34" charset="0"/>
            </a:endParaRPr>
          </a:p>
          <a:p>
            <a:endParaRPr lang="ka-GE" dirty="0"/>
          </a:p>
        </p:txBody>
      </p:sp>
      <p:pic>
        <p:nvPicPr>
          <p:cNvPr id="6" name="Picture 5">
            <a:extLst>
              <a:ext uri="{FF2B5EF4-FFF2-40B4-BE49-F238E27FC236}">
                <a16:creationId xmlns:a16="http://schemas.microsoft.com/office/drawing/2014/main" id="{B5029599-9749-4764-8081-801B7C398A5A}"/>
              </a:ext>
            </a:extLst>
          </p:cNvPr>
          <p:cNvPicPr>
            <a:picLocks noChangeAspect="1"/>
          </p:cNvPicPr>
          <p:nvPr/>
        </p:nvPicPr>
        <p:blipFill>
          <a:blip r:embed="rId2"/>
          <a:stretch>
            <a:fillRect/>
          </a:stretch>
        </p:blipFill>
        <p:spPr>
          <a:xfrm>
            <a:off x="7781342" y="566044"/>
            <a:ext cx="736480" cy="781312"/>
          </a:xfrm>
          <a:prstGeom prst="rect">
            <a:avLst/>
          </a:prstGeom>
        </p:spPr>
      </p:pic>
      <p:pic>
        <p:nvPicPr>
          <p:cNvPr id="8" name="Picture 7">
            <a:extLst>
              <a:ext uri="{FF2B5EF4-FFF2-40B4-BE49-F238E27FC236}">
                <a16:creationId xmlns:a16="http://schemas.microsoft.com/office/drawing/2014/main" id="{FE57735C-0CBE-4EF0-8D1D-64988E8EB01E}"/>
              </a:ext>
            </a:extLst>
          </p:cNvPr>
          <p:cNvPicPr>
            <a:picLocks noChangeAspect="1"/>
          </p:cNvPicPr>
          <p:nvPr/>
        </p:nvPicPr>
        <p:blipFill>
          <a:blip r:embed="rId3"/>
          <a:stretch>
            <a:fillRect/>
          </a:stretch>
        </p:blipFill>
        <p:spPr>
          <a:xfrm>
            <a:off x="6333915" y="4398128"/>
            <a:ext cx="2183907" cy="2018340"/>
          </a:xfrm>
          <a:prstGeom prst="rect">
            <a:avLst/>
          </a:prstGeom>
        </p:spPr>
      </p:pic>
      <p:pic>
        <p:nvPicPr>
          <p:cNvPr id="11" name="Picture 10">
            <a:extLst>
              <a:ext uri="{FF2B5EF4-FFF2-40B4-BE49-F238E27FC236}">
                <a16:creationId xmlns:a16="http://schemas.microsoft.com/office/drawing/2014/main" id="{EAEA249F-3B4A-48C5-BE92-90364C74609D}"/>
              </a:ext>
            </a:extLst>
          </p:cNvPr>
          <p:cNvPicPr>
            <a:picLocks noChangeAspect="1"/>
          </p:cNvPicPr>
          <p:nvPr/>
        </p:nvPicPr>
        <p:blipFill>
          <a:blip r:embed="rId4"/>
          <a:stretch>
            <a:fillRect/>
          </a:stretch>
        </p:blipFill>
        <p:spPr>
          <a:xfrm>
            <a:off x="634644" y="597803"/>
            <a:ext cx="714686" cy="577698"/>
          </a:xfrm>
          <a:prstGeom prst="rect">
            <a:avLst/>
          </a:prstGeom>
        </p:spPr>
      </p:pic>
      <p:sp>
        <p:nvSpPr>
          <p:cNvPr id="4" name="Slide Number Placeholder 3">
            <a:extLst>
              <a:ext uri="{FF2B5EF4-FFF2-40B4-BE49-F238E27FC236}">
                <a16:creationId xmlns:a16="http://schemas.microsoft.com/office/drawing/2014/main" id="{CA091E62-0403-4211-BFEC-A9C063123322}"/>
              </a:ext>
            </a:extLst>
          </p:cNvPr>
          <p:cNvSpPr>
            <a:spLocks noGrp="1"/>
          </p:cNvSpPr>
          <p:nvPr>
            <p:ph type="sldNum" sz="quarter" idx="12"/>
          </p:nvPr>
        </p:nvSpPr>
        <p:spPr>
          <a:xfrm>
            <a:off x="7975600" y="5960533"/>
            <a:ext cx="418939" cy="279400"/>
          </a:xfrm>
        </p:spPr>
        <p:txBody>
          <a:bodyPr/>
          <a:lstStyle/>
          <a:p>
            <a:fld id="{C1FF6DA9-008F-8B48-92A6-B652298478BF}" type="slidenum">
              <a:rPr lang="en-US" sz="2000" b="1" smtClean="0"/>
              <a:t>3</a:t>
            </a:fld>
            <a:endParaRPr lang="en-US" sz="2000" b="1" dirty="0"/>
          </a:p>
        </p:txBody>
      </p:sp>
    </p:spTree>
    <p:extLst>
      <p:ext uri="{BB962C8B-B14F-4D97-AF65-F5344CB8AC3E}">
        <p14:creationId xmlns:p14="http://schemas.microsoft.com/office/powerpoint/2010/main" val="327427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DC47-9968-458D-B95B-57D009655477}"/>
              </a:ext>
            </a:extLst>
          </p:cNvPr>
          <p:cNvSpPr>
            <a:spLocks noGrp="1"/>
          </p:cNvSpPr>
          <p:nvPr>
            <p:ph type="title"/>
          </p:nvPr>
        </p:nvSpPr>
        <p:spPr>
          <a:xfrm>
            <a:off x="1176866" y="197427"/>
            <a:ext cx="6798734" cy="2021777"/>
          </a:xfrm>
        </p:spPr>
        <p:txBody>
          <a:bodyPr>
            <a:normAutofit fontScale="90000"/>
          </a:bodyPr>
          <a:lstStyle/>
          <a:p>
            <a:br>
              <a:rPr lang="en-GB" sz="3600" b="1" dirty="0">
                <a:solidFill>
                  <a:schemeClr val="accent6">
                    <a:lumMod val="75000"/>
                  </a:schemeClr>
                </a:solidFill>
                <a:latin typeface="Calibri" panose="020F0502020204030204" pitchFamily="34" charset="0"/>
                <a:ea typeface="+mn-ea"/>
                <a:cs typeface="Calibri" panose="020F0502020204030204" pitchFamily="34" charset="0"/>
              </a:rPr>
            </a:br>
            <a:r>
              <a:rPr lang="en-GB" sz="3600" b="1" dirty="0">
                <a:solidFill>
                  <a:schemeClr val="accent6">
                    <a:lumMod val="75000"/>
                  </a:schemeClr>
                </a:solidFill>
                <a:latin typeface="Calibri" panose="020F0502020204030204" pitchFamily="34" charset="0"/>
                <a:ea typeface="+mn-ea"/>
                <a:cs typeface="Calibri" panose="020F0502020204030204" pitchFamily="34" charset="0"/>
              </a:rPr>
              <a:t> </a:t>
            </a:r>
            <a:br>
              <a:rPr lang="en-GB" sz="3600" b="1" dirty="0">
                <a:solidFill>
                  <a:schemeClr val="accent6">
                    <a:lumMod val="75000"/>
                  </a:schemeClr>
                </a:solidFill>
                <a:latin typeface="Calibri" panose="020F0502020204030204" pitchFamily="34" charset="0"/>
                <a:ea typeface="+mn-ea"/>
                <a:cs typeface="Calibri" panose="020F0502020204030204" pitchFamily="34" charset="0"/>
              </a:rPr>
            </a:br>
            <a:r>
              <a:rPr lang="en-GB" sz="2900" dirty="0">
                <a:solidFill>
                  <a:schemeClr val="tx1"/>
                </a:solidFill>
                <a:latin typeface="Calibri" panose="020F0502020204030204" pitchFamily="34" charset="0"/>
                <a:ea typeface="+mn-ea"/>
                <a:cs typeface="Calibri" panose="020F0502020204030204" pitchFamily="34" charset="0"/>
              </a:rPr>
              <a:t>Globalization &amp; Changing Communication</a:t>
            </a:r>
            <a:br>
              <a:rPr lang="en-GB" sz="2900" dirty="0">
                <a:solidFill>
                  <a:schemeClr val="tx1"/>
                </a:solidFill>
                <a:latin typeface="Calibri" panose="020F0502020204030204" pitchFamily="34" charset="0"/>
                <a:ea typeface="+mn-ea"/>
                <a:cs typeface="Calibri" panose="020F0502020204030204" pitchFamily="34" charset="0"/>
              </a:rPr>
            </a:br>
            <a:br>
              <a:rPr lang="en-GB" sz="2900" dirty="0">
                <a:solidFill>
                  <a:schemeClr val="tx1"/>
                </a:solidFill>
                <a:latin typeface="Calibri" panose="020F0502020204030204" pitchFamily="34" charset="0"/>
                <a:ea typeface="+mn-ea"/>
                <a:cs typeface="Calibri" panose="020F0502020204030204" pitchFamily="34" charset="0"/>
              </a:rPr>
            </a:br>
            <a:r>
              <a:rPr lang="en-GB" sz="2900" dirty="0">
                <a:solidFill>
                  <a:schemeClr val="tx1"/>
                </a:solidFill>
                <a:latin typeface="Calibri" panose="020F0502020204030204" pitchFamily="34" charset="0"/>
                <a:ea typeface="+mn-ea"/>
                <a:cs typeface="Calibri" panose="020F0502020204030204" pitchFamily="34" charset="0"/>
              </a:rPr>
              <a:t>Globalization: The Shift</a:t>
            </a:r>
            <a:br>
              <a:rPr lang="ka-GE" sz="2900" dirty="0">
                <a:solidFill>
                  <a:schemeClr val="tx1"/>
                </a:solidFill>
              </a:rPr>
            </a:br>
            <a:endParaRPr lang="ka-GE" sz="2900" dirty="0">
              <a:solidFill>
                <a:schemeClr val="tx1"/>
              </a:solidFill>
            </a:endParaRPr>
          </a:p>
        </p:txBody>
      </p:sp>
      <p:sp>
        <p:nvSpPr>
          <p:cNvPr id="3" name="Content Placeholder 2">
            <a:extLst>
              <a:ext uri="{FF2B5EF4-FFF2-40B4-BE49-F238E27FC236}">
                <a16:creationId xmlns:a16="http://schemas.microsoft.com/office/drawing/2014/main" id="{3146C9FD-EEB1-4FF6-980F-7F71E41EC744}"/>
              </a:ext>
            </a:extLst>
          </p:cNvPr>
          <p:cNvSpPr>
            <a:spLocks noGrp="1"/>
          </p:cNvSpPr>
          <p:nvPr>
            <p:ph idx="1"/>
          </p:nvPr>
        </p:nvSpPr>
        <p:spPr>
          <a:xfrm>
            <a:off x="736847" y="2379215"/>
            <a:ext cx="7238753" cy="4281357"/>
          </a:xfrm>
        </p:spPr>
        <p:txBody>
          <a:bodyPr numCol="1">
            <a:noAutofit/>
          </a:bodyPr>
          <a:lstStyle/>
          <a:p>
            <a:pPr marL="0" indent="0" algn="ctr">
              <a:buNone/>
            </a:pPr>
            <a:r>
              <a:rPr lang="en-US" b="1" dirty="0">
                <a:solidFill>
                  <a:schemeClr val="tx1"/>
                </a:solidFill>
                <a:latin typeface="Calibri" panose="020F0502020204030204" pitchFamily="34" charset="0"/>
                <a:cs typeface="Calibri" panose="020F0502020204030204" pitchFamily="34" charset="0"/>
              </a:rPr>
              <a:t>"The Old World“: </a:t>
            </a:r>
            <a:r>
              <a:rPr lang="en-US" b="1" dirty="0">
                <a:solidFill>
                  <a:srgbClr val="0070C0"/>
                </a:solidFill>
                <a:latin typeface="Calibri" panose="020F0502020204030204" pitchFamily="34" charset="0"/>
                <a:cs typeface="Calibri" panose="020F0502020204030204" pitchFamily="34" charset="0"/>
              </a:rPr>
              <a:t>Modernist Globalization (Post-war phase</a:t>
            </a:r>
            <a:r>
              <a:rPr lang="en-US" dirty="0">
                <a:solidFill>
                  <a:srgbClr val="0070C0"/>
                </a:solidFill>
                <a:latin typeface="Calibri" panose="020F0502020204030204" pitchFamily="34" charset="0"/>
                <a:cs typeface="Calibri" panose="020F0502020204030204" pitchFamily="34" charset="0"/>
              </a:rPr>
              <a:t>)</a:t>
            </a:r>
          </a:p>
          <a:p>
            <a:pPr algn="ctr">
              <a:buFont typeface="Wingdings" panose="05000000000000000000" pitchFamily="2" charset="2"/>
              <a:buChar char="Ø"/>
            </a:pPr>
            <a:r>
              <a:rPr lang="en-US" dirty="0">
                <a:solidFill>
                  <a:schemeClr val="tx1"/>
                </a:solidFill>
                <a:latin typeface="Calibri" panose="020F0502020204030204" pitchFamily="34" charset="0"/>
                <a:cs typeface="Calibri" panose="020F0502020204030204" pitchFamily="34" charset="0"/>
              </a:rPr>
              <a:t>Rigid nation-state structures. Excl </a:t>
            </a:r>
            <a:r>
              <a:rPr lang="en-US" dirty="0" err="1">
                <a:solidFill>
                  <a:schemeClr val="tx1"/>
                </a:solidFill>
                <a:latin typeface="Calibri" panose="020F0502020204030204" pitchFamily="34" charset="0"/>
                <a:cs typeface="Calibri" panose="020F0502020204030204" pitchFamily="34" charset="0"/>
              </a:rPr>
              <a:t>usive</a:t>
            </a:r>
            <a:r>
              <a:rPr lang="en-US" dirty="0">
                <a:solidFill>
                  <a:schemeClr val="tx1"/>
                </a:solidFill>
                <a:latin typeface="Calibri" panose="020F0502020204030204" pitchFamily="34" charset="0"/>
                <a:cs typeface="Calibri" panose="020F0502020204030204" pitchFamily="34" charset="0"/>
              </a:rPr>
              <a:t> cultural identities (aligns with WE)</a:t>
            </a:r>
            <a:r>
              <a:rPr lang="en-US" b="1" dirty="0">
                <a:solidFill>
                  <a:schemeClr val="tx1"/>
                </a:solidFill>
                <a:latin typeface="Calibri" panose="020F0502020204030204" pitchFamily="34" charset="0"/>
                <a:cs typeface="Calibri" panose="020F0502020204030204" pitchFamily="34" charset="0"/>
              </a:rPr>
              <a:t>                       </a:t>
            </a:r>
          </a:p>
          <a:p>
            <a:pPr marL="0" indent="0" algn="ctr">
              <a:buNone/>
            </a:pPr>
            <a:r>
              <a:rPr lang="en-US" b="1" dirty="0">
                <a:solidFill>
                  <a:schemeClr val="tx1"/>
                </a:solidFill>
                <a:latin typeface="Calibri" panose="020F0502020204030204" pitchFamily="34" charset="0"/>
                <a:cs typeface="Calibri" panose="020F0502020204030204" pitchFamily="34" charset="0"/>
              </a:rPr>
              <a:t> "The Connected World“: </a:t>
            </a:r>
            <a:r>
              <a:rPr lang="en-US" b="1" dirty="0">
                <a:solidFill>
                  <a:srgbClr val="0070C0"/>
                </a:solidFill>
                <a:latin typeface="Calibri" panose="020F0502020204030204" pitchFamily="34" charset="0"/>
                <a:cs typeface="Calibri" panose="020F0502020204030204" pitchFamily="34" charset="0"/>
              </a:rPr>
              <a:t>Postmodern Globalization  </a:t>
            </a:r>
          </a:p>
          <a:p>
            <a:pPr algn="ctr">
              <a:buFont typeface="Wingdings" panose="05000000000000000000" pitchFamily="2" charset="2"/>
              <a:buChar char="Ø"/>
            </a:pPr>
            <a:r>
              <a:rPr lang="en-US" dirty="0">
                <a:solidFill>
                  <a:schemeClr val="tx1"/>
                </a:solidFill>
                <a:latin typeface="Calibri" panose="020F0502020204030204" pitchFamily="34" charset="0"/>
                <a:cs typeface="Calibri" panose="020F0502020204030204" pitchFamily="34" charset="0"/>
              </a:rPr>
              <a:t>Digital, mobile, and decentralized. Dynamic cultures identities are less confined by geography or tradition.</a:t>
            </a:r>
            <a:endParaRPr lang="ka-GE"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D085DBD-732B-4920-9B8B-73317896356D}"/>
              </a:ext>
            </a:extLst>
          </p:cNvPr>
          <p:cNvSpPr>
            <a:spLocks noGrp="1"/>
          </p:cNvSpPr>
          <p:nvPr>
            <p:ph type="sldNum" sz="quarter" idx="12"/>
          </p:nvPr>
        </p:nvSpPr>
        <p:spPr>
          <a:xfrm>
            <a:off x="7975599" y="5841507"/>
            <a:ext cx="431553" cy="39842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2000" b="1"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83830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D812-77D1-444D-91EE-AAE3D961C7B2}"/>
              </a:ext>
            </a:extLst>
          </p:cNvPr>
          <p:cNvSpPr>
            <a:spLocks noGrp="1"/>
          </p:cNvSpPr>
          <p:nvPr>
            <p:ph type="title"/>
          </p:nvPr>
        </p:nvSpPr>
        <p:spPr/>
        <p:txBody>
          <a:bodyPr>
            <a:noAutofit/>
          </a:bodyPr>
          <a:lstStyle/>
          <a:p>
            <a:r>
              <a:rPr lang="en-US" sz="2400" dirty="0">
                <a:latin typeface="Calibri" panose="020F0502020204030204" pitchFamily="34" charset="0"/>
                <a:cs typeface="Calibri" panose="020F0502020204030204" pitchFamily="34" charset="0"/>
              </a:rPr>
              <a:t>From Standard English to World </a:t>
            </a:r>
            <a:r>
              <a:rPr lang="en-US" sz="2400" dirty="0" err="1">
                <a:latin typeface="Calibri" panose="020F0502020204030204" pitchFamily="34" charset="0"/>
                <a:cs typeface="Calibri" panose="020F0502020204030204" pitchFamily="34" charset="0"/>
              </a:rPr>
              <a:t>Englishes</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Kachru's Three Concentric Circles (1985)</a:t>
            </a:r>
            <a:br>
              <a:rPr lang="en-US" sz="2400" dirty="0"/>
            </a:br>
            <a:endParaRPr lang="ka-GE" sz="2400" dirty="0"/>
          </a:p>
        </p:txBody>
      </p:sp>
      <p:sp>
        <p:nvSpPr>
          <p:cNvPr id="3" name="Content Placeholder 2">
            <a:extLst>
              <a:ext uri="{FF2B5EF4-FFF2-40B4-BE49-F238E27FC236}">
                <a16:creationId xmlns:a16="http://schemas.microsoft.com/office/drawing/2014/main" id="{E86AB2DB-0597-43B5-A57A-0ED3294FF892}"/>
              </a:ext>
            </a:extLst>
          </p:cNvPr>
          <p:cNvSpPr>
            <a:spLocks noGrp="1"/>
          </p:cNvSpPr>
          <p:nvPr>
            <p:ph idx="1"/>
          </p:nvPr>
        </p:nvSpPr>
        <p:spPr>
          <a:xfrm>
            <a:off x="1176864" y="2396972"/>
            <a:ext cx="7067725" cy="3435658"/>
          </a:xfrm>
        </p:spPr>
        <p:txBody>
          <a:bodyPr>
            <a:normAutofit/>
          </a:bodyPr>
          <a:lstStyle/>
          <a:p>
            <a:r>
              <a:rPr lang="en-GB" b="1" dirty="0">
                <a:latin typeface="Calibri" panose="020F0502020204030204" pitchFamily="34" charset="0"/>
                <a:cs typeface="Calibri" panose="020F0502020204030204" pitchFamily="34" charset="0"/>
              </a:rPr>
              <a:t>Inner Circle </a:t>
            </a:r>
            <a:r>
              <a:rPr lang="en-GB" dirty="0">
                <a:latin typeface="Calibri" panose="020F0502020204030204" pitchFamily="34" charset="0"/>
                <a:cs typeface="Calibri" panose="020F0502020204030204" pitchFamily="34" charset="0"/>
              </a:rPr>
              <a:t>– Norm-providing; EN is the primary native language  (UK, US,CA,AU,NZ)</a:t>
            </a:r>
          </a:p>
          <a:p>
            <a:r>
              <a:rPr lang="en-GB" b="1" dirty="0">
                <a:latin typeface="Calibri" panose="020F0502020204030204" pitchFamily="34" charset="0"/>
                <a:cs typeface="Calibri" panose="020F0502020204030204" pitchFamily="34" charset="0"/>
              </a:rPr>
              <a:t>Outer Circle </a:t>
            </a:r>
            <a:r>
              <a:rPr lang="en-GB" dirty="0">
                <a:latin typeface="Calibri" panose="020F0502020204030204" pitchFamily="34" charset="0"/>
                <a:cs typeface="Calibri" panose="020F0502020204030204" pitchFamily="34" charset="0"/>
              </a:rPr>
              <a:t>– Norm-Developing;  EN used as Second Language; plays central institutional role ESL</a:t>
            </a:r>
          </a:p>
          <a:p>
            <a:r>
              <a:rPr lang="en-GB" b="1" dirty="0">
                <a:latin typeface="Calibri" panose="020F0502020204030204" pitchFamily="34" charset="0"/>
                <a:cs typeface="Calibri" panose="020F0502020204030204" pitchFamily="34" charset="0"/>
              </a:rPr>
              <a:t>Expanding Circle </a:t>
            </a:r>
            <a:r>
              <a:rPr lang="en-GB" dirty="0">
                <a:latin typeface="Calibri" panose="020F0502020204030204" pitchFamily="34" charset="0"/>
                <a:cs typeface="Calibri" panose="020F0502020204030204" pitchFamily="34" charset="0"/>
              </a:rPr>
              <a:t>– Norm-dependent; EN taught as a Foreign language for communication </a:t>
            </a:r>
          </a:p>
          <a:p>
            <a:endParaRPr lang="en-GB" dirty="0"/>
          </a:p>
          <a:p>
            <a:endParaRPr lang="en-GB" dirty="0"/>
          </a:p>
          <a:p>
            <a:endParaRPr lang="en-GB" dirty="0"/>
          </a:p>
          <a:p>
            <a:endParaRPr lang="ka-GE" dirty="0"/>
          </a:p>
        </p:txBody>
      </p:sp>
      <p:sp>
        <p:nvSpPr>
          <p:cNvPr id="4" name="Slide Number Placeholder 3">
            <a:extLst>
              <a:ext uri="{FF2B5EF4-FFF2-40B4-BE49-F238E27FC236}">
                <a16:creationId xmlns:a16="http://schemas.microsoft.com/office/drawing/2014/main" id="{72C65214-3FB1-4DFC-95D7-D5F6D725C5E5}"/>
              </a:ext>
            </a:extLst>
          </p:cNvPr>
          <p:cNvSpPr>
            <a:spLocks noGrp="1"/>
          </p:cNvSpPr>
          <p:nvPr>
            <p:ph type="sldNum" sz="quarter" idx="12"/>
          </p:nvPr>
        </p:nvSpPr>
        <p:spPr>
          <a:xfrm>
            <a:off x="7883371" y="5832629"/>
            <a:ext cx="669278" cy="381903"/>
          </a:xfrm>
        </p:spPr>
        <p:txBody>
          <a:bodyPr/>
          <a:lstStyle/>
          <a:p>
            <a:fld id="{C1FF6DA9-008F-8B48-92A6-B652298478BF}" type="slidenum">
              <a:rPr lang="en-US" sz="2000" b="1" smtClean="0"/>
              <a:t>5</a:t>
            </a:fld>
            <a:endParaRPr lang="en-US" sz="2000" b="1"/>
          </a:p>
        </p:txBody>
      </p:sp>
    </p:spTree>
    <p:extLst>
      <p:ext uri="{BB962C8B-B14F-4D97-AF65-F5344CB8AC3E}">
        <p14:creationId xmlns:p14="http://schemas.microsoft.com/office/powerpoint/2010/main" val="61473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DC96-778C-444F-A604-6B0C8DB04CC2}"/>
              </a:ext>
            </a:extLst>
          </p:cNvPr>
          <p:cNvSpPr>
            <a:spLocks noGrp="1"/>
          </p:cNvSpPr>
          <p:nvPr>
            <p:ph type="title"/>
          </p:nvPr>
        </p:nvSpPr>
        <p:spPr>
          <a:xfrm>
            <a:off x="550718" y="519545"/>
            <a:ext cx="7772400" cy="1699660"/>
          </a:xfrm>
        </p:spPr>
        <p:txBody>
          <a:bodyPr>
            <a:normAutofit/>
          </a:bodyPr>
          <a:lstStyle/>
          <a:p>
            <a:r>
              <a:rPr lang="en-US" sz="2400" dirty="0"/>
              <a:t> </a:t>
            </a:r>
            <a:r>
              <a:rPr lang="en-US" sz="2400" dirty="0">
                <a:latin typeface="Calibri" panose="020F0502020204030204" pitchFamily="34" charset="0"/>
                <a:ea typeface="Calibri" panose="020F0502020204030204" pitchFamily="34" charset="0"/>
                <a:cs typeface="Calibri" panose="020F0502020204030204" pitchFamily="34" charset="0"/>
              </a:rPr>
              <a:t>From Standard English to World </a:t>
            </a:r>
            <a:r>
              <a:rPr lang="en-US" sz="2400" dirty="0" err="1">
                <a:latin typeface="Calibri" panose="020F0502020204030204" pitchFamily="34" charset="0"/>
                <a:ea typeface="Calibri" panose="020F0502020204030204" pitchFamily="34" charset="0"/>
                <a:cs typeface="Calibri" panose="020F0502020204030204" pitchFamily="34" charset="0"/>
              </a:rPr>
              <a:t>Englishes</a:t>
            </a:r>
            <a:r>
              <a:rPr lang="en-US" sz="2400" dirty="0">
                <a:latin typeface="Calibri" panose="020F0502020204030204" pitchFamily="34" charset="0"/>
                <a:ea typeface="Calibri" panose="020F0502020204030204" pitchFamily="34" charset="0"/>
                <a:cs typeface="Calibri" panose="020F0502020204030204" pitchFamily="34" charset="0"/>
              </a:rPr>
              <a:t> &amp; ELF</a:t>
            </a:r>
            <a:br>
              <a:rPr lang="en-US" sz="2400" dirty="0">
                <a:latin typeface="Calibri" panose="020F0502020204030204" pitchFamily="34" charset="0"/>
                <a:ea typeface="Calibri" panose="020F0502020204030204" pitchFamily="34" charset="0"/>
                <a:cs typeface="Calibri" panose="020F0502020204030204" pitchFamily="34" charset="0"/>
              </a:rPr>
            </a:br>
            <a:br>
              <a:rPr lang="en-GB" sz="2400" b="1" dirty="0">
                <a:solidFill>
                  <a:srgbClr val="003366"/>
                </a:solidFill>
                <a:latin typeface="Calibri" panose="020F0502020204030204" pitchFamily="34" charset="0"/>
                <a:cs typeface="Calibri" panose="020F0502020204030204" pitchFamily="34" charset="0"/>
              </a:rPr>
            </a:br>
            <a:r>
              <a:rPr lang="en-GB" sz="2400" dirty="0">
                <a:solidFill>
                  <a:schemeClr val="tx1"/>
                </a:solidFill>
                <a:latin typeface="Calibri" panose="020F0502020204030204" pitchFamily="34" charset="0"/>
                <a:cs typeface="Calibri" panose="020F0502020204030204" pitchFamily="34" charset="0"/>
              </a:rPr>
              <a:t>Standard English vs WE</a:t>
            </a:r>
            <a:endParaRPr lang="ka-GE" sz="2400" dirty="0">
              <a:solidFill>
                <a:schemeClr val="tx1"/>
              </a:solidFill>
              <a:latin typeface="Calibri" panose="020F0502020204030204" pitchFamily="34" charset="0"/>
              <a:cs typeface="Calibri" panose="020F0502020204030204" pitchFamily="34" charset="0"/>
            </a:endParaRPr>
          </a:p>
        </p:txBody>
      </p:sp>
      <p:pic>
        <p:nvPicPr>
          <p:cNvPr id="9" name="Content Placeholder 8">
            <a:extLst>
              <a:ext uri="{FF2B5EF4-FFF2-40B4-BE49-F238E27FC236}">
                <a16:creationId xmlns:a16="http://schemas.microsoft.com/office/drawing/2014/main" id="{AEDD1BD2-F825-4B3C-A5A6-4D5B4632EE02}"/>
              </a:ext>
            </a:extLst>
          </p:cNvPr>
          <p:cNvPicPr>
            <a:picLocks noGrp="1" noChangeAspect="1"/>
          </p:cNvPicPr>
          <p:nvPr>
            <p:ph idx="1"/>
          </p:nvPr>
        </p:nvPicPr>
        <p:blipFill>
          <a:blip r:embed="rId2"/>
          <a:stretch>
            <a:fillRect/>
          </a:stretch>
        </p:blipFill>
        <p:spPr>
          <a:xfrm>
            <a:off x="987136" y="2337427"/>
            <a:ext cx="3584864" cy="3504884"/>
          </a:xfrm>
          <a:prstGeom prst="rect">
            <a:avLst/>
          </a:prstGeom>
        </p:spPr>
      </p:pic>
      <p:pic>
        <p:nvPicPr>
          <p:cNvPr id="10" name="Picture 9">
            <a:extLst>
              <a:ext uri="{FF2B5EF4-FFF2-40B4-BE49-F238E27FC236}">
                <a16:creationId xmlns:a16="http://schemas.microsoft.com/office/drawing/2014/main" id="{C502A9A5-9670-4FCE-8FB1-1B627BF4218C}"/>
              </a:ext>
            </a:extLst>
          </p:cNvPr>
          <p:cNvPicPr>
            <a:picLocks noChangeAspect="1"/>
          </p:cNvPicPr>
          <p:nvPr/>
        </p:nvPicPr>
        <p:blipFill>
          <a:blip r:embed="rId3"/>
          <a:stretch>
            <a:fillRect/>
          </a:stretch>
        </p:blipFill>
        <p:spPr>
          <a:xfrm>
            <a:off x="4880538" y="2455649"/>
            <a:ext cx="3276325" cy="3300412"/>
          </a:xfrm>
          <a:prstGeom prst="rect">
            <a:avLst/>
          </a:prstGeom>
        </p:spPr>
      </p:pic>
      <p:sp>
        <p:nvSpPr>
          <p:cNvPr id="3" name="Slide Number Placeholder 2">
            <a:extLst>
              <a:ext uri="{FF2B5EF4-FFF2-40B4-BE49-F238E27FC236}">
                <a16:creationId xmlns:a16="http://schemas.microsoft.com/office/drawing/2014/main" id="{61E90E01-FEE6-4A90-933F-E290BF7FCAE3}"/>
              </a:ext>
            </a:extLst>
          </p:cNvPr>
          <p:cNvSpPr>
            <a:spLocks noGrp="1"/>
          </p:cNvSpPr>
          <p:nvPr>
            <p:ph type="sldNum" sz="quarter" idx="12"/>
          </p:nvPr>
        </p:nvSpPr>
        <p:spPr>
          <a:xfrm>
            <a:off x="7975601" y="5960533"/>
            <a:ext cx="484818" cy="279400"/>
          </a:xfrm>
        </p:spPr>
        <p:txBody>
          <a:bodyPr/>
          <a:lstStyle/>
          <a:p>
            <a:fld id="{C1FF6DA9-008F-8B48-92A6-B652298478BF}" type="slidenum">
              <a:rPr lang="en-US" sz="2000" b="1" smtClean="0"/>
              <a:t>6</a:t>
            </a:fld>
            <a:endParaRPr lang="en-US" sz="2000" b="1" dirty="0"/>
          </a:p>
        </p:txBody>
      </p:sp>
    </p:spTree>
    <p:extLst>
      <p:ext uri="{BB962C8B-B14F-4D97-AF65-F5344CB8AC3E}">
        <p14:creationId xmlns:p14="http://schemas.microsoft.com/office/powerpoint/2010/main" val="167863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8E06-738E-4267-93CC-2F35432B1A53}"/>
              </a:ext>
            </a:extLst>
          </p:cNvPr>
          <p:cNvSpPr>
            <a:spLocks noGrp="1"/>
          </p:cNvSpPr>
          <p:nvPr>
            <p:ph type="title"/>
          </p:nvPr>
        </p:nvSpPr>
        <p:spPr>
          <a:xfrm>
            <a:off x="498765" y="523783"/>
            <a:ext cx="8333508" cy="1633491"/>
          </a:xfrm>
        </p:spPr>
        <p:txBody>
          <a:bodyPr>
            <a:normAutofit fontScale="90000"/>
          </a:bodyPr>
          <a:lstStyle/>
          <a:p>
            <a:br>
              <a:rPr lang="en-GB" sz="2800" b="1" dirty="0">
                <a:solidFill>
                  <a:srgbClr val="003366"/>
                </a:solidFill>
                <a:latin typeface="Montserrat"/>
              </a:rPr>
            </a:br>
            <a:br>
              <a:rPr lang="en-GB" sz="2800" b="1" dirty="0">
                <a:solidFill>
                  <a:srgbClr val="003366"/>
                </a:solidFill>
                <a:latin typeface="Montserrat"/>
              </a:rPr>
            </a:br>
            <a:br>
              <a:rPr lang="en-GB" sz="2800" b="1" dirty="0">
                <a:solidFill>
                  <a:srgbClr val="003366"/>
                </a:solidFill>
                <a:latin typeface="Montserrat"/>
              </a:rPr>
            </a:br>
            <a:br>
              <a:rPr lang="en-GB" sz="2800" b="1" dirty="0">
                <a:solidFill>
                  <a:srgbClr val="003366"/>
                </a:solidFill>
                <a:latin typeface="Montserrat"/>
              </a:rPr>
            </a:br>
            <a:r>
              <a:rPr lang="en-GB" sz="2900" dirty="0">
                <a:solidFill>
                  <a:schemeClr val="tx1"/>
                </a:solidFill>
                <a:latin typeface="Calibri" panose="020F0502020204030204" pitchFamily="34" charset="0"/>
                <a:ea typeface="Calibri" panose="020F0502020204030204" pitchFamily="34" charset="0"/>
                <a:cs typeface="Calibri" panose="020F0502020204030204" pitchFamily="34" charset="0"/>
              </a:rPr>
              <a:t>Conceptualization of ELF</a:t>
            </a:r>
            <a:br>
              <a:rPr lang="en-GB" sz="27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200" dirty="0">
                <a:latin typeface="Calibri" panose="020F0502020204030204" pitchFamily="34" charset="0"/>
                <a:ea typeface="+mn-ea"/>
                <a:cs typeface="Calibri" panose="020F0502020204030204" pitchFamily="34" charset="0"/>
              </a:rPr>
              <a:t>ELF - </a:t>
            </a:r>
            <a:r>
              <a:rPr lang="en-US" sz="2700" dirty="0">
                <a:latin typeface="Calibri" panose="020F0502020204030204" pitchFamily="34" charset="0"/>
                <a:ea typeface="+mn-ea"/>
                <a:cs typeface="Calibri" panose="020F0502020204030204" pitchFamily="34" charset="0"/>
              </a:rPr>
              <a:t>'any use of English among speakers of different first languages for whom English is the communicative medium of choice, and often the only one’. </a:t>
            </a:r>
            <a:br>
              <a:rPr lang="en-US" sz="2200" dirty="0">
                <a:latin typeface="Calibri" panose="020F0502020204030204" pitchFamily="34" charset="0"/>
                <a:ea typeface="+mn-ea"/>
                <a:cs typeface="Calibri" panose="020F0502020204030204" pitchFamily="34" charset="0"/>
              </a:rPr>
            </a:br>
            <a:r>
              <a:rPr lang="en-US" sz="1800"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Seidlhofer</a:t>
            </a:r>
            <a:r>
              <a:rPr lang="en-US" sz="1800" i="1" dirty="0">
                <a:latin typeface="Calibri" panose="020F0502020204030204" pitchFamily="34" charset="0"/>
                <a:cs typeface="Calibri" panose="020F0502020204030204" pitchFamily="34" charset="0"/>
              </a:rPr>
              <a:t> (2011)</a:t>
            </a:r>
            <a:br>
              <a:rPr lang="en-US" sz="2800" i="1" dirty="0">
                <a:latin typeface="Calibri" panose="020F0502020204030204" pitchFamily="34" charset="0"/>
                <a:cs typeface="Calibri" panose="020F0502020204030204" pitchFamily="34" charset="0"/>
              </a:rPr>
            </a:br>
            <a:br>
              <a:rPr lang="en-GB" sz="2800" b="1" dirty="0">
                <a:solidFill>
                  <a:srgbClr val="003366"/>
                </a:solidFill>
                <a:latin typeface="Montserrat"/>
              </a:rPr>
            </a:br>
            <a:br>
              <a:rPr lang="ka-GE" sz="2700" i="1" dirty="0">
                <a:latin typeface="Calibri" panose="020F0502020204030204" pitchFamily="34" charset="0"/>
                <a:cs typeface="Calibri" panose="020F0502020204030204" pitchFamily="34" charset="0"/>
              </a:rPr>
            </a:br>
            <a:endParaRPr lang="ka-GE" sz="2700" dirty="0"/>
          </a:p>
        </p:txBody>
      </p:sp>
      <p:sp>
        <p:nvSpPr>
          <p:cNvPr id="3" name="Content Placeholder 2">
            <a:extLst>
              <a:ext uri="{FF2B5EF4-FFF2-40B4-BE49-F238E27FC236}">
                <a16:creationId xmlns:a16="http://schemas.microsoft.com/office/drawing/2014/main" id="{60D2EA7B-4519-4BE3-8FBC-742B9A6F5637}"/>
              </a:ext>
            </a:extLst>
          </p:cNvPr>
          <p:cNvSpPr>
            <a:spLocks noGrp="1"/>
          </p:cNvSpPr>
          <p:nvPr>
            <p:ph idx="1"/>
          </p:nvPr>
        </p:nvSpPr>
        <p:spPr>
          <a:xfrm>
            <a:off x="701336" y="2372113"/>
            <a:ext cx="7621782" cy="3789696"/>
          </a:xfrm>
        </p:spPr>
        <p:txBody>
          <a:bodyPr numCol="1">
            <a:normAutofit/>
          </a:bodyPr>
          <a:lstStyle/>
          <a:p>
            <a:pPr marL="0" indent="0" algn="ctr">
              <a:buNone/>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600" dirty="0">
                <a:latin typeface="Calibri" panose="020F0502020204030204" pitchFamily="34" charset="0"/>
                <a:ea typeface="Calibri" panose="020F0502020204030204" pitchFamily="34" charset="0"/>
                <a:cs typeface="Times New Roman" panose="02020603050405020304" pitchFamily="18" charset="0"/>
              </a:rPr>
              <a:t>Concept of Accommodation</a:t>
            </a:r>
            <a:endParaRPr lang="en-US" sz="2600" dirty="0"/>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Shift from Grammatical accuracy  to Communicative intelligibility</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Focus on mutually supportive, cooperative, and consensus-oriented interaction</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Adoption of "let-it-pass principle“</a:t>
            </a:r>
          </a:p>
          <a:p>
            <a:endParaRPr lang="ka-GE" dirty="0"/>
          </a:p>
        </p:txBody>
      </p:sp>
      <p:sp>
        <p:nvSpPr>
          <p:cNvPr id="4" name="Slide Number Placeholder 3">
            <a:extLst>
              <a:ext uri="{FF2B5EF4-FFF2-40B4-BE49-F238E27FC236}">
                <a16:creationId xmlns:a16="http://schemas.microsoft.com/office/drawing/2014/main" id="{24789E4F-1C92-4C06-8D47-01AA1FE307D0}"/>
              </a:ext>
            </a:extLst>
          </p:cNvPr>
          <p:cNvSpPr>
            <a:spLocks noGrp="1"/>
          </p:cNvSpPr>
          <p:nvPr>
            <p:ph type="sldNum" sz="quarter" idx="12"/>
          </p:nvPr>
        </p:nvSpPr>
        <p:spPr>
          <a:xfrm>
            <a:off x="7910004" y="5786585"/>
            <a:ext cx="532660" cy="453348"/>
          </a:xfrm>
        </p:spPr>
        <p:txBody>
          <a:bodyPr/>
          <a:lstStyle/>
          <a:p>
            <a:fld id="{C1FF6DA9-008F-8B48-92A6-B652298478BF}" type="slidenum">
              <a:rPr lang="en-US" sz="2000" smtClean="0"/>
              <a:t>7</a:t>
            </a:fld>
            <a:endParaRPr lang="en-US" sz="2000" dirty="0"/>
          </a:p>
        </p:txBody>
      </p:sp>
    </p:spTree>
    <p:extLst>
      <p:ext uri="{BB962C8B-B14F-4D97-AF65-F5344CB8AC3E}">
        <p14:creationId xmlns:p14="http://schemas.microsoft.com/office/powerpoint/2010/main" val="372562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816746"/>
            <a:ext cx="6798734" cy="1189607"/>
          </a:xfrm>
        </p:spPr>
        <p:txBody>
          <a:bodyPr>
            <a:noAutofit/>
          </a:bodyPr>
          <a:lstStyle/>
          <a:p>
            <a:r>
              <a:rPr lang="en-US" sz="2600" dirty="0">
                <a:latin typeface="Calibri" panose="020F0502020204030204" pitchFamily="34" charset="0"/>
                <a:cs typeface="Calibri" panose="020F0502020204030204" pitchFamily="34" charset="0"/>
              </a:rPr>
              <a:t>The Delicate Balance: Precision &amp; Fluency. </a:t>
            </a:r>
            <a:endParaRPr sz="2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76865" y="2325951"/>
            <a:ext cx="6798736" cy="3609182"/>
          </a:xfrm>
        </p:spPr>
        <p:txBody>
          <a:bodyPr>
            <a:normAutofit/>
          </a:bodyPr>
          <a:lstStyle/>
          <a:p>
            <a:pPr marL="0" indent="0">
              <a:buNone/>
            </a:pPr>
            <a:r>
              <a:rPr lang="en-US" dirty="0">
                <a:latin typeface="Calibri" panose="020F0502020204030204" pitchFamily="34" charset="0"/>
                <a:cs typeface="Calibri" panose="020F0502020204030204" pitchFamily="34" charset="0"/>
              </a:rPr>
              <a:t>While the </a:t>
            </a:r>
            <a:r>
              <a:rPr lang="en-US" b="1" dirty="0">
                <a:latin typeface="Calibri" panose="020F0502020204030204" pitchFamily="34" charset="0"/>
                <a:cs typeface="Calibri" panose="020F0502020204030204" pitchFamily="34" charset="0"/>
              </a:rPr>
              <a:t>"Let-it-pass" </a:t>
            </a:r>
            <a:r>
              <a:rPr lang="en-US" dirty="0">
                <a:latin typeface="Calibri" panose="020F0502020204030204" pitchFamily="34" charset="0"/>
                <a:cs typeface="Calibri" panose="020F0502020204030204" pitchFamily="34" charset="0"/>
              </a:rPr>
              <a:t>principle aids social cooperation, military contexts require rigid precision</a:t>
            </a:r>
          </a:p>
          <a:p>
            <a:pPr marL="0" indent="0">
              <a:buNone/>
            </a:pPr>
            <a:r>
              <a:rPr lang="en-US" dirty="0">
                <a:latin typeface="Calibri" panose="020F0502020204030204" pitchFamily="34" charset="0"/>
                <a:cs typeface="Calibri" panose="020F0502020204030204" pitchFamily="34" charset="0"/>
              </a:rPr>
              <a:t>The Pilot Paradox: Letting a misunderstanding pass in the cockpit leads to accidents.</a:t>
            </a:r>
          </a:p>
          <a:p>
            <a:pPr>
              <a:buFont typeface="Wingdings" panose="05000000000000000000" pitchFamily="2" charset="2"/>
              <a:buChar char="Ø"/>
            </a:pPr>
            <a:r>
              <a:rPr lang="en-GB" dirty="0">
                <a:latin typeface="Calibri" panose="020F0502020204030204" pitchFamily="34" charset="0"/>
                <a:cs typeface="Calibri" panose="020F0502020204030204" pitchFamily="34" charset="0"/>
              </a:rPr>
              <a:t>Operational precision is non-negotiable.</a:t>
            </a:r>
          </a:p>
          <a:p>
            <a:pPr>
              <a:buClr>
                <a:srgbClr val="3494BA"/>
              </a:buClr>
              <a:buFont typeface="Wingdings" panose="05000000000000000000" pitchFamily="2" charset="2"/>
              <a:buChar char="Ø"/>
            </a:pPr>
            <a:r>
              <a:rPr lang="en-US" dirty="0">
                <a:solidFill>
                  <a:prstClr val="black">
                    <a:lumMod val="85000"/>
                    <a:lumOff val="15000"/>
                  </a:prstClr>
                </a:solidFill>
                <a:latin typeface="Calibri" panose="020F0502020204030204" pitchFamily="34" charset="0"/>
                <a:cs typeface="Calibri" panose="020F0502020204030204" pitchFamily="34" charset="0"/>
              </a:rPr>
              <a:t>No room for misunderstanding</a:t>
            </a:r>
          </a:p>
          <a:p>
            <a:pPr>
              <a:buClr>
                <a:srgbClr val="3494BA"/>
              </a:buClr>
              <a:buFont typeface="Wingdings" panose="05000000000000000000" pitchFamily="2" charset="2"/>
              <a:buChar char="Ø"/>
            </a:pPr>
            <a:r>
              <a:rPr lang="en-US" dirty="0">
                <a:solidFill>
                  <a:prstClr val="black">
                    <a:lumMod val="85000"/>
                    <a:lumOff val="15000"/>
                  </a:prstClr>
                </a:solidFill>
                <a:latin typeface="Calibri" panose="020F0502020204030204" pitchFamily="34" charset="0"/>
                <a:cs typeface="Calibri" panose="020F0502020204030204" pitchFamily="34" charset="0"/>
              </a:rPr>
              <a:t>Balance: flexibility vs clarity</a:t>
            </a:r>
          </a:p>
          <a:p>
            <a:pPr marL="0" indent="0" algn="ctr">
              <a:buNone/>
            </a:pPr>
            <a:endParaRPr lang="en-GB" dirty="0"/>
          </a:p>
          <a:p>
            <a:pPr marL="0" indent="0" algn="ctr">
              <a:buNone/>
            </a:pPr>
            <a:endParaRPr dirty="0"/>
          </a:p>
        </p:txBody>
      </p:sp>
      <p:sp>
        <p:nvSpPr>
          <p:cNvPr id="4" name="Slide Number Placeholder 3">
            <a:extLst>
              <a:ext uri="{FF2B5EF4-FFF2-40B4-BE49-F238E27FC236}">
                <a16:creationId xmlns:a16="http://schemas.microsoft.com/office/drawing/2014/main" id="{C4CFBAC3-B8FB-465A-86AE-F480E1D65D50}"/>
              </a:ext>
            </a:extLst>
          </p:cNvPr>
          <p:cNvSpPr>
            <a:spLocks noGrp="1"/>
          </p:cNvSpPr>
          <p:nvPr>
            <p:ph type="sldNum" sz="quarter" idx="12"/>
          </p:nvPr>
        </p:nvSpPr>
        <p:spPr>
          <a:xfrm>
            <a:off x="8123068" y="5960533"/>
            <a:ext cx="363983" cy="279400"/>
          </a:xfrm>
        </p:spPr>
        <p:txBody>
          <a:bodyPr/>
          <a:lstStyle/>
          <a:p>
            <a:fld id="{C1FF6DA9-008F-8B48-92A6-B652298478BF}" type="slidenum">
              <a:rPr lang="en-US" sz="2000" b="1" smtClean="0"/>
              <a:t>8</a:t>
            </a:fld>
            <a:endParaRPr 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18067"/>
            <a:ext cx="6798734" cy="1743393"/>
          </a:xfrm>
        </p:spPr>
        <p:txBody>
          <a:bodyPr>
            <a:normAutofit/>
          </a:bodyPr>
          <a:lstStyle/>
          <a:p>
            <a:r>
              <a:rPr lang="en-US" sz="24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Conceptualization of ELF</a:t>
            </a:r>
            <a:br>
              <a:rPr lang="en-US" sz="2600" dirty="0">
                <a:latin typeface="Calibri" panose="020F0502020204030204" pitchFamily="34" charset="0"/>
                <a:cs typeface="Calibri" panose="020F0502020204030204" pitchFamily="34" charset="0"/>
              </a:rPr>
            </a:b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Current perspectives and </a:t>
            </a:r>
            <a:r>
              <a:rPr lang="en-GB" sz="2600" dirty="0">
                <a:latin typeface="Calibri" panose="020F0502020204030204" pitchFamily="34" charset="0"/>
                <a:cs typeface="Calibri" panose="020F0502020204030204" pitchFamily="34" charset="0"/>
              </a:rPr>
              <a:t>Challenges for Assessment</a:t>
            </a:r>
            <a:endParaRPr sz="2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2256" y="2361460"/>
            <a:ext cx="7741328" cy="3950563"/>
          </a:xfrm>
        </p:spPr>
        <p:txBody>
          <a:bodyPr numCol="2">
            <a:normAutofit/>
          </a:bodyPr>
          <a:lstStyle/>
          <a:p>
            <a:pPr marL="0" indent="0">
              <a:buNone/>
            </a:pP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Challenge 1 </a:t>
            </a:r>
          </a:p>
          <a:p>
            <a:pPr marL="0" indent="0">
              <a:buNone/>
            </a:pPr>
            <a:r>
              <a:rPr lang="en-US" b="1" dirty="0">
                <a:solidFill>
                  <a:schemeClr val="accent6">
                    <a:lumMod val="75000"/>
                  </a:schemeClr>
                </a:solidFill>
                <a:latin typeface="Calibri" panose="020F0502020204030204" pitchFamily="34" charset="0"/>
                <a:cs typeface="Calibri" panose="020F0502020204030204" pitchFamily="34" charset="0"/>
              </a:rPr>
              <a:t>The Benchmark</a:t>
            </a:r>
          </a:p>
          <a:p>
            <a:pPr marL="0" indent="0">
              <a:buNone/>
            </a:pPr>
            <a:r>
              <a:rPr lang="en-US" i="1" dirty="0">
                <a:latin typeface="Calibri" panose="020F0502020204030204" pitchFamily="34" charset="0"/>
                <a:cs typeface="Calibri" panose="020F0502020204030204" pitchFamily="34" charset="0"/>
              </a:rPr>
              <a:t>Who are we measuring against?</a:t>
            </a:r>
          </a:p>
          <a:p>
            <a:r>
              <a:rPr lang="en-US" dirty="0">
                <a:latin typeface="Calibri" panose="020F0502020204030204" pitchFamily="34" charset="0"/>
                <a:cs typeface="Calibri" panose="020F0502020204030204" pitchFamily="34" charset="0"/>
              </a:rPr>
              <a:t>Rethinking the "Ideal Speaker."</a:t>
            </a:r>
          </a:p>
          <a:p>
            <a:r>
              <a:rPr lang="en-US" i="1" dirty="0">
                <a:latin typeface="Calibri" panose="020F0502020204030204" pitchFamily="34" charset="0"/>
                <a:cs typeface="Calibri" panose="020F0502020204030204" pitchFamily="34" charset="0"/>
              </a:rPr>
              <a:t>Focused on effectiveness</a:t>
            </a:r>
          </a:p>
          <a:p>
            <a:pPr marL="0" indent="0">
              <a:buNone/>
            </a:pPr>
            <a:r>
              <a:rPr lang="en-US" b="1" dirty="0">
                <a:latin typeface="Calibri" panose="020F0502020204030204" pitchFamily="34" charset="0"/>
                <a:cs typeface="Calibri" panose="020F0502020204030204" pitchFamily="34" charset="0"/>
              </a:rPr>
              <a:t>     </a:t>
            </a:r>
          </a:p>
          <a:p>
            <a:pPr marL="0" indent="0">
              <a:buNone/>
            </a:pP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Challenge 2</a:t>
            </a:r>
          </a:p>
          <a:p>
            <a:pPr marL="0" indent="0">
              <a:buNone/>
            </a:pPr>
            <a:r>
              <a:rPr lang="en-US" b="1" dirty="0">
                <a:solidFill>
                  <a:schemeClr val="accent6">
                    <a:lumMod val="75000"/>
                  </a:schemeClr>
                </a:solidFill>
                <a:latin typeface="Calibri" panose="020F0502020204030204" pitchFamily="34" charset="0"/>
                <a:cs typeface="Calibri" panose="020F0502020204030204" pitchFamily="34" charset="0"/>
              </a:rPr>
              <a:t>The Nature of Language </a:t>
            </a:r>
          </a:p>
          <a:p>
            <a:pPr marL="0" indent="0">
              <a:buNone/>
            </a:pPr>
            <a:r>
              <a:rPr lang="en-US" i="1" dirty="0">
                <a:latin typeface="Calibri" panose="020F0502020204030204" pitchFamily="34" charset="0"/>
                <a:cs typeface="Calibri" panose="020F0502020204030204" pitchFamily="34" charset="0"/>
              </a:rPr>
              <a:t>What is language today? </a:t>
            </a:r>
          </a:p>
          <a:p>
            <a:r>
              <a:rPr lang="en-US" dirty="0">
                <a:latin typeface="Calibri" panose="020F0502020204030204" pitchFamily="34" charset="0"/>
                <a:cs typeface="Calibri" panose="020F0502020204030204" pitchFamily="34" charset="0"/>
              </a:rPr>
              <a:t>Flexible and adaptable vs. Fixed and stable. </a:t>
            </a:r>
          </a:p>
          <a:p>
            <a:r>
              <a:rPr lang="en-US" dirty="0">
                <a:latin typeface="Calibri" panose="020F0502020204030204" pitchFamily="34" charset="0"/>
                <a:cs typeface="Calibri" panose="020F0502020204030204" pitchFamily="34" charset="0"/>
              </a:rPr>
              <a:t>Reconceptualizing proficiency as fluid communication.</a:t>
            </a:r>
            <a:endParaRPr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2F921A0-6E7C-4680-95F7-986472E9D51A}"/>
              </a:ext>
            </a:extLst>
          </p:cNvPr>
          <p:cNvSpPr>
            <a:spLocks noGrp="1"/>
          </p:cNvSpPr>
          <p:nvPr>
            <p:ph type="sldNum" sz="quarter" idx="12"/>
          </p:nvPr>
        </p:nvSpPr>
        <p:spPr>
          <a:xfrm>
            <a:off x="7910004" y="5960533"/>
            <a:ext cx="488271" cy="279400"/>
          </a:xfrm>
        </p:spPr>
        <p:txBody>
          <a:bodyPr/>
          <a:lstStyle/>
          <a:p>
            <a:fld id="{C1FF6DA9-008F-8B48-92A6-B652298478BF}" type="slidenum">
              <a:rPr lang="en-US" sz="2000" smtClean="0">
                <a:latin typeface="Calibri" panose="020F0502020204030204" pitchFamily="34" charset="0"/>
                <a:cs typeface="Calibri" panose="020F0502020204030204" pitchFamily="34" charset="0"/>
              </a:rPr>
              <a:t>9</a:t>
            </a:fld>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1206</TotalTime>
  <Words>1056</Words>
  <Application>Microsoft Office PowerPoint</Application>
  <PresentationFormat>On-screen Show (4:3)</PresentationFormat>
  <Paragraphs>98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Garamond</vt:lpstr>
      <vt:lpstr>Montserrat</vt:lpstr>
      <vt:lpstr>Sylfaen</vt:lpstr>
      <vt:lpstr>Wingdings</vt:lpstr>
      <vt:lpstr>Organic</vt:lpstr>
      <vt:lpstr> From the global spread of English to the reconceptualization of language testing constructs </vt:lpstr>
      <vt:lpstr>Outline </vt:lpstr>
      <vt:lpstr>Models of English Language Spread </vt:lpstr>
      <vt:lpstr>   Globalization &amp; Changing Communication  Globalization: The Shift </vt:lpstr>
      <vt:lpstr>From Standard English to World Englishes  Kachru's Three Concentric Circles (1985) </vt:lpstr>
      <vt:lpstr> From Standard English to World Englishes &amp; ELF  Standard English vs WE</vt:lpstr>
      <vt:lpstr>    Conceptualization of ELF  ELF - 'any use of English among speakers of different first languages for whom English is the communicative medium of choice, and often the only one’.                                                                                                                                   Seidlhofer (2011)   </vt:lpstr>
      <vt:lpstr>The Delicate Balance: Precision &amp; Fluency. </vt:lpstr>
      <vt:lpstr> Conceptualization of ELF  Current perspectives and Challenges for Assessment</vt:lpstr>
      <vt:lpstr> Conceptualization of ELF  Future Models of ELF Testing</vt:lpstr>
      <vt:lpstr>PowerPoint Presentation</vt:lpstr>
      <vt:lpstr>References </vt:lpstr>
      <vt:lpstr> The Global Spread of English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Link</dc:title>
  <dc:subject/>
  <dc:creator>Tamar Shavlakadze</dc:creator>
  <cp:keywords/>
  <dc:description>generated using python-pptx</dc:description>
  <cp:lastModifiedBy>გიორგი იმერლიშვილი</cp:lastModifiedBy>
  <cp:revision>149</cp:revision>
  <dcterms:created xsi:type="dcterms:W3CDTF">2013-01-27T09:14:16Z</dcterms:created>
  <dcterms:modified xsi:type="dcterms:W3CDTF">2026-05-13T06:26:04Z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d2b3a5-926f-4111-8eea-9c5318b8762f_Enabled">
    <vt:lpwstr>true</vt:lpwstr>
  </property>
  <property fmtid="{D5CDD505-2E9C-101B-9397-08002B2CF9AE}" pid="3" name="MSIP_Label_cdd2b3a5-926f-4111-8eea-9c5318b8762f_SetDate">
    <vt:lpwstr>2026-05-12T22:01:18Z</vt:lpwstr>
  </property>
  <property fmtid="{D5CDD505-2E9C-101B-9397-08002B2CF9AE}" pid="4" name="MSIP_Label_cdd2b3a5-926f-4111-8eea-9c5318b8762f_Method">
    <vt:lpwstr>Standard</vt:lpwstr>
  </property>
  <property fmtid="{D5CDD505-2E9C-101B-9397-08002B2CF9AE}" pid="5" name="MSIP_Label_cdd2b3a5-926f-4111-8eea-9c5318b8762f_Name">
    <vt:lpwstr>defa4170-0d19-0005-0004-bc88714345d2</vt:lpwstr>
  </property>
  <property fmtid="{D5CDD505-2E9C-101B-9397-08002B2CF9AE}" pid="6" name="MSIP_Label_cdd2b3a5-926f-4111-8eea-9c5318b8762f_SiteId">
    <vt:lpwstr>61d2e93c-423d-43b4-8f23-1580c2341952</vt:lpwstr>
  </property>
  <property fmtid="{D5CDD505-2E9C-101B-9397-08002B2CF9AE}" pid="7" name="MSIP_Label_cdd2b3a5-926f-4111-8eea-9c5318b8762f_ActionId">
    <vt:lpwstr>a9bf94b9-f082-4d81-ac29-28e2f6c5fe33</vt:lpwstr>
  </property>
  <property fmtid="{D5CDD505-2E9C-101B-9397-08002B2CF9AE}" pid="8" name="MSIP_Label_cdd2b3a5-926f-4111-8eea-9c5318b8762f_ContentBits">
    <vt:lpwstr>0</vt:lpwstr>
  </property>
  <property fmtid="{D5CDD505-2E9C-101B-9397-08002B2CF9AE}" pid="9" name="MSIP_Label_cdd2b3a5-926f-4111-8eea-9c5318b8762f_Tag">
    <vt:lpwstr>10, 3, 0, 1</vt:lpwstr>
  </property>
</Properties>
</file>