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99" r:id="rId3"/>
    <p:sldId id="300" r:id="rId4"/>
    <p:sldId id="257" r:id="rId5"/>
    <p:sldId id="258" r:id="rId6"/>
    <p:sldId id="263" r:id="rId7"/>
    <p:sldId id="259" r:id="rId8"/>
    <p:sldId id="270" r:id="rId9"/>
    <p:sldId id="260" r:id="rId10"/>
    <p:sldId id="277" r:id="rId11"/>
    <p:sldId id="278" r:id="rId12"/>
    <p:sldId id="279" r:id="rId13"/>
    <p:sldId id="280" r:id="rId14"/>
    <p:sldId id="281" r:id="rId15"/>
    <p:sldId id="282" r:id="rId16"/>
    <p:sldId id="283" r:id="rId17"/>
    <p:sldId id="284" r:id="rId18"/>
    <p:sldId id="285" r:id="rId19"/>
    <p:sldId id="286" r:id="rId20"/>
    <p:sldId id="287" r:id="rId21"/>
    <p:sldId id="288" r:id="rId22"/>
    <p:sldId id="289" r:id="rId23"/>
    <p:sldId id="290" r:id="rId24"/>
    <p:sldId id="291" r:id="rId25"/>
    <p:sldId id="261" r:id="rId26"/>
    <p:sldId id="262" r:id="rId27"/>
    <p:sldId id="275" r:id="rId28"/>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6" autoAdjust="0"/>
    <p:restoredTop sz="94660"/>
  </p:normalViewPr>
  <p:slideViewPr>
    <p:cSldViewPr snapToGrid="0">
      <p:cViewPr varScale="1">
        <p:scale>
          <a:sx n="75" d="100"/>
          <a:sy n="75" d="100"/>
        </p:scale>
        <p:origin x="76"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01FCA07-07CC-472E-AF24-36ECB1FFF120}" type="datetimeFigureOut">
              <a:rPr lang="en-US" smtClean="0"/>
              <a:t>5/11/2026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48458E6-A32B-4317-A29E-F2E0BE5EC74A}" type="slidenum">
              <a:rPr lang="en-US" smtClean="0"/>
              <a:t>‹#›</a:t>
            </a:fld>
            <a:endParaRPr lang="en-US" dirty="0"/>
          </a:p>
        </p:txBody>
      </p:sp>
    </p:spTree>
    <p:extLst>
      <p:ext uri="{BB962C8B-B14F-4D97-AF65-F5344CB8AC3E}">
        <p14:creationId xmlns:p14="http://schemas.microsoft.com/office/powerpoint/2010/main" val="602939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3AD8D-2ECB-CFE7-0190-57D6748BF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202E30-DA18-D929-CE8A-D33AD52D1D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A95647-4E04-0FF6-844E-06D9A7F1A194}"/>
              </a:ext>
            </a:extLst>
          </p:cNvPr>
          <p:cNvSpPr>
            <a:spLocks noGrp="1"/>
          </p:cNvSpPr>
          <p:nvPr>
            <p:ph type="dt" sz="half" idx="10"/>
          </p:nvPr>
        </p:nvSpPr>
        <p:spPr/>
        <p:txBody>
          <a:bodyPr/>
          <a:lstStyle/>
          <a:p>
            <a:fld id="{F99E6FAB-CD72-418D-9CE6-EDD16B3B6F74}" type="datetime1">
              <a:rPr lang="en-US" smtClean="0"/>
              <a:t>5/11/2026</a:t>
            </a:fld>
            <a:endParaRPr lang="en-US" dirty="0"/>
          </a:p>
        </p:txBody>
      </p:sp>
      <p:sp>
        <p:nvSpPr>
          <p:cNvPr id="5" name="Footer Placeholder 4">
            <a:extLst>
              <a:ext uri="{FF2B5EF4-FFF2-40B4-BE49-F238E27FC236}">
                <a16:creationId xmlns:a16="http://schemas.microsoft.com/office/drawing/2014/main" id="{BB95BCCF-0F6F-9E64-861A-51EA12D604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5F7A68-E109-B0BC-F9C3-ECFCE3B19EA0}"/>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41776927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ADF2CA-3D77-1FDC-8B64-45408874DD8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058149C-439E-46BD-1D05-2ED0727759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D0B1F3-2234-4004-438A-1A274E17EB80}"/>
              </a:ext>
            </a:extLst>
          </p:cNvPr>
          <p:cNvSpPr>
            <a:spLocks noGrp="1"/>
          </p:cNvSpPr>
          <p:nvPr>
            <p:ph type="dt" sz="half" idx="10"/>
          </p:nvPr>
        </p:nvSpPr>
        <p:spPr/>
        <p:txBody>
          <a:bodyPr/>
          <a:lstStyle/>
          <a:p>
            <a:fld id="{0DD898A9-77BA-41DF-A8F3-5F328A483790}" type="datetime1">
              <a:rPr lang="en-US" smtClean="0"/>
              <a:t>5/11/2026</a:t>
            </a:fld>
            <a:endParaRPr lang="en-US" dirty="0"/>
          </a:p>
        </p:txBody>
      </p:sp>
      <p:sp>
        <p:nvSpPr>
          <p:cNvPr id="5" name="Footer Placeholder 4">
            <a:extLst>
              <a:ext uri="{FF2B5EF4-FFF2-40B4-BE49-F238E27FC236}">
                <a16:creationId xmlns:a16="http://schemas.microsoft.com/office/drawing/2014/main" id="{2B9683AF-0054-2309-64BE-FC4183289D0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5C61B0C-5C43-D385-D096-31C6BFE39756}"/>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3636982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ACD9A8-7BFB-2B2C-F927-213FDEECC6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1C0D3E7-382A-655B-9F28-87FAB190BEB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E69959-C96B-BC44-D588-A5E93167D95D}"/>
              </a:ext>
            </a:extLst>
          </p:cNvPr>
          <p:cNvSpPr>
            <a:spLocks noGrp="1"/>
          </p:cNvSpPr>
          <p:nvPr>
            <p:ph type="dt" sz="half" idx="10"/>
          </p:nvPr>
        </p:nvSpPr>
        <p:spPr/>
        <p:txBody>
          <a:bodyPr/>
          <a:lstStyle/>
          <a:p>
            <a:fld id="{5FD6D2F2-7044-4BFE-9A83-C5E68F41C0A2}" type="datetime1">
              <a:rPr lang="en-US" smtClean="0"/>
              <a:t>5/11/2026</a:t>
            </a:fld>
            <a:endParaRPr lang="en-US" dirty="0"/>
          </a:p>
        </p:txBody>
      </p:sp>
      <p:sp>
        <p:nvSpPr>
          <p:cNvPr id="5" name="Footer Placeholder 4">
            <a:extLst>
              <a:ext uri="{FF2B5EF4-FFF2-40B4-BE49-F238E27FC236}">
                <a16:creationId xmlns:a16="http://schemas.microsoft.com/office/drawing/2014/main" id="{AA103AF1-64E7-A41B-7D8E-D299AE94B2C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20DAAC-CAE4-5028-2098-C96854A6D803}"/>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6829282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26618-7087-5960-54D6-001B490368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2F00C7-E240-207B-EEA2-756376AA80A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A5BD37-CAEA-296E-ED07-111DF881D8F8}"/>
              </a:ext>
            </a:extLst>
          </p:cNvPr>
          <p:cNvSpPr>
            <a:spLocks noGrp="1"/>
          </p:cNvSpPr>
          <p:nvPr>
            <p:ph type="dt" sz="half" idx="10"/>
          </p:nvPr>
        </p:nvSpPr>
        <p:spPr/>
        <p:txBody>
          <a:bodyPr/>
          <a:lstStyle/>
          <a:p>
            <a:fld id="{8CF1EFCF-1BAE-4C1A-98E7-7B6620F3DC48}" type="datetime1">
              <a:rPr lang="en-US" smtClean="0"/>
              <a:t>5/11/2026</a:t>
            </a:fld>
            <a:endParaRPr lang="en-US" dirty="0"/>
          </a:p>
        </p:txBody>
      </p:sp>
      <p:sp>
        <p:nvSpPr>
          <p:cNvPr id="5" name="Footer Placeholder 4">
            <a:extLst>
              <a:ext uri="{FF2B5EF4-FFF2-40B4-BE49-F238E27FC236}">
                <a16:creationId xmlns:a16="http://schemas.microsoft.com/office/drawing/2014/main" id="{EEE52298-83A9-8E09-75D0-94B1CC2AE9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47F32E4-FAD9-D5F1-DB22-A5612A489346}"/>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99537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F8913-1DE8-1E59-F2E1-AEFD238251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731BDEA-F530-8042-A741-71ECB6B1664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86AC34A-3169-CF62-530E-5D786C8D02CA}"/>
              </a:ext>
            </a:extLst>
          </p:cNvPr>
          <p:cNvSpPr>
            <a:spLocks noGrp="1"/>
          </p:cNvSpPr>
          <p:nvPr>
            <p:ph type="dt" sz="half" idx="10"/>
          </p:nvPr>
        </p:nvSpPr>
        <p:spPr/>
        <p:txBody>
          <a:bodyPr/>
          <a:lstStyle/>
          <a:p>
            <a:fld id="{25CAA0BA-B669-4F08-8332-612BB77445C1}" type="datetime1">
              <a:rPr lang="en-US" smtClean="0"/>
              <a:t>5/11/2026</a:t>
            </a:fld>
            <a:endParaRPr lang="en-US" dirty="0"/>
          </a:p>
        </p:txBody>
      </p:sp>
      <p:sp>
        <p:nvSpPr>
          <p:cNvPr id="5" name="Footer Placeholder 4">
            <a:extLst>
              <a:ext uri="{FF2B5EF4-FFF2-40B4-BE49-F238E27FC236}">
                <a16:creationId xmlns:a16="http://schemas.microsoft.com/office/drawing/2014/main" id="{47DC0871-D2CC-DE18-3F5F-1E39195903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D575861-C67A-98B1-CFE5-ACA72B52E31A}"/>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4253211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B11DC-6814-BFBD-C66F-1C26CAB53C1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7D20C3-9742-24E0-DAFA-0A619B1EC6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A7178E-C1E7-3B81-5D6A-CB125EB2FF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65AD97-0F61-D4FD-915B-4E11DE56DF2D}"/>
              </a:ext>
            </a:extLst>
          </p:cNvPr>
          <p:cNvSpPr>
            <a:spLocks noGrp="1"/>
          </p:cNvSpPr>
          <p:nvPr>
            <p:ph type="dt" sz="half" idx="10"/>
          </p:nvPr>
        </p:nvSpPr>
        <p:spPr/>
        <p:txBody>
          <a:bodyPr/>
          <a:lstStyle/>
          <a:p>
            <a:fld id="{F70A9720-AB50-4353-BD8B-5E08EA784D1E}" type="datetime1">
              <a:rPr lang="en-US" smtClean="0"/>
              <a:t>5/11/2026</a:t>
            </a:fld>
            <a:endParaRPr lang="en-US" dirty="0"/>
          </a:p>
        </p:txBody>
      </p:sp>
      <p:sp>
        <p:nvSpPr>
          <p:cNvPr id="6" name="Footer Placeholder 5">
            <a:extLst>
              <a:ext uri="{FF2B5EF4-FFF2-40B4-BE49-F238E27FC236}">
                <a16:creationId xmlns:a16="http://schemas.microsoft.com/office/drawing/2014/main" id="{DB9A67D4-4B53-1036-076A-8D395468F8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35A63E3-27FB-2A2B-2F7E-954332814FC6}"/>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4198350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5DC20-7A13-7316-6493-02C8F4558B3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7509E3-E2F3-9D74-E4A5-E74B22B4C9D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122897-09CB-6567-3F7B-ECD02EBB1DA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C1934B-0054-CFD8-E763-F156A30064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14698D0-E112-369E-1E4A-38F47A5B0F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B1F415-6FEB-2FAD-FC26-B7DDF3DB4279}"/>
              </a:ext>
            </a:extLst>
          </p:cNvPr>
          <p:cNvSpPr>
            <a:spLocks noGrp="1"/>
          </p:cNvSpPr>
          <p:nvPr>
            <p:ph type="dt" sz="half" idx="10"/>
          </p:nvPr>
        </p:nvSpPr>
        <p:spPr/>
        <p:txBody>
          <a:bodyPr/>
          <a:lstStyle/>
          <a:p>
            <a:fld id="{E9941713-1A79-44C5-B8BA-E243EF85D957}" type="datetime1">
              <a:rPr lang="en-US" smtClean="0"/>
              <a:t>5/11/2026</a:t>
            </a:fld>
            <a:endParaRPr lang="en-US" dirty="0"/>
          </a:p>
        </p:txBody>
      </p:sp>
      <p:sp>
        <p:nvSpPr>
          <p:cNvPr id="8" name="Footer Placeholder 7">
            <a:extLst>
              <a:ext uri="{FF2B5EF4-FFF2-40B4-BE49-F238E27FC236}">
                <a16:creationId xmlns:a16="http://schemas.microsoft.com/office/drawing/2014/main" id="{94C7501D-A2FC-04C2-107A-A98C1A1D477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8AD6B5D-03DD-0698-0A18-CC27FB1C6226}"/>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1945959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287C0-C1B0-5610-A2CD-47FA3E913AE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F13738-FF0A-A093-A426-CA20456AF285}"/>
              </a:ext>
            </a:extLst>
          </p:cNvPr>
          <p:cNvSpPr>
            <a:spLocks noGrp="1"/>
          </p:cNvSpPr>
          <p:nvPr>
            <p:ph type="dt" sz="half" idx="10"/>
          </p:nvPr>
        </p:nvSpPr>
        <p:spPr/>
        <p:txBody>
          <a:bodyPr/>
          <a:lstStyle/>
          <a:p>
            <a:fld id="{566DCEBC-49B6-4592-97C7-5B1B29A957B5}" type="datetime1">
              <a:rPr lang="en-US" smtClean="0"/>
              <a:t>5/11/2026</a:t>
            </a:fld>
            <a:endParaRPr lang="en-US" dirty="0"/>
          </a:p>
        </p:txBody>
      </p:sp>
      <p:sp>
        <p:nvSpPr>
          <p:cNvPr id="4" name="Footer Placeholder 3">
            <a:extLst>
              <a:ext uri="{FF2B5EF4-FFF2-40B4-BE49-F238E27FC236}">
                <a16:creationId xmlns:a16="http://schemas.microsoft.com/office/drawing/2014/main" id="{AA0AA072-7F8B-C4FB-3CB2-AB6DD28567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1A468A71-A7BE-6617-8262-33AE948EC677}"/>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22876349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B8B4F7-A4AB-1AF1-2331-F7FD86C967FC}"/>
              </a:ext>
            </a:extLst>
          </p:cNvPr>
          <p:cNvSpPr>
            <a:spLocks noGrp="1"/>
          </p:cNvSpPr>
          <p:nvPr>
            <p:ph type="dt" sz="half" idx="10"/>
          </p:nvPr>
        </p:nvSpPr>
        <p:spPr/>
        <p:txBody>
          <a:bodyPr/>
          <a:lstStyle/>
          <a:p>
            <a:fld id="{B6DEAA7A-8531-4553-9E16-01BCADAD8261}" type="datetime1">
              <a:rPr lang="en-US" smtClean="0"/>
              <a:t>5/11/2026</a:t>
            </a:fld>
            <a:endParaRPr lang="en-US" dirty="0"/>
          </a:p>
        </p:txBody>
      </p:sp>
      <p:sp>
        <p:nvSpPr>
          <p:cNvPr id="3" name="Footer Placeholder 2">
            <a:extLst>
              <a:ext uri="{FF2B5EF4-FFF2-40B4-BE49-F238E27FC236}">
                <a16:creationId xmlns:a16="http://schemas.microsoft.com/office/drawing/2014/main" id="{C50CCCC5-B71B-D3CD-077E-D80CF87D79E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F02E25A-D2C9-436C-4C2F-D2921DB0C2F6}"/>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2387385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3AC74-5DF1-7D99-8456-763E4D0EFF9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A424C8-2609-CA66-8F63-5BA5B158C96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B44B404-92B1-5D39-3771-AB4FE0E85B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15A9FC-09FB-DF98-FFFA-FFEE364FB00E}"/>
              </a:ext>
            </a:extLst>
          </p:cNvPr>
          <p:cNvSpPr>
            <a:spLocks noGrp="1"/>
          </p:cNvSpPr>
          <p:nvPr>
            <p:ph type="dt" sz="half" idx="10"/>
          </p:nvPr>
        </p:nvSpPr>
        <p:spPr/>
        <p:txBody>
          <a:bodyPr/>
          <a:lstStyle/>
          <a:p>
            <a:fld id="{DB5B3ABB-1B33-46D2-878E-3C22181491D5}" type="datetime1">
              <a:rPr lang="en-US" smtClean="0"/>
              <a:t>5/11/2026</a:t>
            </a:fld>
            <a:endParaRPr lang="en-US" dirty="0"/>
          </a:p>
        </p:txBody>
      </p:sp>
      <p:sp>
        <p:nvSpPr>
          <p:cNvPr id="6" name="Footer Placeholder 5">
            <a:extLst>
              <a:ext uri="{FF2B5EF4-FFF2-40B4-BE49-F238E27FC236}">
                <a16:creationId xmlns:a16="http://schemas.microsoft.com/office/drawing/2014/main" id="{6A28BD74-07CA-D00E-ED7C-51CC13B616D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1445413-AB31-B584-A589-33C2B217EAD7}"/>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478210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82BC98-FDBB-ADED-F1F3-D1579ED85A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038231F-75A6-CA74-6694-C6A7B04BEFF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14C0EFB-6A3B-2205-E827-F4EA6C0E94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93A5A9-26FF-D603-0C0E-970DEA72594C}"/>
              </a:ext>
            </a:extLst>
          </p:cNvPr>
          <p:cNvSpPr>
            <a:spLocks noGrp="1"/>
          </p:cNvSpPr>
          <p:nvPr>
            <p:ph type="dt" sz="half" idx="10"/>
          </p:nvPr>
        </p:nvSpPr>
        <p:spPr/>
        <p:txBody>
          <a:bodyPr/>
          <a:lstStyle/>
          <a:p>
            <a:fld id="{73826063-42DD-4F83-950D-7B099209B6D3}" type="datetime1">
              <a:rPr lang="en-US" smtClean="0"/>
              <a:t>5/11/2026</a:t>
            </a:fld>
            <a:endParaRPr lang="en-US" dirty="0"/>
          </a:p>
        </p:txBody>
      </p:sp>
      <p:sp>
        <p:nvSpPr>
          <p:cNvPr id="6" name="Footer Placeholder 5">
            <a:extLst>
              <a:ext uri="{FF2B5EF4-FFF2-40B4-BE49-F238E27FC236}">
                <a16:creationId xmlns:a16="http://schemas.microsoft.com/office/drawing/2014/main" id="{2346107B-2646-4814-A7D6-767756C26DD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E8F93FA-9BD4-5B8C-306B-5C83A34C388B}"/>
              </a:ext>
            </a:extLst>
          </p:cNvPr>
          <p:cNvSpPr>
            <a:spLocks noGrp="1"/>
          </p:cNvSpPr>
          <p:nvPr>
            <p:ph type="sldNum" sz="quarter" idx="12"/>
          </p:nvPr>
        </p:nvSpPr>
        <p:spPr/>
        <p:txBody>
          <a:bodyPr/>
          <a:lstStyle/>
          <a:p>
            <a:fld id="{A97A18B9-A688-4517-B346-6680F6127509}" type="slidenum">
              <a:rPr lang="en-US" smtClean="0"/>
              <a:t>‹#›</a:t>
            </a:fld>
            <a:endParaRPr lang="en-US" dirty="0"/>
          </a:p>
        </p:txBody>
      </p:sp>
    </p:spTree>
    <p:extLst>
      <p:ext uri="{BB962C8B-B14F-4D97-AF65-F5344CB8AC3E}">
        <p14:creationId xmlns:p14="http://schemas.microsoft.com/office/powerpoint/2010/main" val="4088766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4707CC-E04D-2381-BE6A-C2A2EA5315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D515BE0-7377-D072-6BF0-483C458D73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2409C5-2CDF-8317-6DC7-184EBD1F8E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2B381F1-440B-40D0-9767-4828C341125E}" type="datetime1">
              <a:rPr lang="en-US" smtClean="0"/>
              <a:t>5/11/2026</a:t>
            </a:fld>
            <a:endParaRPr lang="en-US" dirty="0"/>
          </a:p>
        </p:txBody>
      </p:sp>
      <p:sp>
        <p:nvSpPr>
          <p:cNvPr id="5" name="Footer Placeholder 4">
            <a:extLst>
              <a:ext uri="{FF2B5EF4-FFF2-40B4-BE49-F238E27FC236}">
                <a16:creationId xmlns:a16="http://schemas.microsoft.com/office/drawing/2014/main" id="{58DCF1C9-D7BF-1FE0-87FA-877378D35E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3DAEC002-09F5-E96B-2D70-50C20850E9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97A18B9-A688-4517-B346-6680F6127509}" type="slidenum">
              <a:rPr lang="en-US" smtClean="0"/>
              <a:t>‹#›</a:t>
            </a:fld>
            <a:endParaRPr lang="en-US" dirty="0"/>
          </a:p>
        </p:txBody>
      </p:sp>
    </p:spTree>
    <p:extLst>
      <p:ext uri="{BB962C8B-B14F-4D97-AF65-F5344CB8AC3E}">
        <p14:creationId xmlns:p14="http://schemas.microsoft.com/office/powerpoint/2010/main" val="968426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1C675-9D3C-89EE-90AA-99BD3539E841}"/>
              </a:ext>
            </a:extLst>
          </p:cNvPr>
          <p:cNvSpPr>
            <a:spLocks noGrp="1"/>
          </p:cNvSpPr>
          <p:nvPr>
            <p:ph type="ctrTitle"/>
          </p:nvPr>
        </p:nvSpPr>
        <p:spPr>
          <a:xfrm>
            <a:off x="1524000" y="1214438"/>
            <a:ext cx="9144000" cy="2387600"/>
          </a:xfrm>
        </p:spPr>
        <p:txBody>
          <a:bodyPr/>
          <a:lstStyle/>
          <a:p>
            <a:r>
              <a:rPr lang="en-US" dirty="0">
                <a:latin typeface="Times New Roman" panose="02020603050405020304" pitchFamily="18" charset="0"/>
                <a:cs typeface="Times New Roman" panose="02020603050405020304" pitchFamily="18" charset="0"/>
              </a:rPr>
              <a:t>Language Education in a Training Environment</a:t>
            </a:r>
          </a:p>
        </p:txBody>
      </p:sp>
      <p:sp>
        <p:nvSpPr>
          <p:cNvPr id="3" name="Subtitle 2">
            <a:extLst>
              <a:ext uri="{FF2B5EF4-FFF2-40B4-BE49-F238E27FC236}">
                <a16:creationId xmlns:a16="http://schemas.microsoft.com/office/drawing/2014/main" id="{344AA0F9-9779-9513-A2B8-9F3BD5945CF8}"/>
              </a:ext>
            </a:extLst>
          </p:cNvPr>
          <p:cNvSpPr>
            <a:spLocks noGrp="1"/>
          </p:cNvSpPr>
          <p:nvPr>
            <p:ph type="subTitle" idx="1"/>
          </p:nvPr>
        </p:nvSpPr>
        <p:spPr>
          <a:xfrm>
            <a:off x="1524000" y="3602038"/>
            <a:ext cx="9144000" cy="1865508"/>
          </a:xfrm>
        </p:spPr>
        <p:txBody>
          <a:bodyPr>
            <a:normAutofit/>
          </a:bodyPr>
          <a:lstStyle/>
          <a:p>
            <a:r>
              <a:rPr lang="en-US" dirty="0">
                <a:latin typeface="Times New Roman" panose="02020603050405020304" pitchFamily="18" charset="0"/>
                <a:cs typeface="Times New Roman" panose="02020603050405020304" pitchFamily="18" charset="0"/>
              </a:rPr>
              <a:t>Ray Clifford</a:t>
            </a:r>
          </a:p>
          <a:p>
            <a:r>
              <a:rPr lang="en-US" dirty="0">
                <a:latin typeface="Times New Roman" panose="02020603050405020304" pitchFamily="18" charset="0"/>
                <a:cs typeface="Times New Roman" panose="02020603050405020304" pitchFamily="18" charset="0"/>
              </a:rPr>
              <a:t>NATO BILC Conference</a:t>
            </a:r>
          </a:p>
          <a:p>
            <a:r>
              <a:rPr lang="en-US" dirty="0">
                <a:latin typeface="Times New Roman" panose="02020603050405020304" pitchFamily="18" charset="0"/>
                <a:cs typeface="Times New Roman" panose="02020603050405020304" pitchFamily="18" charset="0"/>
              </a:rPr>
              <a:t>11 May 2026</a:t>
            </a:r>
          </a:p>
          <a:p>
            <a:r>
              <a:rPr lang="en-US" dirty="0">
                <a:latin typeface="Times New Roman" panose="02020603050405020304" pitchFamily="18" charset="0"/>
                <a:cs typeface="Times New Roman" panose="02020603050405020304" pitchFamily="18" charset="0"/>
              </a:rPr>
              <a:t>Budapest, Hungary</a:t>
            </a:r>
          </a:p>
        </p:txBody>
      </p:sp>
      <p:sp>
        <p:nvSpPr>
          <p:cNvPr id="4" name="Slide Number Placeholder 3">
            <a:extLst>
              <a:ext uri="{FF2B5EF4-FFF2-40B4-BE49-F238E27FC236}">
                <a16:creationId xmlns:a16="http://schemas.microsoft.com/office/drawing/2014/main" id="{C203A2A5-02F4-5CCB-B131-A36F7CB656EC}"/>
              </a:ext>
            </a:extLst>
          </p:cNvPr>
          <p:cNvSpPr>
            <a:spLocks noGrp="1"/>
          </p:cNvSpPr>
          <p:nvPr>
            <p:ph type="sldNum" sz="quarter" idx="12"/>
          </p:nvPr>
        </p:nvSpPr>
        <p:spPr/>
        <p:txBody>
          <a:bodyPr/>
          <a:lstStyle/>
          <a:p>
            <a:fld id="{A97A18B9-A688-4517-B346-6680F6127509}" type="slidenum">
              <a:rPr lang="en-US" smtClean="0"/>
              <a:t>1</a:t>
            </a:fld>
            <a:endParaRPr lang="en-US" dirty="0"/>
          </a:p>
        </p:txBody>
      </p:sp>
    </p:spTree>
    <p:extLst>
      <p:ext uri="{BB962C8B-B14F-4D97-AF65-F5344CB8AC3E}">
        <p14:creationId xmlns:p14="http://schemas.microsoft.com/office/powerpoint/2010/main" val="4156383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4ABCD-BC01-819D-F71D-8BDF4C370B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697BAC-5B20-F43E-EAA3-8DEB278B0135}"/>
              </a:ext>
            </a:extLst>
          </p:cNvPr>
          <p:cNvSpPr>
            <a:spLocks noGrp="1"/>
          </p:cNvSpPr>
          <p:nvPr>
            <p:ph type="title"/>
          </p:nvPr>
        </p:nvSpPr>
        <p:spPr/>
        <p:txBody>
          <a:bodyPr>
            <a:normAutofit/>
          </a:bodyPr>
          <a:lstStyle/>
          <a:p>
            <a:r>
              <a:rPr lang="en-US" sz="6000" dirty="0">
                <a:latin typeface="Times New Roman" panose="02020603050405020304" pitchFamily="18" charset="0"/>
                <a:cs typeface="Times New Roman" panose="02020603050405020304" pitchFamily="18" charset="0"/>
              </a:rPr>
              <a:t>2. Curriculum Design</a:t>
            </a:r>
          </a:p>
        </p:txBody>
      </p:sp>
      <p:sp>
        <p:nvSpPr>
          <p:cNvPr id="3" name="Text Placeholder 2">
            <a:extLst>
              <a:ext uri="{FF2B5EF4-FFF2-40B4-BE49-F238E27FC236}">
                <a16:creationId xmlns:a16="http://schemas.microsoft.com/office/drawing/2014/main" id="{2ABECB01-D55B-04C9-20F4-77BBE633FBF4}"/>
              </a:ext>
            </a:extLst>
          </p:cNvPr>
          <p:cNvSpPr>
            <a:spLocks noGrp="1"/>
          </p:cNvSpPr>
          <p:nvPr>
            <p:ph type="body" idx="1"/>
          </p:nvPr>
        </p:nvSpPr>
        <p:spPr>
          <a:xfrm>
            <a:off x="839788" y="1574800"/>
            <a:ext cx="5157787" cy="603135"/>
          </a:xfrm>
        </p:spPr>
        <p:txBody>
          <a:bodyPr>
            <a:norm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7012DF83-4B38-AB23-2FEA-ACBE4DB62FD5}"/>
              </a:ext>
            </a:extLst>
          </p:cNvPr>
          <p:cNvSpPr>
            <a:spLocks noGrp="1"/>
          </p:cNvSpPr>
          <p:nvPr>
            <p:ph sz="half" idx="2"/>
          </p:nvPr>
        </p:nvSpPr>
        <p:spPr>
          <a:xfrm>
            <a:off x="839788" y="2177935"/>
            <a:ext cx="5157787" cy="4011728"/>
          </a:xfrm>
        </p:spPr>
        <p:txBody>
          <a:bodyPr/>
          <a:lstStyle/>
          <a:p>
            <a:r>
              <a:rPr lang="en-US" dirty="0">
                <a:latin typeface="Times New Roman" panose="02020603050405020304" pitchFamily="18" charset="0"/>
                <a:cs typeface="Times New Roman" panose="02020603050405020304" pitchFamily="18" charset="0"/>
              </a:rPr>
              <a:t>A </a:t>
            </a:r>
            <a:r>
              <a:rPr lang="en-US" b="1" dirty="0">
                <a:latin typeface="Times New Roman" panose="02020603050405020304" pitchFamily="18" charset="0"/>
                <a:cs typeface="Times New Roman" panose="02020603050405020304" pitchFamily="18" charset="0"/>
              </a:rPr>
              <a:t>closed</a:t>
            </a:r>
            <a:r>
              <a:rPr lang="en-US" dirty="0">
                <a:latin typeface="Times New Roman" panose="02020603050405020304" pitchFamily="18" charset="0"/>
                <a:cs typeface="Times New Roman" panose="02020603050405020304" pitchFamily="18" charset="0"/>
              </a:rPr>
              <a:t> curriculum is written for each course.</a:t>
            </a:r>
          </a:p>
          <a:p>
            <a:r>
              <a:rPr lang="en-US" dirty="0">
                <a:latin typeface="Times New Roman" panose="02020603050405020304" pitchFamily="18" charset="0"/>
                <a:cs typeface="Times New Roman" panose="02020603050405020304" pitchFamily="18" charset="0"/>
              </a:rPr>
              <a:t>The curriculum is often called a Program of Instruction (POI) and it includes a full “script” for the teacher to use in each hour of instruction.</a:t>
            </a:r>
          </a:p>
        </p:txBody>
      </p:sp>
      <p:sp>
        <p:nvSpPr>
          <p:cNvPr id="5" name="Text Placeholder 4">
            <a:extLst>
              <a:ext uri="{FF2B5EF4-FFF2-40B4-BE49-F238E27FC236}">
                <a16:creationId xmlns:a16="http://schemas.microsoft.com/office/drawing/2014/main" id="{D9AB3C74-2279-C95D-8D3A-93A80073D29C}"/>
              </a:ext>
            </a:extLst>
          </p:cNvPr>
          <p:cNvSpPr>
            <a:spLocks noGrp="1"/>
          </p:cNvSpPr>
          <p:nvPr>
            <p:ph type="body" sz="quarter" idx="3"/>
          </p:nvPr>
        </p:nvSpPr>
        <p:spPr>
          <a:xfrm>
            <a:off x="6172200" y="1574800"/>
            <a:ext cx="5183188" cy="603135"/>
          </a:xfrm>
        </p:spPr>
        <p:txBody>
          <a:bodyPr>
            <a:norm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8B884F01-A44F-DEBC-72A3-6AE4A85623F6}"/>
              </a:ext>
            </a:extLst>
          </p:cNvPr>
          <p:cNvSpPr>
            <a:spLocks noGrp="1"/>
          </p:cNvSpPr>
          <p:nvPr>
            <p:ph sz="quarter" idx="4"/>
          </p:nvPr>
        </p:nvSpPr>
        <p:spPr>
          <a:xfrm>
            <a:off x="6172200" y="2177935"/>
            <a:ext cx="5183188" cy="4011728"/>
          </a:xfrm>
        </p:spPr>
        <p:txBody>
          <a:bodyPr/>
          <a:lstStyle/>
          <a:p>
            <a:r>
              <a:rPr lang="en-US" dirty="0">
                <a:latin typeface="Times New Roman" panose="02020603050405020304" pitchFamily="18" charset="0"/>
                <a:cs typeface="Times New Roman" panose="02020603050405020304" pitchFamily="18" charset="0"/>
              </a:rPr>
              <a:t>An </a:t>
            </a:r>
            <a:r>
              <a:rPr lang="en-US" b="1" dirty="0">
                <a:latin typeface="Times New Roman" panose="02020603050405020304" pitchFamily="18" charset="0"/>
                <a:cs typeface="Times New Roman" panose="02020603050405020304" pitchFamily="18" charset="0"/>
              </a:rPr>
              <a:t>open</a:t>
            </a:r>
            <a:r>
              <a:rPr lang="en-US" dirty="0">
                <a:latin typeface="Times New Roman" panose="02020603050405020304" pitchFamily="18" charset="0"/>
                <a:cs typeface="Times New Roman" panose="02020603050405020304" pitchFamily="18" charset="0"/>
              </a:rPr>
              <a:t> curriculum is designed for each course.</a:t>
            </a:r>
          </a:p>
          <a:p>
            <a:r>
              <a:rPr lang="en-US" dirty="0">
                <a:latin typeface="Times New Roman" panose="02020603050405020304" pitchFamily="18" charset="0"/>
                <a:cs typeface="Times New Roman" panose="02020603050405020304" pitchFamily="18" charset="0"/>
              </a:rPr>
              <a:t>This syllabus defines a core curriculum with learning outcomes, examples of scaffolded communication tasks, typical topical domains, and sample learning activities.</a:t>
            </a:r>
          </a:p>
        </p:txBody>
      </p:sp>
      <p:sp>
        <p:nvSpPr>
          <p:cNvPr id="7" name="Slide Number Placeholder 6">
            <a:extLst>
              <a:ext uri="{FF2B5EF4-FFF2-40B4-BE49-F238E27FC236}">
                <a16:creationId xmlns:a16="http://schemas.microsoft.com/office/drawing/2014/main" id="{46C4D4FE-913E-3A23-19A6-2BE6039874B7}"/>
              </a:ext>
            </a:extLst>
          </p:cNvPr>
          <p:cNvSpPr>
            <a:spLocks noGrp="1"/>
          </p:cNvSpPr>
          <p:nvPr>
            <p:ph type="sldNum" sz="quarter" idx="12"/>
          </p:nvPr>
        </p:nvSpPr>
        <p:spPr/>
        <p:txBody>
          <a:bodyPr/>
          <a:lstStyle/>
          <a:p>
            <a:fld id="{A97A18B9-A688-4517-B346-6680F6127509}" type="slidenum">
              <a:rPr lang="en-US" smtClean="0"/>
              <a:t>10</a:t>
            </a:fld>
            <a:endParaRPr lang="en-US" dirty="0"/>
          </a:p>
        </p:txBody>
      </p:sp>
    </p:spTree>
    <p:extLst>
      <p:ext uri="{BB962C8B-B14F-4D97-AF65-F5344CB8AC3E}">
        <p14:creationId xmlns:p14="http://schemas.microsoft.com/office/powerpoint/2010/main" val="37239112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65A006-3D7F-AEB4-743B-65B8E37414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336916-06C4-4766-A4EB-1A12238052F4}"/>
              </a:ext>
            </a:extLst>
          </p:cNvPr>
          <p:cNvSpPr>
            <a:spLocks noGrp="1"/>
          </p:cNvSpPr>
          <p:nvPr>
            <p:ph type="title"/>
          </p:nvPr>
        </p:nvSpPr>
        <p:spPr>
          <a:xfrm>
            <a:off x="838200" y="365125"/>
            <a:ext cx="10515600" cy="2379496"/>
          </a:xfrm>
        </p:spPr>
        <p:txBody>
          <a:bodyPr>
            <a:noAutofit/>
          </a:bodyPr>
          <a:lstStyle/>
          <a:p>
            <a:r>
              <a:rPr lang="en-US" sz="3600" b="1" dirty="0">
                <a:latin typeface="Times New Roman" panose="02020603050405020304" pitchFamily="18" charset="0"/>
                <a:cs typeface="Times New Roman" panose="02020603050405020304" pitchFamily="18" charset="0"/>
              </a:rPr>
              <a:t>Challenge #2. </a:t>
            </a:r>
            <a:r>
              <a:rPr lang="en-US" sz="3600" dirty="0">
                <a:latin typeface="Times New Roman" panose="02020603050405020304" pitchFamily="18" charset="0"/>
                <a:cs typeface="Times New Roman" panose="02020603050405020304" pitchFamily="18" charset="0"/>
              </a:rPr>
              <a:t> The language school was told by higher headquarters that the school’s funding would be withheld until full POIs with teacher scripts were provided for each language course.</a:t>
            </a:r>
          </a:p>
        </p:txBody>
      </p:sp>
      <p:sp>
        <p:nvSpPr>
          <p:cNvPr id="3" name="Content Placeholder 2">
            <a:extLst>
              <a:ext uri="{FF2B5EF4-FFF2-40B4-BE49-F238E27FC236}">
                <a16:creationId xmlns:a16="http://schemas.microsoft.com/office/drawing/2014/main" id="{5A8E5555-65F4-541E-6DF7-4992C431D305}"/>
              </a:ext>
            </a:extLst>
          </p:cNvPr>
          <p:cNvSpPr>
            <a:spLocks noGrp="1"/>
          </p:cNvSpPr>
          <p:nvPr>
            <p:ph idx="1"/>
          </p:nvPr>
        </p:nvSpPr>
        <p:spPr>
          <a:xfrm>
            <a:off x="838200" y="2936839"/>
            <a:ext cx="10515600" cy="3227293"/>
          </a:xfrm>
        </p:spPr>
        <p:txBody>
          <a:bodyPr>
            <a:noAutofit/>
          </a:bodyPr>
          <a:lstStyle/>
          <a:p>
            <a:r>
              <a:rPr lang="en-US" spc="-30" dirty="0">
                <a:latin typeface="Times New Roman" panose="02020603050405020304" pitchFamily="18" charset="0"/>
                <a:cs typeface="Times New Roman" panose="02020603050405020304" pitchFamily="18" charset="0"/>
              </a:rPr>
              <a:t>The school’s basic courses were for beginning students with zero proficiency and aimed to bring them to Level 2 or higher proficiency.</a:t>
            </a:r>
          </a:p>
          <a:p>
            <a:r>
              <a:rPr lang="en-US" spc="-30" dirty="0">
                <a:latin typeface="Times New Roman" panose="02020603050405020304" pitchFamily="18" charset="0"/>
                <a:cs typeface="Times New Roman" panose="02020603050405020304" pitchFamily="18" charset="0"/>
              </a:rPr>
              <a:t>The number of classroom instructional hours in these courses exceeded 1,500 – and there was another 800 learning hours of study and tutoring support materials.</a:t>
            </a:r>
          </a:p>
          <a:p>
            <a:r>
              <a:rPr lang="en-US" spc="-30" dirty="0">
                <a:latin typeface="Times New Roman" panose="02020603050405020304" pitchFamily="18" charset="0"/>
                <a:cs typeface="Times New Roman" panose="02020603050405020304" pitchFamily="18" charset="0"/>
              </a:rPr>
              <a:t>The school was told to begin by producing POIs for the high enrollment courses in Arabic, Chinese, and Russian.</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C368711-B123-73F1-0C05-BA2F58C0E027}"/>
              </a:ext>
            </a:extLst>
          </p:cNvPr>
          <p:cNvSpPr>
            <a:spLocks noGrp="1"/>
          </p:cNvSpPr>
          <p:nvPr>
            <p:ph type="sldNum" sz="quarter" idx="12"/>
          </p:nvPr>
        </p:nvSpPr>
        <p:spPr/>
        <p:txBody>
          <a:bodyPr/>
          <a:lstStyle/>
          <a:p>
            <a:fld id="{A97A18B9-A688-4517-B346-6680F6127509}" type="slidenum">
              <a:rPr lang="en-US" smtClean="0"/>
              <a:t>11</a:t>
            </a:fld>
            <a:endParaRPr lang="en-US" dirty="0"/>
          </a:p>
        </p:txBody>
      </p:sp>
    </p:spTree>
    <p:extLst>
      <p:ext uri="{BB962C8B-B14F-4D97-AF65-F5344CB8AC3E}">
        <p14:creationId xmlns:p14="http://schemas.microsoft.com/office/powerpoint/2010/main" val="438729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7DFA15-FB2A-A065-0DC2-9C0A971979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CF88E8-EF54-E529-3519-C7424231323E}"/>
              </a:ext>
            </a:extLst>
          </p:cNvPr>
          <p:cNvSpPr>
            <a:spLocks noGrp="1"/>
          </p:cNvSpPr>
          <p:nvPr>
            <p:ph type="title"/>
          </p:nvPr>
        </p:nvSpPr>
        <p:spPr>
          <a:xfrm>
            <a:off x="838200" y="365124"/>
            <a:ext cx="10515600" cy="2335213"/>
          </a:xfrm>
        </p:spPr>
        <p:txBody>
          <a:bodyPr>
            <a:noAutofit/>
          </a:bodyPr>
          <a:lstStyle/>
          <a:p>
            <a:r>
              <a:rPr lang="en-US" sz="3600" b="1" dirty="0">
                <a:latin typeface="Times New Roman" panose="02020603050405020304" pitchFamily="18" charset="0"/>
                <a:cs typeface="Times New Roman" panose="02020603050405020304" pitchFamily="18" charset="0"/>
              </a:rPr>
              <a:t>Solution #2. </a:t>
            </a:r>
            <a:r>
              <a:rPr lang="en-US" sz="3600" dirty="0">
                <a:latin typeface="Times New Roman" panose="02020603050405020304" pitchFamily="18" charset="0"/>
                <a:cs typeface="Times New Roman" panose="02020603050405020304" pitchFamily="18" charset="0"/>
              </a:rPr>
              <a:t> The core curricula (which used an open design with opportunities for the teachers to add current, authentic materials as needed) were sent without modification to higher headquarters.</a:t>
            </a:r>
          </a:p>
        </p:txBody>
      </p:sp>
      <p:sp>
        <p:nvSpPr>
          <p:cNvPr id="3" name="Content Placeholder 2">
            <a:extLst>
              <a:ext uri="{FF2B5EF4-FFF2-40B4-BE49-F238E27FC236}">
                <a16:creationId xmlns:a16="http://schemas.microsoft.com/office/drawing/2014/main" id="{583D899E-5A30-3745-6D70-4FDB000A9320}"/>
              </a:ext>
            </a:extLst>
          </p:cNvPr>
          <p:cNvSpPr>
            <a:spLocks noGrp="1"/>
          </p:cNvSpPr>
          <p:nvPr>
            <p:ph idx="1"/>
          </p:nvPr>
        </p:nvSpPr>
        <p:spPr>
          <a:xfrm>
            <a:off x="838200" y="2811686"/>
            <a:ext cx="10515600" cy="2986686"/>
          </a:xfrm>
        </p:spPr>
        <p:txBody>
          <a:bodyPr>
            <a:normAutofit/>
          </a:bodyPr>
          <a:lstStyle/>
          <a:p>
            <a:r>
              <a:rPr lang="en-US" dirty="0">
                <a:latin typeface="Times New Roman" panose="02020603050405020304" pitchFamily="18" charset="0"/>
                <a:cs typeface="Times New Roman" panose="02020603050405020304" pitchFamily="18" charset="0"/>
              </a:rPr>
              <a:t>The curriculum materials were not translated into English.</a:t>
            </a:r>
          </a:p>
          <a:p>
            <a:r>
              <a:rPr lang="en-US" dirty="0">
                <a:latin typeface="Times New Roman" panose="02020603050405020304" pitchFamily="18" charset="0"/>
                <a:cs typeface="Times New Roman" panose="02020603050405020304" pitchFamily="18" charset="0"/>
              </a:rPr>
              <a:t>Higher headquarters didn’t understand those in-language syllabi, but they could see that each syllabus had many, many more pages than any of the POIs submitted by other schools.</a:t>
            </a:r>
          </a:p>
          <a:p>
            <a:r>
              <a:rPr lang="en-US" dirty="0">
                <a:latin typeface="Times New Roman" panose="02020603050405020304" pitchFamily="18" charset="0"/>
                <a:cs typeface="Times New Roman" panose="02020603050405020304" pitchFamily="18" charset="0"/>
              </a:rPr>
              <a:t>The language course “POIs” were approved, and the school received its funding.</a:t>
            </a:r>
          </a:p>
        </p:txBody>
      </p:sp>
      <p:sp>
        <p:nvSpPr>
          <p:cNvPr id="4" name="Slide Number Placeholder 3">
            <a:extLst>
              <a:ext uri="{FF2B5EF4-FFF2-40B4-BE49-F238E27FC236}">
                <a16:creationId xmlns:a16="http://schemas.microsoft.com/office/drawing/2014/main" id="{C3902ECA-34FB-6ECB-582E-4691AAE004F2}"/>
              </a:ext>
            </a:extLst>
          </p:cNvPr>
          <p:cNvSpPr>
            <a:spLocks noGrp="1"/>
          </p:cNvSpPr>
          <p:nvPr>
            <p:ph type="sldNum" sz="quarter" idx="12"/>
          </p:nvPr>
        </p:nvSpPr>
        <p:spPr/>
        <p:txBody>
          <a:bodyPr/>
          <a:lstStyle/>
          <a:p>
            <a:fld id="{A97A18B9-A688-4517-B346-6680F6127509}" type="slidenum">
              <a:rPr lang="en-US" smtClean="0"/>
              <a:t>12</a:t>
            </a:fld>
            <a:endParaRPr lang="en-US" dirty="0"/>
          </a:p>
        </p:txBody>
      </p:sp>
    </p:spTree>
    <p:extLst>
      <p:ext uri="{BB962C8B-B14F-4D97-AF65-F5344CB8AC3E}">
        <p14:creationId xmlns:p14="http://schemas.microsoft.com/office/powerpoint/2010/main" val="14513976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2197D0-E7EC-CF26-C63F-DE5787B2E7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589A94-AC7A-8ABA-553C-D6331B923B9C}"/>
              </a:ext>
            </a:extLst>
          </p:cNvPr>
          <p:cNvSpPr>
            <a:spLocks noGrp="1"/>
          </p:cNvSpPr>
          <p:nvPr>
            <p:ph type="title"/>
          </p:nvPr>
        </p:nvSpPr>
        <p:spPr/>
        <p:txBody>
          <a:bodyPr>
            <a:normAutofit/>
          </a:bodyPr>
          <a:lstStyle/>
          <a:p>
            <a:r>
              <a:rPr lang="en-US" sz="6000" dirty="0">
                <a:latin typeface="Times New Roman" panose="02020603050405020304" pitchFamily="18" charset="0"/>
                <a:cs typeface="Times New Roman" panose="02020603050405020304" pitchFamily="18" charset="0"/>
              </a:rPr>
              <a:t>3. Teaching Methods</a:t>
            </a:r>
          </a:p>
        </p:txBody>
      </p:sp>
      <p:sp>
        <p:nvSpPr>
          <p:cNvPr id="3" name="Text Placeholder 2">
            <a:extLst>
              <a:ext uri="{FF2B5EF4-FFF2-40B4-BE49-F238E27FC236}">
                <a16:creationId xmlns:a16="http://schemas.microsoft.com/office/drawing/2014/main" id="{D76981CE-F89F-0058-E3C7-B78ECAF0E155}"/>
              </a:ext>
            </a:extLst>
          </p:cNvPr>
          <p:cNvSpPr>
            <a:spLocks noGrp="1"/>
          </p:cNvSpPr>
          <p:nvPr>
            <p:ph type="body" idx="1"/>
          </p:nvPr>
        </p:nvSpPr>
        <p:spPr>
          <a:xfrm>
            <a:off x="839788" y="1574801"/>
            <a:ext cx="5157787" cy="619760"/>
          </a:xfrm>
        </p:spPr>
        <p:txBody>
          <a:bodyPr>
            <a:norm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34D37972-5A28-563D-1982-5164B7DB92A2}"/>
              </a:ext>
            </a:extLst>
          </p:cNvPr>
          <p:cNvSpPr>
            <a:spLocks noGrp="1"/>
          </p:cNvSpPr>
          <p:nvPr>
            <p:ph sz="half" idx="2"/>
          </p:nvPr>
        </p:nvSpPr>
        <p:spPr>
          <a:xfrm>
            <a:off x="839788" y="2194560"/>
            <a:ext cx="5157787" cy="4298315"/>
          </a:xfrm>
        </p:spPr>
        <p:txBody>
          <a:bodyPr>
            <a:noAutofit/>
          </a:bodyPr>
          <a:lstStyle/>
          <a:p>
            <a:r>
              <a:rPr lang="en-US" dirty="0">
                <a:latin typeface="Times New Roman" panose="02020603050405020304" pitchFamily="18" charset="0"/>
                <a:cs typeface="Times New Roman" panose="02020603050405020304" pitchFamily="18" charset="0"/>
              </a:rPr>
              <a:t>Training instructors who are Subject Matter Experts (SMEs) take a one-week instructor training course focused on how to teach a fixed POI using its accompanying lesson scripts.</a:t>
            </a:r>
          </a:p>
          <a:p>
            <a:r>
              <a:rPr lang="en-US" dirty="0">
                <a:latin typeface="Times New Roman" panose="02020603050405020304" pitchFamily="18" charset="0"/>
                <a:cs typeface="Times New Roman" panose="02020603050405020304" pitchFamily="18" charset="0"/>
              </a:rPr>
              <a:t>It is expected that the teaching methods to be used and the optimum schedule are included in the POI.</a:t>
            </a:r>
          </a:p>
        </p:txBody>
      </p:sp>
      <p:sp>
        <p:nvSpPr>
          <p:cNvPr id="5" name="Text Placeholder 4">
            <a:extLst>
              <a:ext uri="{FF2B5EF4-FFF2-40B4-BE49-F238E27FC236}">
                <a16:creationId xmlns:a16="http://schemas.microsoft.com/office/drawing/2014/main" id="{BD421E75-A42D-1D50-57A1-A6E92F1AC182}"/>
              </a:ext>
            </a:extLst>
          </p:cNvPr>
          <p:cNvSpPr>
            <a:spLocks noGrp="1"/>
          </p:cNvSpPr>
          <p:nvPr>
            <p:ph type="body" sz="quarter" idx="3"/>
          </p:nvPr>
        </p:nvSpPr>
        <p:spPr>
          <a:xfrm>
            <a:off x="6172200" y="1574801"/>
            <a:ext cx="5183188" cy="619760"/>
          </a:xfrm>
        </p:spPr>
        <p:txBody>
          <a:bodyPr>
            <a:norm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EF77109A-259E-5E06-32B9-853D08D79093}"/>
              </a:ext>
            </a:extLst>
          </p:cNvPr>
          <p:cNvSpPr>
            <a:spLocks noGrp="1"/>
          </p:cNvSpPr>
          <p:nvPr>
            <p:ph sz="quarter" idx="4"/>
          </p:nvPr>
        </p:nvSpPr>
        <p:spPr>
          <a:xfrm>
            <a:off x="6172200" y="2194560"/>
            <a:ext cx="5183188" cy="3995103"/>
          </a:xfrm>
        </p:spPr>
        <p:txBody>
          <a:bodyPr>
            <a:normAutofit/>
          </a:bodyPr>
          <a:lstStyle/>
          <a:p>
            <a:r>
              <a:rPr lang="en-US" dirty="0">
                <a:latin typeface="Times New Roman" panose="02020603050405020304" pitchFamily="18" charset="0"/>
                <a:cs typeface="Times New Roman" panose="02020603050405020304" pitchFamily="18" charset="0"/>
              </a:rPr>
              <a:t>Teachers must be Subject Matter Experts (SMEs) both in the language and in language teaching pedagogy.</a:t>
            </a:r>
          </a:p>
          <a:p>
            <a:r>
              <a:rPr lang="en-US" dirty="0">
                <a:latin typeface="Times New Roman" panose="02020603050405020304" pitchFamily="18" charset="0"/>
                <a:cs typeface="Times New Roman" panose="02020603050405020304" pitchFamily="18" charset="0"/>
              </a:rPr>
              <a:t>Teachers are expected to use their judgement to decide what to teach when, and how to adapt the core curriculum to meet the needs of individual learners. </a:t>
            </a:r>
          </a:p>
        </p:txBody>
      </p:sp>
      <p:sp>
        <p:nvSpPr>
          <p:cNvPr id="7" name="Slide Number Placeholder 6">
            <a:extLst>
              <a:ext uri="{FF2B5EF4-FFF2-40B4-BE49-F238E27FC236}">
                <a16:creationId xmlns:a16="http://schemas.microsoft.com/office/drawing/2014/main" id="{5DDEA418-C596-E89C-1EB2-343AC9F4E817}"/>
              </a:ext>
            </a:extLst>
          </p:cNvPr>
          <p:cNvSpPr>
            <a:spLocks noGrp="1"/>
          </p:cNvSpPr>
          <p:nvPr>
            <p:ph type="sldNum" sz="quarter" idx="12"/>
          </p:nvPr>
        </p:nvSpPr>
        <p:spPr/>
        <p:txBody>
          <a:bodyPr/>
          <a:lstStyle/>
          <a:p>
            <a:fld id="{A97A18B9-A688-4517-B346-6680F6127509}" type="slidenum">
              <a:rPr lang="en-US" smtClean="0"/>
              <a:t>13</a:t>
            </a:fld>
            <a:endParaRPr lang="en-US" dirty="0"/>
          </a:p>
        </p:txBody>
      </p:sp>
    </p:spTree>
    <p:extLst>
      <p:ext uri="{BB962C8B-B14F-4D97-AF65-F5344CB8AC3E}">
        <p14:creationId xmlns:p14="http://schemas.microsoft.com/office/powerpoint/2010/main" val="38325493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30BF25-58C4-075E-45C5-38CDCF629E4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8D464D-567E-B12A-0750-FB1066CFDEB1}"/>
              </a:ext>
            </a:extLst>
          </p:cNvPr>
          <p:cNvSpPr>
            <a:spLocks noGrp="1"/>
          </p:cNvSpPr>
          <p:nvPr>
            <p:ph type="title"/>
          </p:nvPr>
        </p:nvSpPr>
        <p:spPr>
          <a:xfrm>
            <a:off x="838200" y="365125"/>
            <a:ext cx="10515600" cy="2236673"/>
          </a:xfrm>
        </p:spPr>
        <p:txBody>
          <a:bodyPr>
            <a:noAutofit/>
          </a:bodyPr>
          <a:lstStyle/>
          <a:p>
            <a:r>
              <a:rPr lang="en-US" sz="3600" b="1" dirty="0">
                <a:latin typeface="Times New Roman" panose="02020603050405020304" pitchFamily="18" charset="0"/>
                <a:cs typeface="Times New Roman" panose="02020603050405020304" pitchFamily="18" charset="0"/>
              </a:rPr>
              <a:t>Challenge 3.</a:t>
            </a:r>
            <a:r>
              <a:rPr lang="en-US" sz="3600" dirty="0">
                <a:latin typeface="Times New Roman" panose="02020603050405020304" pitchFamily="18" charset="0"/>
                <a:cs typeface="Times New Roman" panose="02020603050405020304" pitchFamily="18" charset="0"/>
              </a:rPr>
              <a:t>  An inspection team from the Office of the Inspector General (IG) concluded that the language school was inefficient because not all teachers were using the same centrally approved teaching method.</a:t>
            </a:r>
          </a:p>
        </p:txBody>
      </p:sp>
      <p:sp>
        <p:nvSpPr>
          <p:cNvPr id="3" name="Content Placeholder 2">
            <a:extLst>
              <a:ext uri="{FF2B5EF4-FFF2-40B4-BE49-F238E27FC236}">
                <a16:creationId xmlns:a16="http://schemas.microsoft.com/office/drawing/2014/main" id="{99129FC7-EF3C-98C3-2851-B72EFB3EA22B}"/>
              </a:ext>
            </a:extLst>
          </p:cNvPr>
          <p:cNvSpPr>
            <a:spLocks noGrp="1"/>
          </p:cNvSpPr>
          <p:nvPr>
            <p:ph idx="1"/>
          </p:nvPr>
        </p:nvSpPr>
        <p:spPr>
          <a:xfrm>
            <a:off x="838200" y="2771480"/>
            <a:ext cx="10515600" cy="3392652"/>
          </a:xfrm>
        </p:spPr>
        <p:txBody>
          <a:bodyPr>
            <a:noAutofit/>
          </a:bodyPr>
          <a:lstStyle/>
          <a:p>
            <a:r>
              <a:rPr lang="en-US" spc="-30" dirty="0">
                <a:latin typeface="Times New Roman" panose="02020603050405020304" pitchFamily="18" charset="0"/>
                <a:cs typeface="Times New Roman" panose="02020603050405020304" pitchFamily="18" charset="0"/>
              </a:rPr>
              <a:t>The IG team assumed that there is one best way to teach languages.</a:t>
            </a:r>
          </a:p>
          <a:p>
            <a:r>
              <a:rPr lang="en-US" spc="-30" dirty="0">
                <a:latin typeface="Times New Roman" panose="02020603050405020304" pitchFamily="18" charset="0"/>
                <a:cs typeface="Times New Roman" panose="02020603050405020304" pitchFamily="18" charset="0"/>
              </a:rPr>
              <a:t>They failed to realize that applying a single standardized teaching method to “non-standardized learners” would never produce standardized results.</a:t>
            </a:r>
          </a:p>
          <a:p>
            <a:r>
              <a:rPr lang="en-US" spc="-30" dirty="0">
                <a:latin typeface="Times New Roman" panose="02020603050405020304" pitchFamily="18" charset="0"/>
                <a:cs typeface="Times New Roman" panose="02020603050405020304" pitchFamily="18" charset="0"/>
              </a:rPr>
              <a:t>They were also oblivious to the reality that a teaching method aimed at the less adept learners would reduce the learning rate of others and teaching aimed at the best learners would leave the others floundering.</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0F345B5-8717-7536-9F45-434188362B90}"/>
              </a:ext>
            </a:extLst>
          </p:cNvPr>
          <p:cNvSpPr>
            <a:spLocks noGrp="1"/>
          </p:cNvSpPr>
          <p:nvPr>
            <p:ph type="sldNum" sz="quarter" idx="12"/>
          </p:nvPr>
        </p:nvSpPr>
        <p:spPr/>
        <p:txBody>
          <a:bodyPr/>
          <a:lstStyle/>
          <a:p>
            <a:fld id="{A97A18B9-A688-4517-B346-6680F6127509}" type="slidenum">
              <a:rPr lang="en-US" smtClean="0"/>
              <a:t>14</a:t>
            </a:fld>
            <a:endParaRPr lang="en-US" dirty="0"/>
          </a:p>
        </p:txBody>
      </p:sp>
    </p:spTree>
    <p:extLst>
      <p:ext uri="{BB962C8B-B14F-4D97-AF65-F5344CB8AC3E}">
        <p14:creationId xmlns:p14="http://schemas.microsoft.com/office/powerpoint/2010/main" val="559116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E259E1-E07B-E0DF-0D78-3FCD7AF678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E33CE8-E2E9-AA18-525F-0D79B0417076}"/>
              </a:ext>
            </a:extLst>
          </p:cNvPr>
          <p:cNvSpPr>
            <a:spLocks noGrp="1"/>
          </p:cNvSpPr>
          <p:nvPr>
            <p:ph type="title"/>
          </p:nvPr>
        </p:nvSpPr>
        <p:spPr>
          <a:xfrm>
            <a:off x="838200" y="528637"/>
            <a:ext cx="10515600" cy="1628775"/>
          </a:xfrm>
        </p:spPr>
        <p:txBody>
          <a:bodyPr>
            <a:normAutofit/>
          </a:bodyPr>
          <a:lstStyle/>
          <a:p>
            <a:r>
              <a:rPr lang="en-US" sz="3600" b="1" dirty="0">
                <a:latin typeface="Times New Roman" panose="02020603050405020304" pitchFamily="18" charset="0"/>
                <a:cs typeface="Times New Roman" panose="02020603050405020304" pitchFamily="18" charset="0"/>
              </a:rPr>
              <a:t>Solution #3.  </a:t>
            </a:r>
            <a:r>
              <a:rPr lang="en-US" sz="3600" dirty="0">
                <a:latin typeface="Times New Roman" panose="02020603050405020304" pitchFamily="18" charset="0"/>
                <a:cs typeface="Times New Roman" panose="02020603050405020304" pitchFamily="18" charset="0"/>
              </a:rPr>
              <a:t>The school leadership decided they would give the eclectic instructional approach the teachers were already using a name.</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1A4BA42-80F4-4339-62EE-8FE6F6FFC444}"/>
              </a:ext>
            </a:extLst>
          </p:cNvPr>
          <p:cNvSpPr>
            <a:spLocks noGrp="1"/>
          </p:cNvSpPr>
          <p:nvPr>
            <p:ph idx="1"/>
          </p:nvPr>
        </p:nvSpPr>
        <p:spPr>
          <a:xfrm>
            <a:off x="838200" y="2271713"/>
            <a:ext cx="10515600" cy="4345903"/>
          </a:xfrm>
        </p:spPr>
        <p:txBody>
          <a:bodyPr>
            <a:normAutofit/>
          </a:bodyPr>
          <a:lstStyle/>
          <a:p>
            <a:r>
              <a:rPr lang="en-US" dirty="0">
                <a:latin typeface="Times New Roman" panose="02020603050405020304" pitchFamily="18" charset="0"/>
                <a:cs typeface="Times New Roman" panose="02020603050405020304" pitchFamily="18" charset="0"/>
              </a:rPr>
              <a:t>Since the teachers shared the common goal of incrementally improving the learners’ language proficiency, that existing eclectic teaching approach was labeled: “The Progressive Skills Integration” (PSI) method.</a:t>
            </a:r>
          </a:p>
          <a:p>
            <a:r>
              <a:rPr lang="en-US" dirty="0">
                <a:latin typeface="Times New Roman" panose="02020603050405020304" pitchFamily="18" charset="0"/>
                <a:cs typeface="Times New Roman" panose="02020603050405020304" pitchFamily="18" charset="0"/>
              </a:rPr>
              <a:t>The name was then prominently displayed on bulletin boards around the school and “PSI” was emblazoned on hats and other swag distributed to the visiting inspectors.</a:t>
            </a:r>
          </a:p>
          <a:p>
            <a:r>
              <a:rPr lang="en-US" dirty="0">
                <a:latin typeface="Times New Roman" panose="02020603050405020304" pitchFamily="18" charset="0"/>
                <a:cs typeface="Times New Roman" panose="02020603050405020304" pitchFamily="18" charset="0"/>
              </a:rPr>
              <a:t>The IG team’s final report concluded that the school had standardized its instruction and solved its major instructional problem.</a:t>
            </a:r>
          </a:p>
        </p:txBody>
      </p:sp>
      <p:sp>
        <p:nvSpPr>
          <p:cNvPr id="4" name="Slide Number Placeholder 3">
            <a:extLst>
              <a:ext uri="{FF2B5EF4-FFF2-40B4-BE49-F238E27FC236}">
                <a16:creationId xmlns:a16="http://schemas.microsoft.com/office/drawing/2014/main" id="{F3785E71-1F8B-2C32-4895-CA18D63B58DC}"/>
              </a:ext>
            </a:extLst>
          </p:cNvPr>
          <p:cNvSpPr>
            <a:spLocks noGrp="1"/>
          </p:cNvSpPr>
          <p:nvPr>
            <p:ph type="sldNum" sz="quarter" idx="12"/>
          </p:nvPr>
        </p:nvSpPr>
        <p:spPr/>
        <p:txBody>
          <a:bodyPr/>
          <a:lstStyle/>
          <a:p>
            <a:fld id="{A97A18B9-A688-4517-B346-6680F6127509}" type="slidenum">
              <a:rPr lang="en-US" smtClean="0"/>
              <a:t>15</a:t>
            </a:fld>
            <a:endParaRPr lang="en-US" dirty="0"/>
          </a:p>
        </p:txBody>
      </p:sp>
    </p:spTree>
    <p:extLst>
      <p:ext uri="{BB962C8B-B14F-4D97-AF65-F5344CB8AC3E}">
        <p14:creationId xmlns:p14="http://schemas.microsoft.com/office/powerpoint/2010/main" val="24475395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9EAF7-A29D-BD2B-8D36-6997ABBD8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A33726-DC60-5AA9-E45A-FCA2297E086C}"/>
              </a:ext>
            </a:extLst>
          </p:cNvPr>
          <p:cNvSpPr>
            <a:spLocks noGrp="1"/>
          </p:cNvSpPr>
          <p:nvPr>
            <p:ph type="title"/>
          </p:nvPr>
        </p:nvSpPr>
        <p:spPr/>
        <p:txBody>
          <a:bodyPr>
            <a:normAutofit/>
          </a:bodyPr>
          <a:lstStyle/>
          <a:p>
            <a:r>
              <a:rPr lang="en-US" sz="6000" dirty="0">
                <a:latin typeface="Times New Roman" panose="02020603050405020304" pitchFamily="18" charset="0"/>
                <a:cs typeface="Times New Roman" panose="02020603050405020304" pitchFamily="18" charset="0"/>
              </a:rPr>
              <a:t>4. Quality Control (QC)</a:t>
            </a:r>
          </a:p>
        </p:txBody>
      </p:sp>
      <p:sp>
        <p:nvSpPr>
          <p:cNvPr id="3" name="Text Placeholder 2">
            <a:extLst>
              <a:ext uri="{FF2B5EF4-FFF2-40B4-BE49-F238E27FC236}">
                <a16:creationId xmlns:a16="http://schemas.microsoft.com/office/drawing/2014/main" id="{F7852118-C376-18E6-903F-22E08857A694}"/>
              </a:ext>
            </a:extLst>
          </p:cNvPr>
          <p:cNvSpPr>
            <a:spLocks noGrp="1"/>
          </p:cNvSpPr>
          <p:nvPr>
            <p:ph type="body" idx="1"/>
          </p:nvPr>
        </p:nvSpPr>
        <p:spPr>
          <a:xfrm>
            <a:off x="839788" y="1681163"/>
            <a:ext cx="5157787" cy="579899"/>
          </a:xfrm>
        </p:spPr>
        <p:txBody>
          <a:bodyPr>
            <a:norm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5D29088B-933F-DFED-E089-6AC26562AEE6}"/>
              </a:ext>
            </a:extLst>
          </p:cNvPr>
          <p:cNvSpPr>
            <a:spLocks noGrp="1"/>
          </p:cNvSpPr>
          <p:nvPr>
            <p:ph sz="half" idx="2"/>
          </p:nvPr>
        </p:nvSpPr>
        <p:spPr>
          <a:xfrm>
            <a:off x="862014" y="2261062"/>
            <a:ext cx="5157787" cy="3928601"/>
          </a:xfrm>
        </p:spPr>
        <p:txBody>
          <a:bodyPr>
            <a:normAutofit/>
          </a:bodyPr>
          <a:lstStyle/>
          <a:p>
            <a:r>
              <a:rPr lang="en-US" dirty="0">
                <a:latin typeface="Times New Roman" panose="02020603050405020304" pitchFamily="18" charset="0"/>
                <a:cs typeface="Times New Roman" panose="02020603050405020304" pitchFamily="18" charset="0"/>
              </a:rPr>
              <a:t>The QC focus is on “process”.</a:t>
            </a:r>
          </a:p>
          <a:p>
            <a:r>
              <a:rPr lang="en-US" dirty="0">
                <a:latin typeface="Times New Roman" panose="02020603050405020304" pitchFamily="18" charset="0"/>
                <a:cs typeface="Times New Roman" panose="02020603050405020304" pitchFamily="18" charset="0"/>
              </a:rPr>
              <a:t>Supervisors visit classes to see whether the teachers are following the scripts included in the POI.</a:t>
            </a:r>
          </a:p>
          <a:p>
            <a:r>
              <a:rPr lang="en-US" dirty="0">
                <a:latin typeface="Times New Roman" panose="02020603050405020304" pitchFamily="18" charset="0"/>
                <a:cs typeface="Times New Roman" panose="02020603050405020304" pitchFamily="18" charset="0"/>
              </a:rPr>
              <a:t>The learners are asked to evaluate the teachers.</a:t>
            </a:r>
          </a:p>
        </p:txBody>
      </p:sp>
      <p:sp>
        <p:nvSpPr>
          <p:cNvPr id="5" name="Text Placeholder 4">
            <a:extLst>
              <a:ext uri="{FF2B5EF4-FFF2-40B4-BE49-F238E27FC236}">
                <a16:creationId xmlns:a16="http://schemas.microsoft.com/office/drawing/2014/main" id="{23DD29E7-CC20-7748-E418-AE392DBB0058}"/>
              </a:ext>
            </a:extLst>
          </p:cNvPr>
          <p:cNvSpPr>
            <a:spLocks noGrp="1"/>
          </p:cNvSpPr>
          <p:nvPr>
            <p:ph type="body" sz="quarter" idx="3"/>
          </p:nvPr>
        </p:nvSpPr>
        <p:spPr>
          <a:xfrm>
            <a:off x="6172200" y="1681163"/>
            <a:ext cx="5183188" cy="579899"/>
          </a:xfrm>
        </p:spPr>
        <p:txBody>
          <a:bodyPr>
            <a:norm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283488B0-0DA2-918F-EE02-12DA3173B064}"/>
              </a:ext>
            </a:extLst>
          </p:cNvPr>
          <p:cNvSpPr>
            <a:spLocks noGrp="1"/>
          </p:cNvSpPr>
          <p:nvPr>
            <p:ph sz="quarter" idx="4"/>
          </p:nvPr>
        </p:nvSpPr>
        <p:spPr>
          <a:xfrm>
            <a:off x="6172200" y="2261062"/>
            <a:ext cx="5183188" cy="3928601"/>
          </a:xfrm>
        </p:spPr>
        <p:txBody>
          <a:bodyPr>
            <a:normAutofit/>
          </a:bodyPr>
          <a:lstStyle/>
          <a:p>
            <a:r>
              <a:rPr lang="en-US" dirty="0">
                <a:latin typeface="Times New Roman" panose="02020603050405020304" pitchFamily="18" charset="0"/>
                <a:cs typeface="Times New Roman" panose="02020603050405020304" pitchFamily="18" charset="0"/>
              </a:rPr>
              <a:t>The QC focus is on “outcomes”.</a:t>
            </a:r>
          </a:p>
          <a:p>
            <a:r>
              <a:rPr lang="en-US" dirty="0">
                <a:latin typeface="Times New Roman" panose="02020603050405020304" pitchFamily="18" charset="0"/>
                <a:cs typeface="Times New Roman" panose="02020603050405020304" pitchFamily="18" charset="0"/>
              </a:rPr>
              <a:t>The emphasis is on whether the learners pass the end-of-course exams.</a:t>
            </a:r>
          </a:p>
          <a:p>
            <a:r>
              <a:rPr lang="en-US" dirty="0">
                <a:latin typeface="Times New Roman" panose="02020603050405020304" pitchFamily="18" charset="0"/>
                <a:cs typeface="Times New Roman" panose="02020603050405020304" pitchFamily="18" charset="0"/>
              </a:rPr>
              <a:t>Learner evaluations provide secondary, explanatory evidence when course test results are exceptionally low or high. </a:t>
            </a:r>
          </a:p>
        </p:txBody>
      </p:sp>
      <p:sp>
        <p:nvSpPr>
          <p:cNvPr id="7" name="Slide Number Placeholder 6">
            <a:extLst>
              <a:ext uri="{FF2B5EF4-FFF2-40B4-BE49-F238E27FC236}">
                <a16:creationId xmlns:a16="http://schemas.microsoft.com/office/drawing/2014/main" id="{9A1331C1-445A-5F4D-B92F-80F2841D25AB}"/>
              </a:ext>
            </a:extLst>
          </p:cNvPr>
          <p:cNvSpPr>
            <a:spLocks noGrp="1"/>
          </p:cNvSpPr>
          <p:nvPr>
            <p:ph type="sldNum" sz="quarter" idx="12"/>
          </p:nvPr>
        </p:nvSpPr>
        <p:spPr/>
        <p:txBody>
          <a:bodyPr/>
          <a:lstStyle/>
          <a:p>
            <a:fld id="{A97A18B9-A688-4517-B346-6680F6127509}" type="slidenum">
              <a:rPr lang="en-US" smtClean="0"/>
              <a:t>16</a:t>
            </a:fld>
            <a:endParaRPr lang="en-US" dirty="0"/>
          </a:p>
        </p:txBody>
      </p:sp>
    </p:spTree>
    <p:extLst>
      <p:ext uri="{BB962C8B-B14F-4D97-AF65-F5344CB8AC3E}">
        <p14:creationId xmlns:p14="http://schemas.microsoft.com/office/powerpoint/2010/main" val="3429133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743AED-1C31-7667-45EC-A1AF3727D0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1924A8-076D-D9E1-61B5-AAB59728BEE4}"/>
              </a:ext>
            </a:extLst>
          </p:cNvPr>
          <p:cNvSpPr>
            <a:spLocks noGrp="1"/>
          </p:cNvSpPr>
          <p:nvPr>
            <p:ph type="title"/>
          </p:nvPr>
        </p:nvSpPr>
        <p:spPr>
          <a:xfrm>
            <a:off x="838200" y="365125"/>
            <a:ext cx="10515600" cy="2130649"/>
          </a:xfrm>
        </p:spPr>
        <p:txBody>
          <a:bodyPr>
            <a:noAutofit/>
          </a:bodyPr>
          <a:lstStyle/>
          <a:p>
            <a:r>
              <a:rPr lang="en-US" sz="3600" b="1" dirty="0">
                <a:latin typeface="Times New Roman" panose="02020603050405020304" pitchFamily="18" charset="0"/>
                <a:cs typeface="Times New Roman" panose="02020603050405020304" pitchFamily="18" charset="0"/>
              </a:rPr>
              <a:t>Challenge #4.</a:t>
            </a:r>
            <a:r>
              <a:rPr lang="en-US" sz="3600" dirty="0">
                <a:latin typeface="Times New Roman" panose="02020603050405020304" pitchFamily="18" charset="0"/>
                <a:cs typeface="Times New Roman" panose="02020603050405020304" pitchFamily="18" charset="0"/>
              </a:rPr>
              <a:t>  After reading the students’ teacher evaluations from a recent graduating class, the commanding officer demanded, “Have you seen these student comments?  I want these teachers fired!”</a:t>
            </a:r>
          </a:p>
        </p:txBody>
      </p:sp>
      <p:sp>
        <p:nvSpPr>
          <p:cNvPr id="3" name="Content Placeholder 2">
            <a:extLst>
              <a:ext uri="{FF2B5EF4-FFF2-40B4-BE49-F238E27FC236}">
                <a16:creationId xmlns:a16="http://schemas.microsoft.com/office/drawing/2014/main" id="{43AFB9C2-B4B1-5494-0E88-4D97CC3B4C1B}"/>
              </a:ext>
            </a:extLst>
          </p:cNvPr>
          <p:cNvSpPr>
            <a:spLocks noGrp="1"/>
          </p:cNvSpPr>
          <p:nvPr>
            <p:ph idx="1"/>
          </p:nvPr>
        </p:nvSpPr>
        <p:spPr>
          <a:xfrm>
            <a:off x="838200" y="2671763"/>
            <a:ext cx="10515600" cy="3492369"/>
          </a:xfrm>
        </p:spPr>
        <p:txBody>
          <a:bodyPr>
            <a:noAutofit/>
          </a:bodyPr>
          <a:lstStyle/>
          <a:p>
            <a:r>
              <a:rPr lang="en-US" spc="-30" dirty="0">
                <a:latin typeface="Times New Roman" panose="02020603050405020304" pitchFamily="18" charset="0"/>
                <a:cs typeface="Times New Roman" panose="02020603050405020304" pitchFamily="18" charset="0"/>
              </a:rPr>
              <a:t>The commanding officer failed to understand that multiple factors influence learners’ evaluations of their teachers.</a:t>
            </a:r>
          </a:p>
          <a:p>
            <a:r>
              <a:rPr lang="en-US" spc="-30" dirty="0">
                <a:latin typeface="Times New Roman" panose="02020603050405020304" pitchFamily="18" charset="0"/>
                <a:cs typeface="Times New Roman" panose="02020603050405020304" pitchFamily="18" charset="0"/>
              </a:rPr>
              <a:t>The teachers of those classes had demanded that their students did their homework and were prepared for class the next day.</a:t>
            </a:r>
          </a:p>
          <a:p>
            <a:r>
              <a:rPr lang="en-US" spc="-30" dirty="0">
                <a:latin typeface="Times New Roman" panose="02020603050405020304" pitchFamily="18" charset="0"/>
                <a:cs typeface="Times New Roman" panose="02020603050405020304" pitchFamily="18" charset="0"/>
              </a:rPr>
              <a:t>As a result, those unhappy students had earned the highest proficiency results ever attained by basic course graduates.</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C3C9A4B-272B-3DBF-6028-AEB50B2C87A5}"/>
              </a:ext>
            </a:extLst>
          </p:cNvPr>
          <p:cNvSpPr>
            <a:spLocks noGrp="1"/>
          </p:cNvSpPr>
          <p:nvPr>
            <p:ph type="sldNum" sz="quarter" idx="12"/>
          </p:nvPr>
        </p:nvSpPr>
        <p:spPr/>
        <p:txBody>
          <a:bodyPr/>
          <a:lstStyle/>
          <a:p>
            <a:fld id="{A97A18B9-A688-4517-B346-6680F6127509}" type="slidenum">
              <a:rPr lang="en-US" smtClean="0"/>
              <a:t>17</a:t>
            </a:fld>
            <a:endParaRPr lang="en-US" dirty="0"/>
          </a:p>
        </p:txBody>
      </p:sp>
    </p:spTree>
    <p:extLst>
      <p:ext uri="{BB962C8B-B14F-4D97-AF65-F5344CB8AC3E}">
        <p14:creationId xmlns:p14="http://schemas.microsoft.com/office/powerpoint/2010/main" val="2382502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A2AE60-52FB-F596-9308-565DB217F8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08C8A7-23AD-09D4-73CE-BB6633446177}"/>
              </a:ext>
            </a:extLst>
          </p:cNvPr>
          <p:cNvSpPr>
            <a:spLocks noGrp="1"/>
          </p:cNvSpPr>
          <p:nvPr>
            <p:ph type="title"/>
          </p:nvPr>
        </p:nvSpPr>
        <p:spPr>
          <a:xfrm>
            <a:off x="838200" y="365124"/>
            <a:ext cx="10515600" cy="2414971"/>
          </a:xfrm>
        </p:spPr>
        <p:txBody>
          <a:bodyPr>
            <a:noAutofit/>
          </a:bodyPr>
          <a:lstStyle/>
          <a:p>
            <a:r>
              <a:rPr lang="en-US" sz="3600" b="1" dirty="0">
                <a:latin typeface="Times New Roman" panose="02020603050405020304" pitchFamily="18" charset="0"/>
                <a:cs typeface="Times New Roman" panose="02020603050405020304" pitchFamily="18" charset="0"/>
              </a:rPr>
              <a:t>Solution #4. </a:t>
            </a:r>
            <a:r>
              <a:rPr lang="en-US" sz="3600" dirty="0">
                <a:latin typeface="Times New Roman" panose="02020603050405020304" pitchFamily="18" charset="0"/>
                <a:cs typeface="Times New Roman" panose="02020603050405020304" pitchFamily="18" charset="0"/>
              </a:rPr>
              <a:t> The schedule for administering the student evaluation survey was changed so that it took place after the students had received their final proficiency test results.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D3963A1-B2F8-DA61-210F-48D477B5607E}"/>
              </a:ext>
            </a:extLst>
          </p:cNvPr>
          <p:cNvSpPr>
            <a:spLocks noGrp="1"/>
          </p:cNvSpPr>
          <p:nvPr>
            <p:ph idx="1"/>
          </p:nvPr>
        </p:nvSpPr>
        <p:spPr>
          <a:xfrm>
            <a:off x="838200" y="3059084"/>
            <a:ext cx="10515600" cy="3018277"/>
          </a:xfrm>
        </p:spPr>
        <p:txBody>
          <a:bodyPr>
            <a:normAutofit/>
          </a:bodyPr>
          <a:lstStyle/>
          <a:p>
            <a:r>
              <a:rPr lang="en-US" dirty="0">
                <a:latin typeface="Times New Roman" panose="02020603050405020304" pitchFamily="18" charset="0"/>
                <a:cs typeface="Times New Roman" panose="02020603050405020304" pitchFamily="18" charset="0"/>
              </a:rPr>
              <a:t>That sequencing change made the learners’ evaluations of their teachers more informed and less impressionistic.</a:t>
            </a:r>
          </a:p>
          <a:p>
            <a:r>
              <a:rPr lang="en-US" dirty="0">
                <a:latin typeface="Times New Roman" panose="02020603050405020304" pitchFamily="18" charset="0"/>
                <a:cs typeface="Times New Roman" panose="02020603050405020304" pitchFamily="18" charset="0"/>
              </a:rPr>
              <a:t>The external consumers of the teacher evaluation surveys had a context in which to interpret the students’ ratings and comments.</a:t>
            </a:r>
          </a:p>
        </p:txBody>
      </p:sp>
      <p:sp>
        <p:nvSpPr>
          <p:cNvPr id="4" name="Slide Number Placeholder 3">
            <a:extLst>
              <a:ext uri="{FF2B5EF4-FFF2-40B4-BE49-F238E27FC236}">
                <a16:creationId xmlns:a16="http://schemas.microsoft.com/office/drawing/2014/main" id="{7434E994-EA9B-48B8-F941-8527313FBE48}"/>
              </a:ext>
            </a:extLst>
          </p:cNvPr>
          <p:cNvSpPr>
            <a:spLocks noGrp="1"/>
          </p:cNvSpPr>
          <p:nvPr>
            <p:ph type="sldNum" sz="quarter" idx="12"/>
          </p:nvPr>
        </p:nvSpPr>
        <p:spPr/>
        <p:txBody>
          <a:bodyPr/>
          <a:lstStyle/>
          <a:p>
            <a:fld id="{A97A18B9-A688-4517-B346-6680F6127509}" type="slidenum">
              <a:rPr lang="en-US" smtClean="0"/>
              <a:t>18</a:t>
            </a:fld>
            <a:endParaRPr lang="en-US" dirty="0"/>
          </a:p>
        </p:txBody>
      </p:sp>
    </p:spTree>
    <p:extLst>
      <p:ext uri="{BB962C8B-B14F-4D97-AF65-F5344CB8AC3E}">
        <p14:creationId xmlns:p14="http://schemas.microsoft.com/office/powerpoint/2010/main" val="3803822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A92197-DBFD-3294-D815-DB0799340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DD34BC-45D4-5A97-C976-FA1C9251AB04}"/>
              </a:ext>
            </a:extLst>
          </p:cNvPr>
          <p:cNvSpPr>
            <a:spLocks noGrp="1"/>
          </p:cNvSpPr>
          <p:nvPr>
            <p:ph type="title"/>
          </p:nvPr>
        </p:nvSpPr>
        <p:spPr>
          <a:xfrm>
            <a:off x="839788" y="272256"/>
            <a:ext cx="10515600" cy="1325563"/>
          </a:xfrm>
        </p:spPr>
        <p:txBody>
          <a:bodyPr>
            <a:normAutofit/>
          </a:bodyPr>
          <a:lstStyle/>
          <a:p>
            <a:r>
              <a:rPr lang="en-US" sz="6000" dirty="0">
                <a:latin typeface="Times New Roman" panose="02020603050405020304" pitchFamily="18" charset="0"/>
                <a:cs typeface="Times New Roman" panose="02020603050405020304" pitchFamily="18" charset="0"/>
              </a:rPr>
              <a:t>5. Length of Courses</a:t>
            </a:r>
          </a:p>
        </p:txBody>
      </p:sp>
      <p:sp>
        <p:nvSpPr>
          <p:cNvPr id="3" name="Text Placeholder 2">
            <a:extLst>
              <a:ext uri="{FF2B5EF4-FFF2-40B4-BE49-F238E27FC236}">
                <a16:creationId xmlns:a16="http://schemas.microsoft.com/office/drawing/2014/main" id="{8C4E9DF4-A894-482E-206E-2BADA66B5705}"/>
              </a:ext>
            </a:extLst>
          </p:cNvPr>
          <p:cNvSpPr>
            <a:spLocks noGrp="1"/>
          </p:cNvSpPr>
          <p:nvPr>
            <p:ph type="body" idx="1"/>
          </p:nvPr>
        </p:nvSpPr>
        <p:spPr>
          <a:xfrm>
            <a:off x="839788" y="1681163"/>
            <a:ext cx="5157787" cy="579899"/>
          </a:xfrm>
        </p:spPr>
        <p:txBody>
          <a:bodyPr>
            <a:norm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D578D04D-F765-8FA8-35D4-9F19139C4EC3}"/>
              </a:ext>
            </a:extLst>
          </p:cNvPr>
          <p:cNvSpPr>
            <a:spLocks noGrp="1"/>
          </p:cNvSpPr>
          <p:nvPr>
            <p:ph sz="half" idx="2"/>
          </p:nvPr>
        </p:nvSpPr>
        <p:spPr>
          <a:xfrm>
            <a:off x="839788" y="2261062"/>
            <a:ext cx="5157787" cy="3928601"/>
          </a:xfrm>
        </p:spPr>
        <p:txBody>
          <a:bodyPr>
            <a:normAutofit/>
          </a:bodyPr>
          <a:lstStyle/>
          <a:p>
            <a:r>
              <a:rPr lang="en-US" dirty="0">
                <a:latin typeface="Times New Roman" panose="02020603050405020304" pitchFamily="18" charset="0"/>
                <a:cs typeface="Times New Roman" panose="02020603050405020304" pitchFamily="18" charset="0"/>
              </a:rPr>
              <a:t>Typically consists of short courses lasting a few days or weeks.</a:t>
            </a:r>
          </a:p>
          <a:p>
            <a:r>
              <a:rPr lang="en-US" dirty="0">
                <a:latin typeface="Times New Roman" panose="02020603050405020304" pitchFamily="18" charset="0"/>
                <a:cs typeface="Times New Roman" panose="02020603050405020304" pitchFamily="18" charset="0"/>
              </a:rPr>
              <a:t>Courses may be a “one-and-done” experience.</a:t>
            </a:r>
          </a:p>
        </p:txBody>
      </p:sp>
      <p:sp>
        <p:nvSpPr>
          <p:cNvPr id="5" name="Text Placeholder 4">
            <a:extLst>
              <a:ext uri="{FF2B5EF4-FFF2-40B4-BE49-F238E27FC236}">
                <a16:creationId xmlns:a16="http://schemas.microsoft.com/office/drawing/2014/main" id="{78F1A4CA-A0BA-79E4-CBE4-6246D254C95C}"/>
              </a:ext>
            </a:extLst>
          </p:cNvPr>
          <p:cNvSpPr>
            <a:spLocks noGrp="1"/>
          </p:cNvSpPr>
          <p:nvPr>
            <p:ph type="body" sz="quarter" idx="3"/>
          </p:nvPr>
        </p:nvSpPr>
        <p:spPr>
          <a:xfrm>
            <a:off x="6172200" y="1681163"/>
            <a:ext cx="5183188" cy="579899"/>
          </a:xfrm>
        </p:spPr>
        <p:txBody>
          <a:bodyPr>
            <a:norm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C2D63470-8935-67F0-139C-DEE78E60D979}"/>
              </a:ext>
            </a:extLst>
          </p:cNvPr>
          <p:cNvSpPr>
            <a:spLocks noGrp="1"/>
          </p:cNvSpPr>
          <p:nvPr>
            <p:ph sz="quarter" idx="4"/>
          </p:nvPr>
        </p:nvSpPr>
        <p:spPr>
          <a:xfrm>
            <a:off x="6172200" y="2261062"/>
            <a:ext cx="5183188" cy="3928601"/>
          </a:xfrm>
        </p:spPr>
        <p:txBody>
          <a:bodyPr>
            <a:normAutofit/>
          </a:bodyPr>
          <a:lstStyle/>
          <a:p>
            <a:r>
              <a:rPr lang="en-US" dirty="0">
                <a:latin typeface="Times New Roman" panose="02020603050405020304" pitchFamily="18" charset="0"/>
                <a:cs typeface="Times New Roman" panose="02020603050405020304" pitchFamily="18" charset="0"/>
              </a:rPr>
              <a:t>Courses with educational goals typically last months or even years.</a:t>
            </a:r>
          </a:p>
          <a:p>
            <a:r>
              <a:rPr lang="en-US" dirty="0">
                <a:latin typeface="Times New Roman" panose="02020603050405020304" pitchFamily="18" charset="0"/>
                <a:cs typeface="Times New Roman" panose="02020603050405020304" pitchFamily="18" charset="0"/>
              </a:rPr>
              <a:t>Becoming educated can be a life-long pursuit.</a:t>
            </a:r>
          </a:p>
        </p:txBody>
      </p:sp>
      <p:sp>
        <p:nvSpPr>
          <p:cNvPr id="7" name="Slide Number Placeholder 6">
            <a:extLst>
              <a:ext uri="{FF2B5EF4-FFF2-40B4-BE49-F238E27FC236}">
                <a16:creationId xmlns:a16="http://schemas.microsoft.com/office/drawing/2014/main" id="{C6044EBF-2B41-CE56-31DE-448DC1415931}"/>
              </a:ext>
            </a:extLst>
          </p:cNvPr>
          <p:cNvSpPr>
            <a:spLocks noGrp="1"/>
          </p:cNvSpPr>
          <p:nvPr>
            <p:ph type="sldNum" sz="quarter" idx="12"/>
          </p:nvPr>
        </p:nvSpPr>
        <p:spPr/>
        <p:txBody>
          <a:bodyPr/>
          <a:lstStyle/>
          <a:p>
            <a:fld id="{A97A18B9-A688-4517-B346-6680F6127509}" type="slidenum">
              <a:rPr lang="en-US" smtClean="0"/>
              <a:t>19</a:t>
            </a:fld>
            <a:endParaRPr lang="en-US" dirty="0"/>
          </a:p>
        </p:txBody>
      </p:sp>
    </p:spTree>
    <p:extLst>
      <p:ext uri="{BB962C8B-B14F-4D97-AF65-F5344CB8AC3E}">
        <p14:creationId xmlns:p14="http://schemas.microsoft.com/office/powerpoint/2010/main" val="2818431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92A32-D034-9B71-35E4-03374F943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FC504C-F953-8638-5032-F064D3E4F443}"/>
              </a:ext>
            </a:extLst>
          </p:cNvPr>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Grasping the nuances between synonyms is a challenge in every language.</a:t>
            </a:r>
          </a:p>
        </p:txBody>
      </p:sp>
      <p:sp>
        <p:nvSpPr>
          <p:cNvPr id="3" name="Content Placeholder 2">
            <a:extLst>
              <a:ext uri="{FF2B5EF4-FFF2-40B4-BE49-F238E27FC236}">
                <a16:creationId xmlns:a16="http://schemas.microsoft.com/office/drawing/2014/main" id="{F6659E47-54DB-8226-7B1E-A0845CC0C7AD}"/>
              </a:ext>
            </a:extLst>
          </p:cNvPr>
          <p:cNvSpPr>
            <a:spLocks noGrp="1"/>
          </p:cNvSpPr>
          <p:nvPr>
            <p:ph idx="1"/>
          </p:nvPr>
        </p:nvSpPr>
        <p:spPr>
          <a:xfrm>
            <a:off x="838200" y="1862051"/>
            <a:ext cx="10515600" cy="4372494"/>
          </a:xfrm>
        </p:spPr>
        <p:txBody>
          <a:bodyPr>
            <a:noAutofit/>
          </a:bodyPr>
          <a:lstStyle/>
          <a:p>
            <a:pPr marL="0" indent="0">
              <a:buNone/>
            </a:pPr>
            <a:r>
              <a:rPr lang="en-US" sz="3200" dirty="0">
                <a:latin typeface="Times New Roman" panose="02020603050405020304" pitchFamily="18" charset="0"/>
                <a:cs typeface="Times New Roman" panose="02020603050405020304" pitchFamily="18" charset="0"/>
              </a:rPr>
              <a:t>What is the difference between each pair of words?</a:t>
            </a:r>
          </a:p>
          <a:p>
            <a:pPr marL="0" indent="0">
              <a:buNone/>
            </a:pPr>
            <a:r>
              <a:rPr lang="en-US" sz="3200" dirty="0">
                <a:latin typeface="Times New Roman" panose="02020603050405020304" pitchFamily="18" charset="0"/>
                <a:cs typeface="Times New Roman" panose="02020603050405020304" pitchFamily="18" charset="0"/>
              </a:rPr>
              <a:t>Which word would you rather have applied to you?</a:t>
            </a:r>
          </a:p>
          <a:p>
            <a:pPr marL="0" indent="0">
              <a:buNone/>
            </a:pPr>
            <a:r>
              <a:rPr lang="en-US" sz="3200" dirty="0">
                <a:latin typeface="Times New Roman" panose="02020603050405020304" pitchFamily="18" charset="0"/>
                <a:cs typeface="Times New Roman" panose="02020603050405020304" pitchFamily="18" charset="0"/>
              </a:rPr>
              <a:t>Why?</a:t>
            </a:r>
          </a:p>
          <a:p>
            <a:pPr marL="0" indent="0">
              <a:buNone/>
            </a:pPr>
            <a:r>
              <a:rPr lang="en-US" sz="3200" dirty="0">
                <a:latin typeface="Times New Roman" panose="02020603050405020304" pitchFamily="18" charset="0"/>
                <a:cs typeface="Times New Roman" panose="02020603050405020304" pitchFamily="18" charset="0"/>
              </a:rPr>
              <a:t>	Slim  /  Scrawny</a:t>
            </a:r>
          </a:p>
          <a:p>
            <a:pPr marL="0" indent="0">
              <a:buNone/>
            </a:pPr>
            <a:r>
              <a:rPr lang="en-US" sz="3200" dirty="0">
                <a:latin typeface="Times New Roman" panose="02020603050405020304" pitchFamily="18" charset="0"/>
                <a:cs typeface="Times New Roman" panose="02020603050405020304" pitchFamily="18" charset="0"/>
              </a:rPr>
              <a:t>	Frugal  /  Stingy</a:t>
            </a:r>
          </a:p>
          <a:p>
            <a:pPr marL="0" indent="0">
              <a:buNone/>
            </a:pPr>
            <a:r>
              <a:rPr lang="en-US" sz="3200" dirty="0">
                <a:latin typeface="Times New Roman" panose="02020603050405020304" pitchFamily="18" charset="0"/>
                <a:cs typeface="Times New Roman" panose="02020603050405020304" pitchFamily="18" charset="0"/>
              </a:rPr>
              <a:t>	Confident  /  Arrogant</a:t>
            </a:r>
          </a:p>
          <a:p>
            <a:pPr marL="0" indent="0">
              <a:buNone/>
            </a:pPr>
            <a:r>
              <a:rPr lang="en-US" sz="3200" dirty="0">
                <a:latin typeface="Times New Roman" panose="02020603050405020304" pitchFamily="18" charset="0"/>
                <a:cs typeface="Times New Roman" panose="02020603050405020304" pitchFamily="18" charset="0"/>
              </a:rPr>
              <a:t>	Youthful  /  Childish</a:t>
            </a:r>
          </a:p>
        </p:txBody>
      </p:sp>
      <p:sp>
        <p:nvSpPr>
          <p:cNvPr id="4" name="Slide Number Placeholder 3">
            <a:extLst>
              <a:ext uri="{FF2B5EF4-FFF2-40B4-BE49-F238E27FC236}">
                <a16:creationId xmlns:a16="http://schemas.microsoft.com/office/drawing/2014/main" id="{6F7030E5-B9E9-F2D3-6FB0-C24D1DF384C9}"/>
              </a:ext>
            </a:extLst>
          </p:cNvPr>
          <p:cNvSpPr>
            <a:spLocks noGrp="1"/>
          </p:cNvSpPr>
          <p:nvPr>
            <p:ph type="sldNum" sz="quarter" idx="12"/>
          </p:nvPr>
        </p:nvSpPr>
        <p:spPr/>
        <p:txBody>
          <a:bodyPr/>
          <a:lstStyle/>
          <a:p>
            <a:fld id="{A97A18B9-A688-4517-B346-6680F6127509}" type="slidenum">
              <a:rPr lang="en-US" smtClean="0"/>
              <a:t>2</a:t>
            </a:fld>
            <a:endParaRPr lang="en-US" dirty="0"/>
          </a:p>
        </p:txBody>
      </p:sp>
    </p:spTree>
    <p:extLst>
      <p:ext uri="{BB962C8B-B14F-4D97-AF65-F5344CB8AC3E}">
        <p14:creationId xmlns:p14="http://schemas.microsoft.com/office/powerpoint/2010/main" val="18822547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BFDD4-E827-52A0-0EAF-61FA1A8468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6B76E6-1F5B-3B24-43DE-35F2D99B7460}"/>
              </a:ext>
            </a:extLst>
          </p:cNvPr>
          <p:cNvSpPr>
            <a:spLocks noGrp="1"/>
          </p:cNvSpPr>
          <p:nvPr>
            <p:ph type="title"/>
          </p:nvPr>
        </p:nvSpPr>
        <p:spPr>
          <a:xfrm>
            <a:off x="838200" y="365126"/>
            <a:ext cx="10515600" cy="1395942"/>
          </a:xfrm>
        </p:spPr>
        <p:txBody>
          <a:bodyPr>
            <a:noAutofit/>
          </a:bodyPr>
          <a:lstStyle/>
          <a:p>
            <a:r>
              <a:rPr lang="en-US" sz="3600" b="1" dirty="0">
                <a:latin typeface="Times New Roman" panose="02020603050405020304" pitchFamily="18" charset="0"/>
                <a:cs typeface="Times New Roman" panose="02020603050405020304" pitchFamily="18" charset="0"/>
              </a:rPr>
              <a:t>Challenge #5.  </a:t>
            </a:r>
            <a:r>
              <a:rPr lang="en-US" sz="3600" dirty="0">
                <a:latin typeface="Times New Roman" panose="02020603050405020304" pitchFamily="18" charset="0"/>
                <a:cs typeface="Times New Roman" panose="02020603050405020304" pitchFamily="18" charset="0"/>
              </a:rPr>
              <a:t>A monolingual, general officer decreed that the school’s language courses should be shortened.</a:t>
            </a:r>
          </a:p>
        </p:txBody>
      </p:sp>
      <p:sp>
        <p:nvSpPr>
          <p:cNvPr id="3" name="Content Placeholder 2">
            <a:extLst>
              <a:ext uri="{FF2B5EF4-FFF2-40B4-BE49-F238E27FC236}">
                <a16:creationId xmlns:a16="http://schemas.microsoft.com/office/drawing/2014/main" id="{7E4F8D65-0316-56A5-CF10-9B3100ADF910}"/>
              </a:ext>
            </a:extLst>
          </p:cNvPr>
          <p:cNvSpPr>
            <a:spLocks noGrp="1"/>
          </p:cNvSpPr>
          <p:nvPr>
            <p:ph idx="1"/>
          </p:nvPr>
        </p:nvSpPr>
        <p:spPr>
          <a:xfrm>
            <a:off x="838200" y="1854200"/>
            <a:ext cx="10515600" cy="4638675"/>
          </a:xfrm>
        </p:spPr>
        <p:txBody>
          <a:bodyPr>
            <a:noAutofit/>
          </a:bodyPr>
          <a:lstStyle/>
          <a:p>
            <a:r>
              <a:rPr lang="en-US" spc="-30" dirty="0">
                <a:latin typeface="Times New Roman" panose="02020603050405020304" pitchFamily="18" charset="0"/>
                <a:cs typeface="Times New Roman" panose="02020603050405020304" pitchFamily="18" charset="0"/>
              </a:rPr>
              <a:t>Afterall, he reasoned, it was taking longer to teach languages than it took to train pilots.</a:t>
            </a:r>
          </a:p>
          <a:p>
            <a:r>
              <a:rPr lang="en-US" spc="-30" dirty="0">
                <a:latin typeface="Times New Roman" panose="02020603050405020304" pitchFamily="18" charset="0"/>
                <a:cs typeface="Times New Roman" panose="02020603050405020304" pitchFamily="18" charset="0"/>
              </a:rPr>
              <a:t>Sadly, there was no outcomes-based formula for determining the length of language courses at the school.</a:t>
            </a:r>
          </a:p>
          <a:p>
            <a:r>
              <a:rPr lang="en-US" spc="-30" dirty="0">
                <a:latin typeface="Times New Roman" panose="02020603050405020304" pitchFamily="18" charset="0"/>
                <a:cs typeface="Times New Roman" panose="02020603050405020304" pitchFamily="18" charset="0"/>
              </a:rPr>
              <a:t>Instead, course lengths had historically been determined by the funds and training time available when the courses were first created.</a:t>
            </a:r>
          </a:p>
          <a:p>
            <a:r>
              <a:rPr lang="en-US" spc="-30" dirty="0">
                <a:latin typeface="Times New Roman" panose="02020603050405020304" pitchFamily="18" charset="0"/>
                <a:cs typeface="Times New Roman" panose="02020603050405020304" pitchFamily="18" charset="0"/>
              </a:rPr>
              <a:t>To further complicate matters, the courses’ final exams were curriculum-based achievement tests rather than criterion-referenced proficiency tests – so regardless of a course’s length half of the graduates were always above average.</a:t>
            </a:r>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C3A7D4E-BB06-2B73-3C27-3D0356798C69}"/>
              </a:ext>
            </a:extLst>
          </p:cNvPr>
          <p:cNvSpPr>
            <a:spLocks noGrp="1"/>
          </p:cNvSpPr>
          <p:nvPr>
            <p:ph type="sldNum" sz="quarter" idx="12"/>
          </p:nvPr>
        </p:nvSpPr>
        <p:spPr/>
        <p:txBody>
          <a:bodyPr/>
          <a:lstStyle/>
          <a:p>
            <a:fld id="{A97A18B9-A688-4517-B346-6680F6127509}" type="slidenum">
              <a:rPr lang="en-US" smtClean="0"/>
              <a:t>20</a:t>
            </a:fld>
            <a:endParaRPr lang="en-US" dirty="0"/>
          </a:p>
        </p:txBody>
      </p:sp>
    </p:spTree>
    <p:extLst>
      <p:ext uri="{BB962C8B-B14F-4D97-AF65-F5344CB8AC3E}">
        <p14:creationId xmlns:p14="http://schemas.microsoft.com/office/powerpoint/2010/main" val="23415954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E5C82-1504-7DD4-9826-2B80DFEBC4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4CBAD2-B183-649F-5230-8F357582C894}"/>
              </a:ext>
            </a:extLst>
          </p:cNvPr>
          <p:cNvSpPr>
            <a:spLocks noGrp="1"/>
          </p:cNvSpPr>
          <p:nvPr>
            <p:ph type="title"/>
          </p:nvPr>
        </p:nvSpPr>
        <p:spPr>
          <a:xfrm>
            <a:off x="838200" y="365125"/>
            <a:ext cx="10515600" cy="2115608"/>
          </a:xfrm>
        </p:spPr>
        <p:txBody>
          <a:bodyPr>
            <a:noAutofit/>
          </a:bodyPr>
          <a:lstStyle/>
          <a:p>
            <a:r>
              <a:rPr lang="en-US" sz="3600" b="1" dirty="0">
                <a:latin typeface="Times New Roman" panose="02020603050405020304" pitchFamily="18" charset="0"/>
                <a:cs typeface="Times New Roman" panose="02020603050405020304" pitchFamily="18" charset="0"/>
              </a:rPr>
              <a:t>Solution #5.</a:t>
            </a:r>
            <a:r>
              <a:rPr lang="en-US" sz="3600" dirty="0">
                <a:latin typeface="Times New Roman" panose="02020603050405020304" pitchFamily="18" charset="0"/>
                <a:cs typeface="Times New Roman" panose="02020603050405020304" pitchFamily="18" charset="0"/>
              </a:rPr>
              <a:t>  The school asked the military services to assign their best NCOs, who were working in “language” jobs to participate in a job-task-analysis study. </a:t>
            </a:r>
          </a:p>
        </p:txBody>
      </p:sp>
      <p:sp>
        <p:nvSpPr>
          <p:cNvPr id="3" name="Content Placeholder 2">
            <a:extLst>
              <a:ext uri="{FF2B5EF4-FFF2-40B4-BE49-F238E27FC236}">
                <a16:creationId xmlns:a16="http://schemas.microsoft.com/office/drawing/2014/main" id="{F24A5DD3-BA8B-9E32-0F6B-D5FE7A067483}"/>
              </a:ext>
            </a:extLst>
          </p:cNvPr>
          <p:cNvSpPr>
            <a:spLocks noGrp="1"/>
          </p:cNvSpPr>
          <p:nvPr>
            <p:ph idx="1"/>
          </p:nvPr>
        </p:nvSpPr>
        <p:spPr>
          <a:xfrm>
            <a:off x="838200" y="2480733"/>
            <a:ext cx="10515600" cy="3995517"/>
          </a:xfrm>
        </p:spPr>
        <p:txBody>
          <a:bodyPr>
            <a:noAutofit/>
          </a:bodyPr>
          <a:lstStyle/>
          <a:p>
            <a:r>
              <a:rPr lang="en-US" dirty="0">
                <a:latin typeface="Times New Roman" panose="02020603050405020304" pitchFamily="18" charset="0"/>
                <a:cs typeface="Times New Roman" panose="02020603050405020304" pitchFamily="18" charset="0"/>
              </a:rPr>
              <a:t>When the participants met, they were first trained in the task, conditions, and accuracy expectations of the proficiency scale levels.</a:t>
            </a:r>
          </a:p>
          <a:p>
            <a:r>
              <a:rPr lang="en-US" dirty="0">
                <a:latin typeface="Times New Roman" panose="02020603050405020304" pitchFamily="18" charset="0"/>
                <a:cs typeface="Times New Roman" panose="02020603050405020304" pitchFamily="18" charset="0"/>
              </a:rPr>
              <a:t>They were then asked to review each task described in their Military Occupational Specialties and determine the language proficiency level needed to be successfully perform that task.</a:t>
            </a:r>
          </a:p>
          <a:p>
            <a:r>
              <a:rPr lang="en-US" dirty="0">
                <a:latin typeface="Times New Roman" panose="02020603050405020304" pitchFamily="18" charset="0"/>
                <a:cs typeface="Times New Roman" panose="02020603050405020304" pitchFamily="18" charset="0"/>
              </a:rPr>
              <a:t>Particular attention was paid to the critical job tasks, where loss of life or equipment was at stake.</a:t>
            </a:r>
          </a:p>
          <a:p>
            <a:r>
              <a:rPr lang="en-US" dirty="0">
                <a:latin typeface="Times New Roman" panose="02020603050405020304" pitchFamily="18" charset="0"/>
                <a:cs typeface="Times New Roman" panose="02020603050405020304" pitchFamily="18" charset="0"/>
              </a:rPr>
              <a:t>Course lengths were then adjusted based on the level of proficiency needed to accomplish the critical military tasks in the NCO’s jobs.</a:t>
            </a:r>
          </a:p>
        </p:txBody>
      </p:sp>
      <p:sp>
        <p:nvSpPr>
          <p:cNvPr id="4" name="Slide Number Placeholder 3">
            <a:extLst>
              <a:ext uri="{FF2B5EF4-FFF2-40B4-BE49-F238E27FC236}">
                <a16:creationId xmlns:a16="http://schemas.microsoft.com/office/drawing/2014/main" id="{D4B2A876-C331-6B95-C468-3C5D6E258C75}"/>
              </a:ext>
            </a:extLst>
          </p:cNvPr>
          <p:cNvSpPr>
            <a:spLocks noGrp="1"/>
          </p:cNvSpPr>
          <p:nvPr>
            <p:ph type="sldNum" sz="quarter" idx="12"/>
          </p:nvPr>
        </p:nvSpPr>
        <p:spPr/>
        <p:txBody>
          <a:bodyPr/>
          <a:lstStyle/>
          <a:p>
            <a:fld id="{A97A18B9-A688-4517-B346-6680F6127509}" type="slidenum">
              <a:rPr lang="en-US" smtClean="0"/>
              <a:t>21</a:t>
            </a:fld>
            <a:endParaRPr lang="en-US" dirty="0"/>
          </a:p>
        </p:txBody>
      </p:sp>
    </p:spTree>
    <p:extLst>
      <p:ext uri="{BB962C8B-B14F-4D97-AF65-F5344CB8AC3E}">
        <p14:creationId xmlns:p14="http://schemas.microsoft.com/office/powerpoint/2010/main" val="29377527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CD2B2-2934-01BF-C842-6FD95E429D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6C03F-281B-B98C-4E64-2BAEC6FCAA14}"/>
              </a:ext>
            </a:extLst>
          </p:cNvPr>
          <p:cNvSpPr>
            <a:spLocks noGrp="1"/>
          </p:cNvSpPr>
          <p:nvPr>
            <p:ph type="title"/>
          </p:nvPr>
        </p:nvSpPr>
        <p:spPr>
          <a:xfrm>
            <a:off x="839788" y="365125"/>
            <a:ext cx="10515600" cy="950913"/>
          </a:xfrm>
        </p:spPr>
        <p:txBody>
          <a:bodyPr>
            <a:normAutofit/>
          </a:bodyPr>
          <a:lstStyle/>
          <a:p>
            <a:r>
              <a:rPr lang="en-US" sz="6000" dirty="0">
                <a:latin typeface="Times New Roman" panose="02020603050405020304" pitchFamily="18" charset="0"/>
                <a:cs typeface="Times New Roman" panose="02020603050405020304" pitchFamily="18" charset="0"/>
              </a:rPr>
              <a:t>6. Funding Priorities</a:t>
            </a:r>
          </a:p>
        </p:txBody>
      </p:sp>
      <p:sp>
        <p:nvSpPr>
          <p:cNvPr id="3" name="Text Placeholder 2">
            <a:extLst>
              <a:ext uri="{FF2B5EF4-FFF2-40B4-BE49-F238E27FC236}">
                <a16:creationId xmlns:a16="http://schemas.microsoft.com/office/drawing/2014/main" id="{E5E96613-EF40-1578-33D6-FF45A4BB38DA}"/>
              </a:ext>
            </a:extLst>
          </p:cNvPr>
          <p:cNvSpPr>
            <a:spLocks noGrp="1"/>
          </p:cNvSpPr>
          <p:nvPr>
            <p:ph type="body" idx="1"/>
          </p:nvPr>
        </p:nvSpPr>
        <p:spPr>
          <a:xfrm>
            <a:off x="839788" y="1316038"/>
            <a:ext cx="5157787" cy="612515"/>
          </a:xfrm>
        </p:spPr>
        <p:txBody>
          <a:bodyPr>
            <a:no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AA46302B-51D7-ACF7-EC7F-B220FADA5AAB}"/>
              </a:ext>
            </a:extLst>
          </p:cNvPr>
          <p:cNvSpPr>
            <a:spLocks noGrp="1"/>
          </p:cNvSpPr>
          <p:nvPr>
            <p:ph sz="half" idx="2"/>
          </p:nvPr>
        </p:nvSpPr>
        <p:spPr>
          <a:xfrm>
            <a:off x="839788" y="1928553"/>
            <a:ext cx="5157787" cy="4261110"/>
          </a:xfrm>
        </p:spPr>
        <p:txBody>
          <a:bodyPr>
            <a:normAutofit/>
          </a:bodyPr>
          <a:lstStyle/>
          <a:p>
            <a:r>
              <a:rPr lang="en-US" dirty="0">
                <a:latin typeface="Times New Roman" panose="02020603050405020304" pitchFamily="18" charset="0"/>
                <a:cs typeface="Times New Roman" panose="02020603050405020304" pitchFamily="18" charset="0"/>
              </a:rPr>
              <a:t>Efficiency is the dominate organizational value.</a:t>
            </a:r>
          </a:p>
          <a:p>
            <a:r>
              <a:rPr lang="en-US" dirty="0">
                <a:latin typeface="Times New Roman" panose="02020603050405020304" pitchFamily="18" charset="0"/>
                <a:cs typeface="Times New Roman" panose="02020603050405020304" pitchFamily="18" charset="0"/>
              </a:rPr>
              <a:t>There is an assumption that anything can be done better, faster, and cheaper.</a:t>
            </a:r>
          </a:p>
          <a:p>
            <a:r>
              <a:rPr lang="en-US" dirty="0">
                <a:latin typeface="Times New Roman" panose="02020603050405020304" pitchFamily="18" charset="0"/>
                <a:cs typeface="Times New Roman" panose="02020603050405020304" pitchFamily="18" charset="0"/>
              </a:rPr>
              <a:t>Of those three goals, cheaper is usually the central objective.</a:t>
            </a:r>
          </a:p>
        </p:txBody>
      </p:sp>
      <p:sp>
        <p:nvSpPr>
          <p:cNvPr id="5" name="Text Placeholder 4">
            <a:extLst>
              <a:ext uri="{FF2B5EF4-FFF2-40B4-BE49-F238E27FC236}">
                <a16:creationId xmlns:a16="http://schemas.microsoft.com/office/drawing/2014/main" id="{382C5449-BAB6-6D4A-9BD8-D010DAFCBEA0}"/>
              </a:ext>
            </a:extLst>
          </p:cNvPr>
          <p:cNvSpPr>
            <a:spLocks noGrp="1"/>
          </p:cNvSpPr>
          <p:nvPr>
            <p:ph type="body" sz="quarter" idx="3"/>
          </p:nvPr>
        </p:nvSpPr>
        <p:spPr>
          <a:xfrm>
            <a:off x="6172200" y="1316038"/>
            <a:ext cx="5183188" cy="612515"/>
          </a:xfrm>
        </p:spPr>
        <p:txBody>
          <a:bodyPr>
            <a:no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21A723F6-F97A-BE65-1702-26C246F03074}"/>
              </a:ext>
            </a:extLst>
          </p:cNvPr>
          <p:cNvSpPr>
            <a:spLocks noGrp="1"/>
          </p:cNvSpPr>
          <p:nvPr>
            <p:ph sz="quarter" idx="4"/>
          </p:nvPr>
        </p:nvSpPr>
        <p:spPr>
          <a:xfrm>
            <a:off x="6172199" y="1928553"/>
            <a:ext cx="5357813" cy="4427797"/>
          </a:xfrm>
        </p:spPr>
        <p:txBody>
          <a:bodyPr>
            <a:noAutofit/>
          </a:bodyPr>
          <a:lstStyle/>
          <a:p>
            <a:r>
              <a:rPr lang="en-US" dirty="0">
                <a:latin typeface="Times New Roman" panose="02020603050405020304" pitchFamily="18" charset="0"/>
                <a:cs typeface="Times New Roman" panose="02020603050405020304" pitchFamily="18" charset="0"/>
              </a:rPr>
              <a:t>Effectiveness is the dominate intellectual value.</a:t>
            </a:r>
          </a:p>
          <a:p>
            <a:r>
              <a:rPr lang="en-US" dirty="0">
                <a:latin typeface="Times New Roman" panose="02020603050405020304" pitchFamily="18" charset="0"/>
                <a:cs typeface="Times New Roman" panose="02020603050405020304" pitchFamily="18" charset="0"/>
              </a:rPr>
              <a:t>It is recognized that when dealing with the competing goals of better, faster, and cheaper – only two can be accomplished at the same time.</a:t>
            </a:r>
          </a:p>
          <a:p>
            <a:r>
              <a:rPr lang="en-US" dirty="0">
                <a:latin typeface="Times New Roman" panose="02020603050405020304" pitchFamily="18" charset="0"/>
                <a:cs typeface="Times New Roman" panose="02020603050405020304" pitchFamily="18" charset="0"/>
              </a:rPr>
              <a:t>There is also a recognition that anything can be done cheaper, if it is done worse.</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
        <p:nvSpPr>
          <p:cNvPr id="7" name="Slide Number Placeholder 6">
            <a:extLst>
              <a:ext uri="{FF2B5EF4-FFF2-40B4-BE49-F238E27FC236}">
                <a16:creationId xmlns:a16="http://schemas.microsoft.com/office/drawing/2014/main" id="{54D7F374-3D7F-7C7E-7358-DDC6C7FC6E65}"/>
              </a:ext>
            </a:extLst>
          </p:cNvPr>
          <p:cNvSpPr>
            <a:spLocks noGrp="1"/>
          </p:cNvSpPr>
          <p:nvPr>
            <p:ph type="sldNum" sz="quarter" idx="12"/>
          </p:nvPr>
        </p:nvSpPr>
        <p:spPr/>
        <p:txBody>
          <a:bodyPr/>
          <a:lstStyle/>
          <a:p>
            <a:fld id="{A97A18B9-A688-4517-B346-6680F6127509}" type="slidenum">
              <a:rPr lang="en-US" smtClean="0"/>
              <a:t>22</a:t>
            </a:fld>
            <a:endParaRPr lang="en-US" dirty="0"/>
          </a:p>
        </p:txBody>
      </p:sp>
    </p:spTree>
    <p:extLst>
      <p:ext uri="{BB962C8B-B14F-4D97-AF65-F5344CB8AC3E}">
        <p14:creationId xmlns:p14="http://schemas.microsoft.com/office/powerpoint/2010/main" val="3301255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665F66-CE05-D554-B290-9FC70E0D5A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9A4B1-D9A4-EA4D-8C42-BD8A9D241097}"/>
              </a:ext>
            </a:extLst>
          </p:cNvPr>
          <p:cNvSpPr>
            <a:spLocks noGrp="1"/>
          </p:cNvSpPr>
          <p:nvPr>
            <p:ph type="title"/>
          </p:nvPr>
        </p:nvSpPr>
        <p:spPr>
          <a:xfrm>
            <a:off x="838200" y="365125"/>
            <a:ext cx="10515600" cy="2335486"/>
          </a:xfrm>
        </p:spPr>
        <p:txBody>
          <a:bodyPr>
            <a:noAutofit/>
          </a:bodyPr>
          <a:lstStyle/>
          <a:p>
            <a:r>
              <a:rPr lang="en-US" sz="3600" b="1" dirty="0">
                <a:latin typeface="Times New Roman" panose="02020603050405020304" pitchFamily="18" charset="0"/>
                <a:cs typeface="Times New Roman" panose="02020603050405020304" pitchFamily="18" charset="0"/>
              </a:rPr>
              <a:t>Challenge #6.  </a:t>
            </a:r>
            <a:r>
              <a:rPr lang="en-US" sz="3600" dirty="0">
                <a:latin typeface="Times New Roman" panose="02020603050405020304" pitchFamily="18" charset="0"/>
                <a:cs typeface="Times New Roman" panose="02020603050405020304" pitchFamily="18" charset="0"/>
              </a:rPr>
              <a:t>A manpower audit team from higher headquarters concluded that the school had more teachers than it needed and proposed multiple changes to decrease the number of teachers needed.</a:t>
            </a:r>
          </a:p>
        </p:txBody>
      </p:sp>
      <p:sp>
        <p:nvSpPr>
          <p:cNvPr id="3" name="Content Placeholder 2">
            <a:extLst>
              <a:ext uri="{FF2B5EF4-FFF2-40B4-BE49-F238E27FC236}">
                <a16:creationId xmlns:a16="http://schemas.microsoft.com/office/drawing/2014/main" id="{2C1E70FF-3A82-1DCF-6A40-B829107CFB65}"/>
              </a:ext>
            </a:extLst>
          </p:cNvPr>
          <p:cNvSpPr>
            <a:spLocks noGrp="1"/>
          </p:cNvSpPr>
          <p:nvPr>
            <p:ph idx="1"/>
          </p:nvPr>
        </p:nvSpPr>
        <p:spPr>
          <a:xfrm>
            <a:off x="838200" y="2700611"/>
            <a:ext cx="10515600" cy="3869871"/>
          </a:xfrm>
        </p:spPr>
        <p:txBody>
          <a:bodyPr>
            <a:noAutofit/>
          </a:bodyPr>
          <a:lstStyle/>
          <a:p>
            <a:r>
              <a:rPr lang="en-US" spc="-30" dirty="0">
                <a:latin typeface="Times New Roman" panose="02020603050405020304" pitchFamily="18" charset="0"/>
                <a:cs typeface="Times New Roman" panose="02020603050405020304" pitchFamily="18" charset="0"/>
              </a:rPr>
              <a:t>Class sizes should be increased, so there would be fewer classes to teach.</a:t>
            </a:r>
          </a:p>
          <a:p>
            <a:r>
              <a:rPr lang="en-US" spc="-30" dirty="0">
                <a:latin typeface="Times New Roman" panose="02020603050405020304" pitchFamily="18" charset="0"/>
                <a:cs typeface="Times New Roman" panose="02020603050405020304" pitchFamily="18" charset="0"/>
              </a:rPr>
              <a:t>Instruction should be increased from 6 hours to 7 hours per day, so that courses could be shortened.</a:t>
            </a:r>
          </a:p>
          <a:p>
            <a:r>
              <a:rPr lang="en-US" spc="-30" dirty="0">
                <a:latin typeface="Times New Roman" panose="02020603050405020304" pitchFamily="18" charset="0"/>
                <a:cs typeface="Times New Roman" panose="02020603050405020304" pitchFamily="18" charset="0"/>
              </a:rPr>
              <a:t>Teacher preparation time should be eliminated, which would allow teachers to teach more classes per day.</a:t>
            </a:r>
          </a:p>
          <a:p>
            <a:r>
              <a:rPr lang="en-US" spc="-30" dirty="0">
                <a:latin typeface="Times New Roman" panose="02020603050405020304" pitchFamily="18" charset="0"/>
                <a:cs typeface="Times New Roman" panose="02020603050405020304" pitchFamily="18" charset="0"/>
              </a:rPr>
              <a:t>The teachers should be required to teach extra classes to substitute for other teachers who were ill or on vacation. </a:t>
            </a:r>
          </a:p>
        </p:txBody>
      </p:sp>
      <p:sp>
        <p:nvSpPr>
          <p:cNvPr id="4" name="Slide Number Placeholder 3">
            <a:extLst>
              <a:ext uri="{FF2B5EF4-FFF2-40B4-BE49-F238E27FC236}">
                <a16:creationId xmlns:a16="http://schemas.microsoft.com/office/drawing/2014/main" id="{8715CA94-B04D-7342-7BD2-D7AB92FC410E}"/>
              </a:ext>
            </a:extLst>
          </p:cNvPr>
          <p:cNvSpPr>
            <a:spLocks noGrp="1"/>
          </p:cNvSpPr>
          <p:nvPr>
            <p:ph type="sldNum" sz="quarter" idx="12"/>
          </p:nvPr>
        </p:nvSpPr>
        <p:spPr/>
        <p:txBody>
          <a:bodyPr/>
          <a:lstStyle/>
          <a:p>
            <a:fld id="{A97A18B9-A688-4517-B346-6680F6127509}" type="slidenum">
              <a:rPr lang="en-US" smtClean="0"/>
              <a:t>23</a:t>
            </a:fld>
            <a:endParaRPr lang="en-US" dirty="0"/>
          </a:p>
        </p:txBody>
      </p:sp>
    </p:spTree>
    <p:extLst>
      <p:ext uri="{BB962C8B-B14F-4D97-AF65-F5344CB8AC3E}">
        <p14:creationId xmlns:p14="http://schemas.microsoft.com/office/powerpoint/2010/main" val="23305214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E7ECD-B6AA-21AA-6845-C212651314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1055DA-E61F-9F65-6136-118F481BB5E2}"/>
              </a:ext>
            </a:extLst>
          </p:cNvPr>
          <p:cNvSpPr>
            <a:spLocks noGrp="1"/>
          </p:cNvSpPr>
          <p:nvPr>
            <p:ph type="title"/>
          </p:nvPr>
        </p:nvSpPr>
        <p:spPr>
          <a:xfrm>
            <a:off x="838200" y="365125"/>
            <a:ext cx="10633364" cy="1275139"/>
          </a:xfrm>
        </p:spPr>
        <p:txBody>
          <a:bodyPr>
            <a:noAutofit/>
          </a:bodyPr>
          <a:lstStyle/>
          <a:p>
            <a:r>
              <a:rPr lang="en-US" sz="3600" b="1" dirty="0">
                <a:latin typeface="Times New Roman" panose="02020603050405020304" pitchFamily="18" charset="0"/>
                <a:cs typeface="Times New Roman" panose="02020603050405020304" pitchFamily="18" charset="0"/>
              </a:rPr>
              <a:t>Solution #6.</a:t>
            </a:r>
            <a:r>
              <a:rPr lang="en-US" sz="3600" dirty="0">
                <a:latin typeface="Times New Roman" panose="02020603050405020304" pitchFamily="18" charset="0"/>
                <a:cs typeface="Times New Roman" panose="02020603050405020304" pitchFamily="18" charset="0"/>
              </a:rPr>
              <a:t> The school developed and presented an alternative, pedagogical staffing model.</a:t>
            </a:r>
          </a:p>
        </p:txBody>
      </p:sp>
      <p:sp>
        <p:nvSpPr>
          <p:cNvPr id="3" name="Content Placeholder 2">
            <a:extLst>
              <a:ext uri="{FF2B5EF4-FFF2-40B4-BE49-F238E27FC236}">
                <a16:creationId xmlns:a16="http://schemas.microsoft.com/office/drawing/2014/main" id="{EBCC3D1E-708F-ACF5-521E-2A3C7C1D463D}"/>
              </a:ext>
            </a:extLst>
          </p:cNvPr>
          <p:cNvSpPr>
            <a:spLocks noGrp="1"/>
          </p:cNvSpPr>
          <p:nvPr>
            <p:ph idx="1"/>
          </p:nvPr>
        </p:nvSpPr>
        <p:spPr>
          <a:xfrm>
            <a:off x="838200" y="1786217"/>
            <a:ext cx="10515600" cy="4716086"/>
          </a:xfrm>
        </p:spPr>
        <p:txBody>
          <a:bodyPr>
            <a:noAutofit/>
          </a:bodyPr>
          <a:lstStyle/>
          <a:p>
            <a:r>
              <a:rPr lang="en-US" dirty="0">
                <a:latin typeface="Times New Roman" panose="02020603050405020304" pitchFamily="18" charset="0"/>
                <a:cs typeface="Times New Roman" panose="02020603050405020304" pitchFamily="18" charset="0"/>
              </a:rPr>
              <a:t>The school’s “pedagogical” staffing model considered that:</a:t>
            </a:r>
          </a:p>
          <a:p>
            <a:pPr lvl="1"/>
            <a:r>
              <a:rPr lang="en-US" dirty="0">
                <a:latin typeface="Times New Roman" panose="02020603050405020304" pitchFamily="18" charset="0"/>
                <a:cs typeface="Times New Roman" panose="02020603050405020304" pitchFamily="18" charset="0"/>
              </a:rPr>
              <a:t>If teaching assignments were maintained for the duration of the class, teachers could take pride in and be accountable for their students’ accomplishments.</a:t>
            </a:r>
          </a:p>
          <a:p>
            <a:pPr lvl="1"/>
            <a:r>
              <a:rPr lang="en-US" dirty="0">
                <a:latin typeface="Times New Roman" panose="02020603050405020304" pitchFamily="18" charset="0"/>
                <a:cs typeface="Times New Roman" panose="02020603050405020304" pitchFamily="18" charset="0"/>
              </a:rPr>
              <a:t>If teachers really knew their students, they could better tailor instruction.</a:t>
            </a:r>
          </a:p>
          <a:p>
            <a:pPr lvl="1"/>
            <a:r>
              <a:rPr lang="en-US" dirty="0">
                <a:latin typeface="Times New Roman" panose="02020603050405020304" pitchFamily="18" charset="0"/>
                <a:cs typeface="Times New Roman" panose="02020603050405020304" pitchFamily="18" charset="0"/>
              </a:rPr>
              <a:t>Teachers were actually only available 1,740 (not 2,080) work hours per year, so every teacher would be gone at multiple times during year-long courses. </a:t>
            </a:r>
          </a:p>
          <a:p>
            <a:pPr lvl="1"/>
            <a:r>
              <a:rPr lang="en-US" dirty="0">
                <a:latin typeface="Times New Roman" panose="02020603050405020304" pitchFamily="18" charset="0"/>
                <a:cs typeface="Times New Roman" panose="02020603050405020304" pitchFamily="18" charset="0"/>
              </a:rPr>
              <a:t>The smallest teaching unit, where staffing levels would be sufficient to cover for their colleagues’ absences, would be to have a team of 6 teachers be responsible for 3 classes of students meeting 6 hours per day.</a:t>
            </a:r>
          </a:p>
          <a:p>
            <a:r>
              <a:rPr lang="en-US" dirty="0">
                <a:latin typeface="Times New Roman" panose="02020603050405020304" pitchFamily="18" charset="0"/>
                <a:cs typeface="Times New Roman" panose="02020603050405020304" pitchFamily="18" charset="0"/>
              </a:rPr>
              <a:t>After many briefings and considerable debate at each level of the organization’s chain of command, the commanding general overruled the manpower team and approved the school’s staffing model.</a:t>
            </a:r>
          </a:p>
        </p:txBody>
      </p:sp>
      <p:sp>
        <p:nvSpPr>
          <p:cNvPr id="4" name="Slide Number Placeholder 3">
            <a:extLst>
              <a:ext uri="{FF2B5EF4-FFF2-40B4-BE49-F238E27FC236}">
                <a16:creationId xmlns:a16="http://schemas.microsoft.com/office/drawing/2014/main" id="{4092E171-7A8B-985D-20FD-67FA5B2CB1D6}"/>
              </a:ext>
            </a:extLst>
          </p:cNvPr>
          <p:cNvSpPr>
            <a:spLocks noGrp="1"/>
          </p:cNvSpPr>
          <p:nvPr>
            <p:ph type="sldNum" sz="quarter" idx="12"/>
          </p:nvPr>
        </p:nvSpPr>
        <p:spPr/>
        <p:txBody>
          <a:bodyPr/>
          <a:lstStyle/>
          <a:p>
            <a:fld id="{A97A18B9-A688-4517-B346-6680F6127509}" type="slidenum">
              <a:rPr lang="en-US" smtClean="0"/>
              <a:t>24</a:t>
            </a:fld>
            <a:endParaRPr lang="en-US" dirty="0"/>
          </a:p>
        </p:txBody>
      </p:sp>
    </p:spTree>
    <p:extLst>
      <p:ext uri="{BB962C8B-B14F-4D97-AF65-F5344CB8AC3E}">
        <p14:creationId xmlns:p14="http://schemas.microsoft.com/office/powerpoint/2010/main" val="2946157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23098-E9BF-9245-FED0-689EE91907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AAF91E-516E-D033-29A3-B755978C867F}"/>
              </a:ext>
            </a:extLst>
          </p:cNvPr>
          <p:cNvSpPr>
            <a:spLocks noGrp="1"/>
          </p:cNvSpPr>
          <p:nvPr>
            <p:ph type="title"/>
          </p:nvPr>
        </p:nvSpPr>
        <p:spPr>
          <a:xfrm>
            <a:off x="838200" y="365126"/>
            <a:ext cx="10515600" cy="1125008"/>
          </a:xfrm>
        </p:spPr>
        <p:txBody>
          <a:bodyPr>
            <a:normAutofit/>
          </a:bodyPr>
          <a:lstStyle/>
          <a:p>
            <a:r>
              <a:rPr lang="en-US" sz="6000" dirty="0">
                <a:latin typeface="Times New Roman" panose="02020603050405020304" pitchFamily="18" charset="0"/>
                <a:cs typeface="Times New Roman" panose="02020603050405020304" pitchFamily="18" charset="0"/>
              </a:rPr>
              <a:t>Summary</a:t>
            </a:r>
          </a:p>
        </p:txBody>
      </p:sp>
      <p:sp>
        <p:nvSpPr>
          <p:cNvPr id="3" name="Content Placeholder 2">
            <a:extLst>
              <a:ext uri="{FF2B5EF4-FFF2-40B4-BE49-F238E27FC236}">
                <a16:creationId xmlns:a16="http://schemas.microsoft.com/office/drawing/2014/main" id="{190FEEC0-8979-60C9-8180-A1CEA41EEFA2}"/>
              </a:ext>
            </a:extLst>
          </p:cNvPr>
          <p:cNvSpPr>
            <a:spLocks noGrp="1"/>
          </p:cNvSpPr>
          <p:nvPr>
            <p:ph idx="1"/>
          </p:nvPr>
        </p:nvSpPr>
        <p:spPr>
          <a:xfrm>
            <a:off x="838200" y="1422400"/>
            <a:ext cx="10515600" cy="5070474"/>
          </a:xfrm>
        </p:spPr>
        <p:txBody>
          <a:bodyPr>
            <a:noAutofit/>
          </a:bodyPr>
          <a:lstStyle/>
          <a:p>
            <a:r>
              <a:rPr lang="en-US" sz="3200" dirty="0">
                <a:latin typeface="Times New Roman" panose="02020603050405020304" pitchFamily="18" charset="0"/>
                <a:cs typeface="Times New Roman" panose="02020603050405020304" pitchFamily="18" charset="0"/>
              </a:rPr>
              <a:t>Functioning in a foreign country presents many challenges.</a:t>
            </a:r>
          </a:p>
          <a:p>
            <a:pPr lvl="1"/>
            <a:r>
              <a:rPr lang="en-US" sz="2800" dirty="0">
                <a:latin typeface="Times New Roman" panose="02020603050405020304" pitchFamily="18" charset="0"/>
                <a:cs typeface="Times New Roman" panose="02020603050405020304" pitchFamily="18" charset="0"/>
              </a:rPr>
              <a:t>The language used is different.</a:t>
            </a:r>
          </a:p>
          <a:p>
            <a:pPr lvl="1"/>
            <a:r>
              <a:rPr lang="en-US" sz="2800" dirty="0">
                <a:latin typeface="Times New Roman" panose="02020603050405020304" pitchFamily="18" charset="0"/>
                <a:cs typeface="Times New Roman" panose="02020603050405020304" pitchFamily="18" charset="0"/>
              </a:rPr>
              <a:t>The cultural values are different.</a:t>
            </a:r>
          </a:p>
          <a:p>
            <a:r>
              <a:rPr lang="en-US" sz="3200" dirty="0">
                <a:latin typeface="Times New Roman" panose="02020603050405020304" pitchFamily="18" charset="0"/>
                <a:cs typeface="Times New Roman" panose="02020603050405020304" pitchFamily="18" charset="0"/>
              </a:rPr>
              <a:t>Operating a language school within a training organization presents similar challenges.</a:t>
            </a:r>
          </a:p>
          <a:p>
            <a:r>
              <a:rPr lang="en-US" sz="3200" dirty="0">
                <a:latin typeface="Times New Roman" panose="02020603050405020304" pitchFamily="18" charset="0"/>
                <a:cs typeface="Times New Roman" panose="02020603050405020304" pitchFamily="18" charset="0"/>
              </a:rPr>
              <a:t>To be successful, the school’s leaders must:</a:t>
            </a:r>
          </a:p>
          <a:p>
            <a:pPr lvl="1"/>
            <a:r>
              <a:rPr lang="en-US" sz="2800" dirty="0">
                <a:latin typeface="Times New Roman" panose="02020603050405020304" pitchFamily="18" charset="0"/>
                <a:cs typeface="Times New Roman" panose="02020603050405020304" pitchFamily="18" charset="0"/>
              </a:rPr>
              <a:t>Learn to speak “training”.</a:t>
            </a:r>
          </a:p>
          <a:p>
            <a:pPr lvl="1"/>
            <a:r>
              <a:rPr lang="en-US" sz="2800" dirty="0">
                <a:latin typeface="Times New Roman" panose="02020603050405020304" pitchFamily="18" charset="0"/>
                <a:cs typeface="Times New Roman" panose="02020603050405020304" pitchFamily="18" charset="0"/>
              </a:rPr>
              <a:t>Understand the training culture.</a:t>
            </a:r>
          </a:p>
          <a:p>
            <a:pPr lvl="1"/>
            <a:r>
              <a:rPr lang="en-US" sz="2800" dirty="0">
                <a:latin typeface="Times New Roman" panose="02020603050405020304" pitchFamily="18" charset="0"/>
                <a:cs typeface="Times New Roman" panose="02020603050405020304" pitchFamily="18" charset="0"/>
              </a:rPr>
              <a:t>Adapt their language to make it comprehensible to those with training backgrounds.</a:t>
            </a:r>
          </a:p>
        </p:txBody>
      </p:sp>
      <p:sp>
        <p:nvSpPr>
          <p:cNvPr id="4" name="Slide Number Placeholder 3">
            <a:extLst>
              <a:ext uri="{FF2B5EF4-FFF2-40B4-BE49-F238E27FC236}">
                <a16:creationId xmlns:a16="http://schemas.microsoft.com/office/drawing/2014/main" id="{26F38752-21B4-5197-8DE6-68DE74603953}"/>
              </a:ext>
            </a:extLst>
          </p:cNvPr>
          <p:cNvSpPr>
            <a:spLocks noGrp="1"/>
          </p:cNvSpPr>
          <p:nvPr>
            <p:ph type="sldNum" sz="quarter" idx="12"/>
          </p:nvPr>
        </p:nvSpPr>
        <p:spPr/>
        <p:txBody>
          <a:bodyPr/>
          <a:lstStyle/>
          <a:p>
            <a:fld id="{A97A18B9-A688-4517-B346-6680F6127509}" type="slidenum">
              <a:rPr lang="en-US" smtClean="0"/>
              <a:t>25</a:t>
            </a:fld>
            <a:endParaRPr lang="en-US" dirty="0"/>
          </a:p>
        </p:txBody>
      </p:sp>
    </p:spTree>
    <p:extLst>
      <p:ext uri="{BB962C8B-B14F-4D97-AF65-F5344CB8AC3E}">
        <p14:creationId xmlns:p14="http://schemas.microsoft.com/office/powerpoint/2010/main" val="919387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CC22-E3A3-34E1-2547-83D781341FA2}"/>
              </a:ext>
            </a:extLst>
          </p:cNvPr>
          <p:cNvSpPr>
            <a:spLocks noGrp="1"/>
          </p:cNvSpPr>
          <p:nvPr>
            <p:ph type="title"/>
          </p:nvPr>
        </p:nvSpPr>
        <p:spPr>
          <a:xfrm>
            <a:off x="838200" y="365124"/>
            <a:ext cx="10515600" cy="1751543"/>
          </a:xfrm>
        </p:spPr>
        <p:txBody>
          <a:bodyPr>
            <a:noAutofit/>
          </a:bodyPr>
          <a:lstStyle/>
          <a:p>
            <a:r>
              <a:rPr lang="en-US" sz="4000" dirty="0">
                <a:latin typeface="Times New Roman" panose="02020603050405020304" pitchFamily="18" charset="0"/>
                <a:cs typeface="Times New Roman" panose="02020603050405020304" pitchFamily="18" charset="0"/>
              </a:rPr>
              <a:t>And regardless of whether you consider language learning to be “training” or “education”, the following truths remain:</a:t>
            </a:r>
            <a:endParaRPr lang="en-US" sz="4000" dirty="0"/>
          </a:p>
        </p:txBody>
      </p:sp>
      <p:sp>
        <p:nvSpPr>
          <p:cNvPr id="3" name="Content Placeholder 2">
            <a:extLst>
              <a:ext uri="{FF2B5EF4-FFF2-40B4-BE49-F238E27FC236}">
                <a16:creationId xmlns:a16="http://schemas.microsoft.com/office/drawing/2014/main" id="{205C55FC-78E4-BAD2-A258-4D958E61F0BF}"/>
              </a:ext>
            </a:extLst>
          </p:cNvPr>
          <p:cNvSpPr>
            <a:spLocks noGrp="1"/>
          </p:cNvSpPr>
          <p:nvPr>
            <p:ph idx="1"/>
          </p:nvPr>
        </p:nvSpPr>
        <p:spPr>
          <a:xfrm>
            <a:off x="838200" y="2345268"/>
            <a:ext cx="10515600" cy="4011082"/>
          </a:xfrm>
        </p:spPr>
        <p:txBody>
          <a:bodyPr>
            <a:noAutofit/>
          </a:bodyPr>
          <a:lstStyle/>
          <a:p>
            <a:r>
              <a:rPr lang="en-US" sz="3600" b="1" dirty="0">
                <a:latin typeface="Times New Roman" panose="02020603050405020304" pitchFamily="18" charset="0"/>
                <a:cs typeface="Times New Roman" panose="02020603050405020304" pitchFamily="18" charset="0"/>
              </a:rPr>
              <a:t>Language</a:t>
            </a:r>
            <a:r>
              <a:rPr lang="en-US" sz="3600" dirty="0">
                <a:latin typeface="Times New Roman" panose="02020603050405020304" pitchFamily="18" charset="0"/>
                <a:cs typeface="Times New Roman" panose="02020603050405020304" pitchFamily="18" charset="0"/>
              </a:rPr>
              <a:t> is the most complex of all human behaviors.</a:t>
            </a:r>
          </a:p>
          <a:p>
            <a:r>
              <a:rPr lang="en-US" sz="3600" b="1" dirty="0">
                <a:latin typeface="Times New Roman" panose="02020603050405020304" pitchFamily="18" charset="0"/>
                <a:cs typeface="Times New Roman" panose="02020603050405020304" pitchFamily="18" charset="0"/>
              </a:rPr>
              <a:t>Learning</a:t>
            </a:r>
            <a:r>
              <a:rPr lang="en-US" sz="3600" dirty="0">
                <a:latin typeface="Times New Roman" panose="02020603050405020304" pitchFamily="18" charset="0"/>
                <a:cs typeface="Times New Roman" panose="02020603050405020304" pitchFamily="18" charset="0"/>
              </a:rPr>
              <a:t> is the most complex of human endeavors.</a:t>
            </a:r>
          </a:p>
          <a:p>
            <a:r>
              <a:rPr lang="en-US" sz="3600" dirty="0">
                <a:latin typeface="Times New Roman" panose="02020603050405020304" pitchFamily="18" charset="0"/>
                <a:cs typeface="Times New Roman" panose="02020603050405020304" pitchFamily="18" charset="0"/>
              </a:rPr>
              <a:t>The combination, </a:t>
            </a:r>
            <a:r>
              <a:rPr lang="en-US" sz="3600" b="1" dirty="0">
                <a:latin typeface="Times New Roman" panose="02020603050405020304" pitchFamily="18" charset="0"/>
                <a:cs typeface="Times New Roman" panose="02020603050405020304" pitchFamily="18" charset="0"/>
              </a:rPr>
              <a:t>language learning,</a:t>
            </a:r>
            <a:r>
              <a:rPr lang="en-US" sz="3600" dirty="0">
                <a:latin typeface="Times New Roman" panose="02020603050405020304" pitchFamily="18" charset="0"/>
                <a:cs typeface="Times New Roman" panose="02020603050405020304" pitchFamily="18" charset="0"/>
              </a:rPr>
              <a:t> can be best described as complexity squared.</a:t>
            </a:r>
          </a:p>
        </p:txBody>
      </p:sp>
      <p:sp>
        <p:nvSpPr>
          <p:cNvPr id="4" name="Slide Number Placeholder 3">
            <a:extLst>
              <a:ext uri="{FF2B5EF4-FFF2-40B4-BE49-F238E27FC236}">
                <a16:creationId xmlns:a16="http://schemas.microsoft.com/office/drawing/2014/main" id="{3B51A985-2429-7D4A-B7DC-581E85656EC0}"/>
              </a:ext>
            </a:extLst>
          </p:cNvPr>
          <p:cNvSpPr>
            <a:spLocks noGrp="1"/>
          </p:cNvSpPr>
          <p:nvPr>
            <p:ph type="sldNum" sz="quarter" idx="12"/>
          </p:nvPr>
        </p:nvSpPr>
        <p:spPr/>
        <p:txBody>
          <a:bodyPr/>
          <a:lstStyle/>
          <a:p>
            <a:fld id="{A97A18B9-A688-4517-B346-6680F6127509}" type="slidenum">
              <a:rPr lang="en-US" smtClean="0"/>
              <a:t>26</a:t>
            </a:fld>
            <a:endParaRPr lang="en-US" dirty="0"/>
          </a:p>
        </p:txBody>
      </p:sp>
    </p:spTree>
    <p:extLst>
      <p:ext uri="{BB962C8B-B14F-4D97-AF65-F5344CB8AC3E}">
        <p14:creationId xmlns:p14="http://schemas.microsoft.com/office/powerpoint/2010/main" val="3197949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64DE0-BB58-7F97-AB58-F6B7671FE0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C9F520-71C4-A0D6-7394-538B4D5F2356}"/>
              </a:ext>
            </a:extLst>
          </p:cNvPr>
          <p:cNvSpPr>
            <a:spLocks noGrp="1"/>
          </p:cNvSpPr>
          <p:nvPr>
            <p:ph type="title"/>
          </p:nvPr>
        </p:nvSpPr>
        <p:spPr>
          <a:xfrm>
            <a:off x="1084082" y="365125"/>
            <a:ext cx="8955464" cy="2962275"/>
          </a:xfrm>
        </p:spPr>
        <p:txBody>
          <a:bodyPr>
            <a:normAutofit/>
          </a:bodyPr>
          <a:lstStyle/>
          <a:p>
            <a:pPr algn="ctr"/>
            <a:r>
              <a:rPr lang="en-US" sz="6000" dirty="0">
                <a:latin typeface="Times New Roman" panose="02020603050405020304" pitchFamily="18" charset="0"/>
                <a:cs typeface="Times New Roman" panose="02020603050405020304" pitchFamily="18" charset="0"/>
              </a:rPr>
              <a:t>Thank you!</a:t>
            </a:r>
          </a:p>
        </p:txBody>
      </p:sp>
      <p:sp>
        <p:nvSpPr>
          <p:cNvPr id="3" name="Content Placeholder 2">
            <a:extLst>
              <a:ext uri="{FF2B5EF4-FFF2-40B4-BE49-F238E27FC236}">
                <a16:creationId xmlns:a16="http://schemas.microsoft.com/office/drawing/2014/main" id="{E5C2A5AC-E0BE-CE28-9E97-5059F6F98AF2}"/>
              </a:ext>
            </a:extLst>
          </p:cNvPr>
          <p:cNvSpPr>
            <a:spLocks noGrp="1"/>
          </p:cNvSpPr>
          <p:nvPr>
            <p:ph idx="1"/>
          </p:nvPr>
        </p:nvSpPr>
        <p:spPr>
          <a:xfrm>
            <a:off x="2139884" y="3530600"/>
            <a:ext cx="8223315" cy="1515533"/>
          </a:xfrm>
        </p:spPr>
        <p:txBody>
          <a:bodyPr>
            <a:normAutofit/>
          </a:bodyPr>
          <a:lstStyle/>
          <a:p>
            <a:pPr marL="0" indent="0">
              <a:buNone/>
            </a:pPr>
            <a:r>
              <a:rPr lang="en-US" sz="3200" dirty="0">
                <a:latin typeface="Times New Roman" panose="02020603050405020304" pitchFamily="18" charset="0"/>
                <a:cs typeface="Times New Roman" panose="02020603050405020304" pitchFamily="18" charset="0"/>
              </a:rPr>
              <a:t>I hope you found these examples of contrasting cultural expectations to be informative.</a:t>
            </a:r>
          </a:p>
        </p:txBody>
      </p:sp>
      <p:sp>
        <p:nvSpPr>
          <p:cNvPr id="4" name="Slide Number Placeholder 3">
            <a:extLst>
              <a:ext uri="{FF2B5EF4-FFF2-40B4-BE49-F238E27FC236}">
                <a16:creationId xmlns:a16="http://schemas.microsoft.com/office/drawing/2014/main" id="{F94297BE-731D-8D19-7B05-0A7E8F79CCDE}"/>
              </a:ext>
            </a:extLst>
          </p:cNvPr>
          <p:cNvSpPr>
            <a:spLocks noGrp="1"/>
          </p:cNvSpPr>
          <p:nvPr>
            <p:ph type="sldNum" sz="quarter" idx="12"/>
          </p:nvPr>
        </p:nvSpPr>
        <p:spPr/>
        <p:txBody>
          <a:bodyPr/>
          <a:lstStyle/>
          <a:p>
            <a:fld id="{A97A18B9-A688-4517-B346-6680F6127509}" type="slidenum">
              <a:rPr lang="en-US" smtClean="0"/>
              <a:t>27</a:t>
            </a:fld>
            <a:endParaRPr lang="en-US" dirty="0"/>
          </a:p>
        </p:txBody>
      </p:sp>
    </p:spTree>
    <p:extLst>
      <p:ext uri="{BB962C8B-B14F-4D97-AF65-F5344CB8AC3E}">
        <p14:creationId xmlns:p14="http://schemas.microsoft.com/office/powerpoint/2010/main" val="33298522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E9012B-B30A-BF50-7A5B-0B64A7495B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DEA238-5E6B-F344-FE7D-C2EBFF918C3D}"/>
              </a:ext>
            </a:extLst>
          </p:cNvPr>
          <p:cNvSpPr>
            <a:spLocks noGrp="1"/>
          </p:cNvSpPr>
          <p:nvPr>
            <p:ph type="title"/>
          </p:nvPr>
        </p:nvSpPr>
        <p:spPr/>
        <p:txBody>
          <a:bodyPr>
            <a:normAutofit/>
          </a:bodyPr>
          <a:lstStyle/>
          <a:p>
            <a:r>
              <a:rPr lang="en-US" dirty="0">
                <a:latin typeface="Times New Roman" panose="02020603050405020304" pitchFamily="18" charset="0"/>
                <a:cs typeface="Times New Roman" panose="02020603050405020304" pitchFamily="18" charset="0"/>
              </a:rPr>
              <a:t>Grasping the nuances between synonyms is a challenge in every language.</a:t>
            </a:r>
          </a:p>
        </p:txBody>
      </p:sp>
      <p:sp>
        <p:nvSpPr>
          <p:cNvPr id="3" name="Content Placeholder 2">
            <a:extLst>
              <a:ext uri="{FF2B5EF4-FFF2-40B4-BE49-F238E27FC236}">
                <a16:creationId xmlns:a16="http://schemas.microsoft.com/office/drawing/2014/main" id="{00BF0768-8B6C-4D4F-9A47-DAEDA72196B9}"/>
              </a:ext>
            </a:extLst>
          </p:cNvPr>
          <p:cNvSpPr>
            <a:spLocks noGrp="1"/>
          </p:cNvSpPr>
          <p:nvPr>
            <p:ph idx="1"/>
          </p:nvPr>
        </p:nvSpPr>
        <p:spPr>
          <a:xfrm>
            <a:off x="838200" y="1862051"/>
            <a:ext cx="10515600" cy="4494298"/>
          </a:xfrm>
        </p:spPr>
        <p:txBody>
          <a:bodyPr>
            <a:noAutofit/>
          </a:bodyPr>
          <a:lstStyle/>
          <a:p>
            <a:pPr marL="0" indent="0">
              <a:buNone/>
            </a:pPr>
            <a:r>
              <a:rPr lang="en-US" sz="3200" dirty="0">
                <a:latin typeface="Times New Roman" panose="02020603050405020304" pitchFamily="18" charset="0"/>
                <a:cs typeface="Times New Roman" panose="02020603050405020304" pitchFamily="18" charset="0"/>
              </a:rPr>
              <a:t>What is the difference between each pair of words?</a:t>
            </a:r>
          </a:p>
          <a:p>
            <a:pPr marL="0" indent="0">
              <a:buNone/>
            </a:pPr>
            <a:r>
              <a:rPr lang="en-US" sz="3200" dirty="0">
                <a:latin typeface="Times New Roman" panose="02020603050405020304" pitchFamily="18" charset="0"/>
                <a:cs typeface="Times New Roman" panose="02020603050405020304" pitchFamily="18" charset="0"/>
              </a:rPr>
              <a:t>Which word would you rather have applied to you?</a:t>
            </a:r>
          </a:p>
          <a:p>
            <a:pPr marL="0" indent="0">
              <a:buNone/>
            </a:pPr>
            <a:r>
              <a:rPr lang="en-US" sz="3200" dirty="0">
                <a:latin typeface="Times New Roman" panose="02020603050405020304" pitchFamily="18" charset="0"/>
                <a:cs typeface="Times New Roman" panose="02020603050405020304" pitchFamily="18" charset="0"/>
              </a:rPr>
              <a:t>Why?</a:t>
            </a:r>
          </a:p>
          <a:p>
            <a:pPr marL="0" indent="0">
              <a:buNone/>
            </a:pPr>
            <a:r>
              <a:rPr lang="en-US" sz="3200" dirty="0">
                <a:latin typeface="Times New Roman" panose="02020603050405020304" pitchFamily="18" charset="0"/>
                <a:cs typeface="Times New Roman" panose="02020603050405020304" pitchFamily="18" charset="0"/>
              </a:rPr>
              <a:t>	Slim  /  Scrawny</a:t>
            </a:r>
          </a:p>
          <a:p>
            <a:pPr marL="0" indent="0">
              <a:buNone/>
            </a:pPr>
            <a:r>
              <a:rPr lang="en-US" sz="3200" dirty="0">
                <a:latin typeface="Times New Roman" panose="02020603050405020304" pitchFamily="18" charset="0"/>
                <a:cs typeface="Times New Roman" panose="02020603050405020304" pitchFamily="18" charset="0"/>
              </a:rPr>
              <a:t>	Frugal  /  Stingy</a:t>
            </a:r>
          </a:p>
          <a:p>
            <a:pPr marL="0" indent="0">
              <a:buNone/>
            </a:pPr>
            <a:r>
              <a:rPr lang="en-US" sz="3200" dirty="0">
                <a:latin typeface="Times New Roman" panose="02020603050405020304" pitchFamily="18" charset="0"/>
                <a:cs typeface="Times New Roman" panose="02020603050405020304" pitchFamily="18" charset="0"/>
              </a:rPr>
              <a:t>	Confident  /  Arrogant</a:t>
            </a:r>
          </a:p>
          <a:p>
            <a:pPr marL="0" indent="0">
              <a:buNone/>
            </a:pPr>
            <a:r>
              <a:rPr lang="en-US" sz="3200" dirty="0">
                <a:latin typeface="Times New Roman" panose="02020603050405020304" pitchFamily="18" charset="0"/>
                <a:cs typeface="Times New Roman" panose="02020603050405020304" pitchFamily="18" charset="0"/>
              </a:rPr>
              <a:t>	Youthful  /  Childish</a:t>
            </a:r>
          </a:p>
          <a:p>
            <a:pPr marL="0" indent="0">
              <a:buNone/>
            </a:pPr>
            <a:r>
              <a:rPr lang="en-US" sz="3200" dirty="0">
                <a:latin typeface="Times New Roman" panose="02020603050405020304" pitchFamily="18" charset="0"/>
                <a:cs typeface="Times New Roman" panose="02020603050405020304" pitchFamily="18" charset="0"/>
              </a:rPr>
              <a:t>	</a:t>
            </a:r>
            <a:r>
              <a:rPr lang="en-US" sz="3200" b="1" dirty="0">
                <a:highlight>
                  <a:srgbClr val="FFFF00"/>
                </a:highlight>
                <a:latin typeface="Times New Roman" panose="02020603050405020304" pitchFamily="18" charset="0"/>
                <a:cs typeface="Times New Roman" panose="02020603050405020304" pitchFamily="18" charset="0"/>
              </a:rPr>
              <a:t>Educated  /  Trained</a:t>
            </a:r>
          </a:p>
        </p:txBody>
      </p:sp>
      <p:sp>
        <p:nvSpPr>
          <p:cNvPr id="4" name="Slide Number Placeholder 3">
            <a:extLst>
              <a:ext uri="{FF2B5EF4-FFF2-40B4-BE49-F238E27FC236}">
                <a16:creationId xmlns:a16="http://schemas.microsoft.com/office/drawing/2014/main" id="{71F6555F-6FA0-41E4-F6E9-D3D60431055F}"/>
              </a:ext>
            </a:extLst>
          </p:cNvPr>
          <p:cNvSpPr>
            <a:spLocks noGrp="1"/>
          </p:cNvSpPr>
          <p:nvPr>
            <p:ph type="sldNum" sz="quarter" idx="12"/>
          </p:nvPr>
        </p:nvSpPr>
        <p:spPr/>
        <p:txBody>
          <a:bodyPr/>
          <a:lstStyle/>
          <a:p>
            <a:fld id="{A97A18B9-A688-4517-B346-6680F6127509}" type="slidenum">
              <a:rPr lang="en-US" smtClean="0"/>
              <a:t>3</a:t>
            </a:fld>
            <a:endParaRPr lang="en-US" dirty="0"/>
          </a:p>
        </p:txBody>
      </p:sp>
    </p:spTree>
    <p:extLst>
      <p:ext uri="{BB962C8B-B14F-4D97-AF65-F5344CB8AC3E}">
        <p14:creationId xmlns:p14="http://schemas.microsoft.com/office/powerpoint/2010/main" val="1720194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394F0-8E44-B391-C76E-3B59C62CFFA0}"/>
              </a:ext>
            </a:extLst>
          </p:cNvPr>
          <p:cNvSpPr>
            <a:spLocks noGrp="1"/>
          </p:cNvSpPr>
          <p:nvPr>
            <p:ph type="title"/>
          </p:nvPr>
        </p:nvSpPr>
        <p:spPr>
          <a:xfrm>
            <a:off x="838200" y="365125"/>
            <a:ext cx="9552709" cy="1325563"/>
          </a:xfrm>
        </p:spPr>
        <p:txBody>
          <a:bodyPr/>
          <a:lstStyle/>
          <a:p>
            <a:pPr algn="ctr"/>
            <a:r>
              <a:rPr lang="en-US" dirty="0">
                <a:latin typeface="Times New Roman" panose="02020603050405020304" pitchFamily="18" charset="0"/>
                <a:cs typeface="Times New Roman" panose="02020603050405020304" pitchFamily="18" charset="0"/>
              </a:rPr>
              <a:t>Disclaimer </a:t>
            </a:r>
          </a:p>
        </p:txBody>
      </p:sp>
      <p:sp>
        <p:nvSpPr>
          <p:cNvPr id="3" name="Content Placeholder 2">
            <a:extLst>
              <a:ext uri="{FF2B5EF4-FFF2-40B4-BE49-F238E27FC236}">
                <a16:creationId xmlns:a16="http://schemas.microsoft.com/office/drawing/2014/main" id="{6B09F5FB-EA4C-E93E-2945-03CF8FE0B24E}"/>
              </a:ext>
            </a:extLst>
          </p:cNvPr>
          <p:cNvSpPr>
            <a:spLocks noGrp="1"/>
          </p:cNvSpPr>
          <p:nvPr>
            <p:ph idx="1"/>
          </p:nvPr>
        </p:nvSpPr>
        <p:spPr>
          <a:xfrm>
            <a:off x="2011680" y="1825625"/>
            <a:ext cx="8894618" cy="4351338"/>
          </a:xfrm>
        </p:spPr>
        <p:txBody>
          <a:bodyPr>
            <a:normAutofit/>
          </a:bodyPr>
          <a:lstStyle/>
          <a:p>
            <a:pPr marL="0" indent="0">
              <a:buNone/>
            </a:pPr>
            <a:r>
              <a:rPr lang="en-US" sz="4000" dirty="0">
                <a:latin typeface="Times New Roman" panose="02020603050405020304" pitchFamily="18" charset="0"/>
                <a:cs typeface="Times New Roman" panose="02020603050405020304" pitchFamily="18" charset="0"/>
              </a:rPr>
              <a:t>These personal remarks do not reflect the official policies of any nation, department, agency, school, or other entity. </a:t>
            </a:r>
          </a:p>
          <a:p>
            <a:pPr marL="0" indent="0">
              <a:buNone/>
            </a:pPr>
            <a:r>
              <a:rPr lang="en-US" sz="4000" dirty="0">
                <a:latin typeface="Times New Roman" panose="02020603050405020304" pitchFamily="18" charset="0"/>
                <a:cs typeface="Times New Roman" panose="02020603050405020304" pitchFamily="18" charset="0"/>
              </a:rPr>
              <a:t>Rather, this presentation is based on my personal experiences at a school that teaches multiple world languages to monolingual English speakers. </a:t>
            </a:r>
          </a:p>
        </p:txBody>
      </p:sp>
      <p:sp>
        <p:nvSpPr>
          <p:cNvPr id="4" name="Slide Number Placeholder 3">
            <a:extLst>
              <a:ext uri="{FF2B5EF4-FFF2-40B4-BE49-F238E27FC236}">
                <a16:creationId xmlns:a16="http://schemas.microsoft.com/office/drawing/2014/main" id="{C7D7B468-9268-9C0A-5E75-8554FD62CC9D}"/>
              </a:ext>
            </a:extLst>
          </p:cNvPr>
          <p:cNvSpPr>
            <a:spLocks noGrp="1"/>
          </p:cNvSpPr>
          <p:nvPr>
            <p:ph type="sldNum" sz="quarter" idx="12"/>
          </p:nvPr>
        </p:nvSpPr>
        <p:spPr/>
        <p:txBody>
          <a:bodyPr/>
          <a:lstStyle/>
          <a:p>
            <a:fld id="{A97A18B9-A688-4517-B346-6680F6127509}" type="slidenum">
              <a:rPr lang="en-US" smtClean="0"/>
              <a:t>4</a:t>
            </a:fld>
            <a:endParaRPr lang="en-US" dirty="0"/>
          </a:p>
        </p:txBody>
      </p:sp>
    </p:spTree>
    <p:extLst>
      <p:ext uri="{BB962C8B-B14F-4D97-AF65-F5344CB8AC3E}">
        <p14:creationId xmlns:p14="http://schemas.microsoft.com/office/powerpoint/2010/main" val="1310676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71AF6-0008-2649-8EB7-6A74A0872C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DF2E4F-A314-673A-A0F0-163C42038EE2}"/>
              </a:ext>
            </a:extLst>
          </p:cNvPr>
          <p:cNvSpPr>
            <a:spLocks noGrp="1"/>
          </p:cNvSpPr>
          <p:nvPr>
            <p:ph type="title"/>
          </p:nvPr>
        </p:nvSpPr>
        <p:spPr>
          <a:xfrm>
            <a:off x="838200" y="365125"/>
            <a:ext cx="10515600" cy="1180871"/>
          </a:xfrm>
        </p:spPr>
        <p:txBody>
          <a:bodyPr/>
          <a:lstStyle/>
          <a:p>
            <a:r>
              <a:rPr lang="en-US" dirty="0">
                <a:latin typeface="Times New Roman" panose="02020603050405020304" pitchFamily="18" charset="0"/>
                <a:cs typeface="Times New Roman" panose="02020603050405020304" pitchFamily="18" charset="0"/>
              </a:rPr>
              <a:t>Introduction</a:t>
            </a:r>
          </a:p>
        </p:txBody>
      </p:sp>
      <p:sp>
        <p:nvSpPr>
          <p:cNvPr id="3" name="Content Placeholder 2">
            <a:extLst>
              <a:ext uri="{FF2B5EF4-FFF2-40B4-BE49-F238E27FC236}">
                <a16:creationId xmlns:a16="http://schemas.microsoft.com/office/drawing/2014/main" id="{5432CF84-1D45-FB49-6369-97FCC2D79195}"/>
              </a:ext>
            </a:extLst>
          </p:cNvPr>
          <p:cNvSpPr>
            <a:spLocks noGrp="1"/>
          </p:cNvSpPr>
          <p:nvPr>
            <p:ph idx="1"/>
          </p:nvPr>
        </p:nvSpPr>
        <p:spPr>
          <a:xfrm>
            <a:off x="838200" y="1282045"/>
            <a:ext cx="10515600" cy="5021936"/>
          </a:xfrm>
        </p:spPr>
        <p:txBody>
          <a:bodyPr>
            <a:noAutofit/>
          </a:bodyPr>
          <a:lstStyle/>
          <a:p>
            <a:r>
              <a:rPr lang="en-US" sz="3200" dirty="0">
                <a:latin typeface="Times New Roman" panose="02020603050405020304" pitchFamily="18" charset="0"/>
                <a:cs typeface="Times New Roman" panose="02020603050405020304" pitchFamily="18" charset="0"/>
              </a:rPr>
              <a:t>Differences between training and education can be so striking that they result in organizational culture shock.</a:t>
            </a:r>
          </a:p>
          <a:p>
            <a:r>
              <a:rPr lang="en-US" sz="3200" dirty="0">
                <a:latin typeface="Times New Roman" panose="02020603050405020304" pitchFamily="18" charset="0"/>
                <a:cs typeface="Times New Roman" panose="02020603050405020304" pitchFamily="18" charset="0"/>
              </a:rPr>
              <a:t>This presentation will review 6 areas where I have seen conflicts between the expectations of training and education.</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Goals</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Curriculum Design</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Teacher Qualifications</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Quality Control</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Length of Courses</a:t>
            </a:r>
          </a:p>
          <a:p>
            <a:pPr marL="914400" lvl="1" indent="-457200">
              <a:buFont typeface="+mj-lt"/>
              <a:buAutoNum type="arabicPeriod"/>
            </a:pPr>
            <a:r>
              <a:rPr lang="en-US" sz="3200" dirty="0">
                <a:latin typeface="Times New Roman" panose="02020603050405020304" pitchFamily="18" charset="0"/>
                <a:cs typeface="Times New Roman" panose="02020603050405020304" pitchFamily="18" charset="0"/>
              </a:rPr>
              <a:t>Funding Priorities</a:t>
            </a:r>
          </a:p>
        </p:txBody>
      </p:sp>
      <p:sp>
        <p:nvSpPr>
          <p:cNvPr id="4" name="Slide Number Placeholder 3">
            <a:extLst>
              <a:ext uri="{FF2B5EF4-FFF2-40B4-BE49-F238E27FC236}">
                <a16:creationId xmlns:a16="http://schemas.microsoft.com/office/drawing/2014/main" id="{39D7BEE1-8DA5-26E7-5C1F-51A7098FED80}"/>
              </a:ext>
            </a:extLst>
          </p:cNvPr>
          <p:cNvSpPr>
            <a:spLocks noGrp="1"/>
          </p:cNvSpPr>
          <p:nvPr>
            <p:ph type="sldNum" sz="quarter" idx="12"/>
          </p:nvPr>
        </p:nvSpPr>
        <p:spPr/>
        <p:txBody>
          <a:bodyPr/>
          <a:lstStyle/>
          <a:p>
            <a:fld id="{A97A18B9-A688-4517-B346-6680F6127509}" type="slidenum">
              <a:rPr lang="en-US" smtClean="0"/>
              <a:t>5</a:t>
            </a:fld>
            <a:endParaRPr lang="en-US" dirty="0"/>
          </a:p>
        </p:txBody>
      </p:sp>
    </p:spTree>
    <p:extLst>
      <p:ext uri="{BB962C8B-B14F-4D97-AF65-F5344CB8AC3E}">
        <p14:creationId xmlns:p14="http://schemas.microsoft.com/office/powerpoint/2010/main" val="215013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E1365-E4E9-46A5-B6C7-94257DD07BFA}"/>
              </a:ext>
            </a:extLst>
          </p:cNvPr>
          <p:cNvSpPr>
            <a:spLocks noGrp="1"/>
          </p:cNvSpPr>
          <p:nvPr>
            <p:ph type="title"/>
          </p:nvPr>
        </p:nvSpPr>
        <p:spPr>
          <a:xfrm>
            <a:off x="839788" y="365125"/>
            <a:ext cx="10515600" cy="1164417"/>
          </a:xfrm>
        </p:spPr>
        <p:txBody>
          <a:bodyPr>
            <a:normAutofit/>
          </a:bodyPr>
          <a:lstStyle/>
          <a:p>
            <a:r>
              <a:rPr lang="en-US" sz="6000" dirty="0">
                <a:latin typeface="Times New Roman" panose="02020603050405020304" pitchFamily="18" charset="0"/>
                <a:cs typeface="Times New Roman" panose="02020603050405020304" pitchFamily="18" charset="0"/>
              </a:rPr>
              <a:t>1. Goals</a:t>
            </a:r>
          </a:p>
        </p:txBody>
      </p:sp>
      <p:sp>
        <p:nvSpPr>
          <p:cNvPr id="3" name="Text Placeholder 2">
            <a:extLst>
              <a:ext uri="{FF2B5EF4-FFF2-40B4-BE49-F238E27FC236}">
                <a16:creationId xmlns:a16="http://schemas.microsoft.com/office/drawing/2014/main" id="{1AA37992-84BF-7BFB-1628-90CE2D691876}"/>
              </a:ext>
            </a:extLst>
          </p:cNvPr>
          <p:cNvSpPr>
            <a:spLocks noGrp="1"/>
          </p:cNvSpPr>
          <p:nvPr>
            <p:ph type="body" idx="1"/>
          </p:nvPr>
        </p:nvSpPr>
        <p:spPr>
          <a:xfrm>
            <a:off x="839788" y="1529542"/>
            <a:ext cx="5157787" cy="565265"/>
          </a:xfrm>
        </p:spPr>
        <p:txBody>
          <a:bodyPr>
            <a:noAutofit/>
          </a:bodyPr>
          <a:lstStyle/>
          <a:p>
            <a:r>
              <a:rPr lang="en-US" sz="3200" dirty="0">
                <a:latin typeface="Times New Roman" panose="02020603050405020304" pitchFamily="18" charset="0"/>
                <a:cs typeface="Times New Roman" panose="02020603050405020304" pitchFamily="18" charset="0"/>
              </a:rPr>
              <a:t>Training</a:t>
            </a:r>
          </a:p>
        </p:txBody>
      </p:sp>
      <p:sp>
        <p:nvSpPr>
          <p:cNvPr id="4" name="Content Placeholder 3">
            <a:extLst>
              <a:ext uri="{FF2B5EF4-FFF2-40B4-BE49-F238E27FC236}">
                <a16:creationId xmlns:a16="http://schemas.microsoft.com/office/drawing/2014/main" id="{2BA1B28D-8B29-B1BB-0052-92BF79541BD1}"/>
              </a:ext>
            </a:extLst>
          </p:cNvPr>
          <p:cNvSpPr>
            <a:spLocks noGrp="1"/>
          </p:cNvSpPr>
          <p:nvPr>
            <p:ph sz="half" idx="2"/>
          </p:nvPr>
        </p:nvSpPr>
        <p:spPr>
          <a:xfrm>
            <a:off x="839788" y="2094807"/>
            <a:ext cx="5157787" cy="4398068"/>
          </a:xfrm>
        </p:spPr>
        <p:txBody>
          <a:bodyPr>
            <a:normAutofit/>
          </a:bodyPr>
          <a:lstStyle/>
          <a:p>
            <a:r>
              <a:rPr lang="en-US" dirty="0">
                <a:latin typeface="Times New Roman" panose="02020603050405020304" pitchFamily="18" charset="0"/>
                <a:cs typeface="Times New Roman" panose="02020603050405020304" pitchFamily="18" charset="0"/>
              </a:rPr>
              <a:t>Bring as many trainees as possible to a minimum standardized level of performance.</a:t>
            </a:r>
          </a:p>
          <a:p>
            <a:r>
              <a:rPr lang="en-US" dirty="0">
                <a:latin typeface="Times New Roman" panose="02020603050405020304" pitchFamily="18" charset="0"/>
                <a:cs typeface="Times New Roman" panose="02020603050405020304" pitchFamily="18" charset="0"/>
              </a:rPr>
              <a:t>Attaining higher levels of performance is a waste of trainee time and school resources.</a:t>
            </a:r>
          </a:p>
        </p:txBody>
      </p:sp>
      <p:sp>
        <p:nvSpPr>
          <p:cNvPr id="5" name="Text Placeholder 4">
            <a:extLst>
              <a:ext uri="{FF2B5EF4-FFF2-40B4-BE49-F238E27FC236}">
                <a16:creationId xmlns:a16="http://schemas.microsoft.com/office/drawing/2014/main" id="{7162476F-5456-29B2-8A95-8617DA1E7E0D}"/>
              </a:ext>
            </a:extLst>
          </p:cNvPr>
          <p:cNvSpPr>
            <a:spLocks noGrp="1"/>
          </p:cNvSpPr>
          <p:nvPr>
            <p:ph type="body" sz="quarter" idx="3"/>
          </p:nvPr>
        </p:nvSpPr>
        <p:spPr>
          <a:xfrm>
            <a:off x="6172200" y="1529542"/>
            <a:ext cx="5183188" cy="565265"/>
          </a:xfrm>
        </p:spPr>
        <p:txBody>
          <a:bodyPr>
            <a:noAutofit/>
          </a:bodyPr>
          <a:lstStyle/>
          <a:p>
            <a:r>
              <a:rPr lang="en-US" sz="3200" dirty="0">
                <a:latin typeface="Times New Roman" panose="02020603050405020304" pitchFamily="18" charset="0"/>
                <a:cs typeface="Times New Roman" panose="02020603050405020304" pitchFamily="18" charset="0"/>
              </a:rPr>
              <a:t>Education</a:t>
            </a:r>
          </a:p>
        </p:txBody>
      </p:sp>
      <p:sp>
        <p:nvSpPr>
          <p:cNvPr id="6" name="Content Placeholder 5">
            <a:extLst>
              <a:ext uri="{FF2B5EF4-FFF2-40B4-BE49-F238E27FC236}">
                <a16:creationId xmlns:a16="http://schemas.microsoft.com/office/drawing/2014/main" id="{95E9E95F-82F7-89CE-6C9E-754047BBF09A}"/>
              </a:ext>
            </a:extLst>
          </p:cNvPr>
          <p:cNvSpPr>
            <a:spLocks noGrp="1"/>
          </p:cNvSpPr>
          <p:nvPr>
            <p:ph sz="quarter" idx="4"/>
          </p:nvPr>
        </p:nvSpPr>
        <p:spPr>
          <a:xfrm>
            <a:off x="6172200" y="2094807"/>
            <a:ext cx="5183188" cy="4094856"/>
          </a:xfrm>
        </p:spPr>
        <p:txBody>
          <a:bodyPr>
            <a:normAutofit/>
          </a:bodyPr>
          <a:lstStyle/>
          <a:p>
            <a:r>
              <a:rPr lang="en-US" dirty="0">
                <a:latin typeface="Times New Roman" panose="02020603050405020304" pitchFamily="18" charset="0"/>
                <a:cs typeface="Times New Roman" panose="02020603050405020304" pitchFamily="18" charset="0"/>
              </a:rPr>
              <a:t>Bring all learners to their maximum level of performance.</a:t>
            </a:r>
          </a:p>
          <a:p>
            <a:r>
              <a:rPr lang="en-US" dirty="0">
                <a:latin typeface="Times New Roman" panose="02020603050405020304" pitchFamily="18" charset="0"/>
                <a:cs typeface="Times New Roman" panose="02020603050405020304" pitchFamily="18" charset="0"/>
              </a:rPr>
              <a:t>When some learners exceed the minimum level of performance, that is a positive outcome.</a:t>
            </a:r>
          </a:p>
        </p:txBody>
      </p:sp>
      <p:sp>
        <p:nvSpPr>
          <p:cNvPr id="7" name="Slide Number Placeholder 6">
            <a:extLst>
              <a:ext uri="{FF2B5EF4-FFF2-40B4-BE49-F238E27FC236}">
                <a16:creationId xmlns:a16="http://schemas.microsoft.com/office/drawing/2014/main" id="{C71A5428-C4E6-DA26-E81A-21CCF56BE7E3}"/>
              </a:ext>
            </a:extLst>
          </p:cNvPr>
          <p:cNvSpPr>
            <a:spLocks noGrp="1"/>
          </p:cNvSpPr>
          <p:nvPr>
            <p:ph type="sldNum" sz="quarter" idx="12"/>
          </p:nvPr>
        </p:nvSpPr>
        <p:spPr/>
        <p:txBody>
          <a:bodyPr/>
          <a:lstStyle/>
          <a:p>
            <a:fld id="{A97A18B9-A688-4517-B346-6680F6127509}" type="slidenum">
              <a:rPr lang="en-US" smtClean="0"/>
              <a:t>6</a:t>
            </a:fld>
            <a:endParaRPr lang="en-US" dirty="0"/>
          </a:p>
        </p:txBody>
      </p:sp>
    </p:spTree>
    <p:extLst>
      <p:ext uri="{BB962C8B-B14F-4D97-AF65-F5344CB8AC3E}">
        <p14:creationId xmlns:p14="http://schemas.microsoft.com/office/powerpoint/2010/main" val="2724991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3D17AD-516E-5B62-C47F-0231FF0C3A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82BAEE-CA8D-6A27-3A58-9FD2C620CB59}"/>
              </a:ext>
            </a:extLst>
          </p:cNvPr>
          <p:cNvSpPr>
            <a:spLocks noGrp="1"/>
          </p:cNvSpPr>
          <p:nvPr>
            <p:ph type="title"/>
          </p:nvPr>
        </p:nvSpPr>
        <p:spPr>
          <a:xfrm>
            <a:off x="838200" y="365125"/>
            <a:ext cx="10515600" cy="2078817"/>
          </a:xfrm>
        </p:spPr>
        <p:txBody>
          <a:bodyPr>
            <a:noAutofit/>
          </a:bodyPr>
          <a:lstStyle/>
          <a:p>
            <a:r>
              <a:rPr lang="en-US" sz="3600" b="1" dirty="0">
                <a:latin typeface="Times New Roman" panose="02020603050405020304" pitchFamily="18" charset="0"/>
                <a:cs typeface="Times New Roman" panose="02020603050405020304" pitchFamily="18" charset="0"/>
              </a:rPr>
              <a:t>Challenge #1. </a:t>
            </a:r>
            <a:r>
              <a:rPr lang="en-US" sz="3600" dirty="0">
                <a:latin typeface="Times New Roman" panose="02020603050405020304" pitchFamily="18" charset="0"/>
                <a:cs typeface="Times New Roman" panose="02020603050405020304" pitchFamily="18" charset="0"/>
              </a:rPr>
              <a:t> The language school was directed to use the term “training” instead of “education” in its mission statement – even though according to Bloom’s </a:t>
            </a:r>
            <a:r>
              <a:rPr lang="en-US" sz="3600" i="1" dirty="0">
                <a:latin typeface="Times New Roman" panose="02020603050405020304" pitchFamily="18" charset="0"/>
                <a:cs typeface="Times New Roman" panose="02020603050405020304" pitchFamily="18" charset="0"/>
              </a:rPr>
              <a:t>Taxonomy</a:t>
            </a:r>
            <a:r>
              <a:rPr lang="en-US" sz="3600" dirty="0">
                <a:latin typeface="Times New Roman" panose="02020603050405020304" pitchFamily="18" charset="0"/>
                <a:cs typeface="Times New Roman" panose="02020603050405020304" pitchFamily="18" charset="0"/>
              </a:rPr>
              <a:t> its program had higher learning expectations.</a:t>
            </a:r>
          </a:p>
        </p:txBody>
      </p:sp>
      <p:sp>
        <p:nvSpPr>
          <p:cNvPr id="3" name="Content Placeholder 2">
            <a:extLst>
              <a:ext uri="{FF2B5EF4-FFF2-40B4-BE49-F238E27FC236}">
                <a16:creationId xmlns:a16="http://schemas.microsoft.com/office/drawing/2014/main" id="{F5C3BBE1-9F5D-DCFD-6BDB-02A0777EF4C1}"/>
              </a:ext>
            </a:extLst>
          </p:cNvPr>
          <p:cNvSpPr>
            <a:spLocks noGrp="1"/>
          </p:cNvSpPr>
          <p:nvPr>
            <p:ph idx="1"/>
          </p:nvPr>
        </p:nvSpPr>
        <p:spPr>
          <a:xfrm>
            <a:off x="838200" y="2643446"/>
            <a:ext cx="10515600" cy="3533515"/>
          </a:xfrm>
        </p:spPr>
        <p:txBody>
          <a:bodyPr/>
          <a:lstStyle/>
          <a:p>
            <a:r>
              <a:rPr lang="en-US" spc="-30" dirty="0">
                <a:latin typeface="Times New Roman" panose="02020603050405020304" pitchFamily="18" charset="0"/>
                <a:cs typeface="Times New Roman" panose="02020603050405020304" pitchFamily="18" charset="0"/>
              </a:rPr>
              <a:t>Be</a:t>
            </a:r>
            <a:r>
              <a:rPr lang="en-US" spc="-30" dirty="0">
                <a:solidFill>
                  <a:srgbClr val="212121"/>
                </a:solidFill>
                <a:latin typeface="Times New Roman" panose="02020603050405020304" pitchFamily="18" charset="0"/>
                <a:cs typeface="Times New Roman" panose="02020603050405020304" pitchFamily="18" charset="0"/>
              </a:rPr>
              <a:t>njamin</a:t>
            </a:r>
            <a:r>
              <a:rPr lang="en-US" spc="-155" dirty="0">
                <a:solidFill>
                  <a:srgbClr val="212121"/>
                </a:solidFill>
                <a:latin typeface="Times New Roman" panose="02020603050405020304" pitchFamily="18" charset="0"/>
                <a:cs typeface="Times New Roman" panose="02020603050405020304" pitchFamily="18" charset="0"/>
              </a:rPr>
              <a:t> </a:t>
            </a:r>
            <a:r>
              <a:rPr lang="en-US" spc="-10" dirty="0">
                <a:solidFill>
                  <a:srgbClr val="212121"/>
                </a:solidFill>
                <a:latin typeface="Times New Roman" panose="02020603050405020304" pitchFamily="18" charset="0"/>
                <a:cs typeface="Times New Roman" panose="02020603050405020304" pitchFamily="18" charset="0"/>
              </a:rPr>
              <a:t>Bloom</a:t>
            </a:r>
            <a:r>
              <a:rPr lang="en-US" spc="-10" dirty="0">
                <a:latin typeface="Times New Roman" panose="02020603050405020304" pitchFamily="18" charset="0"/>
                <a:cs typeface="Times New Roman" panose="02020603050405020304" pitchFamily="18" charset="0"/>
              </a:rPr>
              <a:t>’s</a:t>
            </a:r>
            <a:r>
              <a:rPr lang="en-US" spc="-165" dirty="0">
                <a:latin typeface="Times New Roman" panose="02020603050405020304" pitchFamily="18" charset="0"/>
                <a:cs typeface="Times New Roman" panose="02020603050405020304" pitchFamily="18" charset="0"/>
              </a:rPr>
              <a:t> </a:t>
            </a:r>
            <a:r>
              <a:rPr lang="en-US" i="1" spc="-100" dirty="0">
                <a:latin typeface="Times New Roman" panose="02020603050405020304" pitchFamily="18" charset="0"/>
                <a:cs typeface="Times New Roman" panose="02020603050405020304" pitchFamily="18" charset="0"/>
              </a:rPr>
              <a:t>T</a:t>
            </a:r>
            <a:r>
              <a:rPr lang="en-US" i="1" spc="-100" dirty="0">
                <a:solidFill>
                  <a:srgbClr val="212121"/>
                </a:solidFill>
                <a:latin typeface="Times New Roman" panose="02020603050405020304" pitchFamily="18" charset="0"/>
                <a:cs typeface="Times New Roman" panose="02020603050405020304" pitchFamily="18" charset="0"/>
              </a:rPr>
              <a:t>axonomy</a:t>
            </a:r>
            <a:r>
              <a:rPr lang="en-US" i="1" spc="-155" dirty="0">
                <a:solidFill>
                  <a:srgbClr val="212121"/>
                </a:solidFill>
                <a:latin typeface="Times New Roman" panose="02020603050405020304" pitchFamily="18" charset="0"/>
                <a:cs typeface="Times New Roman" panose="02020603050405020304" pitchFamily="18" charset="0"/>
              </a:rPr>
              <a:t> </a:t>
            </a:r>
            <a:r>
              <a:rPr lang="en-US" i="1" spc="-25" dirty="0">
                <a:solidFill>
                  <a:srgbClr val="212121"/>
                </a:solidFill>
                <a:latin typeface="Times New Roman" panose="02020603050405020304" pitchFamily="18" charset="0"/>
                <a:cs typeface="Times New Roman" panose="02020603050405020304" pitchFamily="18" charset="0"/>
              </a:rPr>
              <a:t>of </a:t>
            </a:r>
            <a:r>
              <a:rPr lang="en-US" i="1" spc="-10" dirty="0">
                <a:solidFill>
                  <a:srgbClr val="212121"/>
                </a:solidFill>
                <a:latin typeface="Times New Roman" panose="02020603050405020304" pitchFamily="18" charset="0"/>
                <a:cs typeface="Times New Roman" panose="02020603050405020304" pitchFamily="18" charset="0"/>
              </a:rPr>
              <a:t>Educational</a:t>
            </a:r>
            <a:r>
              <a:rPr lang="en-US" i="1" spc="70" dirty="0">
                <a:solidFill>
                  <a:srgbClr val="212121"/>
                </a:solidFill>
                <a:latin typeface="Times New Roman" panose="02020603050405020304" pitchFamily="18" charset="0"/>
                <a:cs typeface="Times New Roman" panose="02020603050405020304" pitchFamily="18" charset="0"/>
              </a:rPr>
              <a:t> </a:t>
            </a:r>
            <a:r>
              <a:rPr lang="en-US" i="1" dirty="0">
                <a:solidFill>
                  <a:srgbClr val="212121"/>
                </a:solidFill>
                <a:latin typeface="Times New Roman" panose="02020603050405020304" pitchFamily="18" charset="0"/>
                <a:cs typeface="Times New Roman" panose="02020603050405020304" pitchFamily="18" charset="0"/>
              </a:rPr>
              <a:t>Objectives</a:t>
            </a:r>
            <a:r>
              <a:rPr lang="en-US" dirty="0">
                <a:solidFill>
                  <a:srgbClr val="212121"/>
                </a:solidFill>
                <a:latin typeface="Times New Roman" panose="02020603050405020304" pitchFamily="18" charset="0"/>
                <a:cs typeface="Times New Roman" panose="02020603050405020304" pitchFamily="18" charset="0"/>
              </a:rPr>
              <a:t>,</a:t>
            </a:r>
            <a:r>
              <a:rPr lang="en-US" spc="120" dirty="0">
                <a:solidFill>
                  <a:srgbClr val="212121"/>
                </a:solidFill>
                <a:latin typeface="Times New Roman" panose="02020603050405020304" pitchFamily="18" charset="0"/>
                <a:cs typeface="Times New Roman" panose="02020603050405020304" pitchFamily="18" charset="0"/>
              </a:rPr>
              <a:t> </a:t>
            </a:r>
            <a:r>
              <a:rPr lang="en-US" spc="45" dirty="0">
                <a:solidFill>
                  <a:srgbClr val="212121"/>
                </a:solidFill>
                <a:latin typeface="Times New Roman" panose="02020603050405020304" pitchFamily="18" charset="0"/>
                <a:cs typeface="Times New Roman" panose="02020603050405020304" pitchFamily="18" charset="0"/>
              </a:rPr>
              <a:t>1956 (</a:t>
            </a:r>
            <a:r>
              <a:rPr lang="en-US" sz="2000" spc="45" dirty="0">
                <a:solidFill>
                  <a:srgbClr val="212121"/>
                </a:solidFill>
                <a:latin typeface="Times New Roman" panose="02020603050405020304" pitchFamily="18" charset="0"/>
                <a:cs typeface="Times New Roman" panose="02020603050405020304" pitchFamily="18" charset="0"/>
              </a:rPr>
              <a:t>Revised by Anderson and Krathwohl in</a:t>
            </a:r>
            <a:r>
              <a:rPr lang="en-US" sz="2000" spc="4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A</a:t>
            </a:r>
            <a:r>
              <a:rPr lang="en-US" sz="2000" i="1" spc="4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Taxonomy</a:t>
            </a:r>
            <a:r>
              <a:rPr lang="en-US" sz="2000" i="1" spc="2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for</a:t>
            </a:r>
            <a:r>
              <a:rPr lang="en-US" sz="2000" i="1" spc="50"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Learning,</a:t>
            </a:r>
            <a:r>
              <a:rPr lang="en-US" sz="2000" i="1" spc="15" dirty="0">
                <a:latin typeface="Times New Roman" panose="02020603050405020304" pitchFamily="18" charset="0"/>
                <a:cs typeface="Times New Roman" panose="02020603050405020304" pitchFamily="18" charset="0"/>
              </a:rPr>
              <a:t> </a:t>
            </a:r>
            <a:r>
              <a:rPr lang="en-US" sz="2000" i="1" dirty="0">
                <a:latin typeface="Times New Roman" panose="02020603050405020304" pitchFamily="18" charset="0"/>
                <a:cs typeface="Times New Roman" panose="02020603050405020304" pitchFamily="18" charset="0"/>
              </a:rPr>
              <a:t>Teaching,</a:t>
            </a:r>
            <a:r>
              <a:rPr lang="en-US" sz="2000" i="1" spc="15" dirty="0">
                <a:latin typeface="Times New Roman" panose="02020603050405020304" pitchFamily="18" charset="0"/>
                <a:cs typeface="Times New Roman" panose="02020603050405020304" pitchFamily="18" charset="0"/>
              </a:rPr>
              <a:t> </a:t>
            </a:r>
            <a:r>
              <a:rPr lang="en-US" sz="2000" i="1" spc="55" dirty="0">
                <a:latin typeface="Times New Roman" panose="02020603050405020304" pitchFamily="18" charset="0"/>
                <a:cs typeface="Times New Roman" panose="02020603050405020304" pitchFamily="18" charset="0"/>
              </a:rPr>
              <a:t>and</a:t>
            </a:r>
            <a:r>
              <a:rPr lang="en-US" sz="2000" i="1" spc="45" dirty="0">
                <a:latin typeface="Times New Roman" panose="02020603050405020304" pitchFamily="18" charset="0"/>
                <a:cs typeface="Times New Roman" panose="02020603050405020304" pitchFamily="18" charset="0"/>
              </a:rPr>
              <a:t> </a:t>
            </a:r>
            <a:r>
              <a:rPr lang="en-US" sz="2000" i="1" spc="80" dirty="0">
                <a:latin typeface="Times New Roman" panose="02020603050405020304" pitchFamily="18" charset="0"/>
                <a:cs typeface="Times New Roman" panose="02020603050405020304" pitchFamily="18" charset="0"/>
              </a:rPr>
              <a:t>Assessing,</a:t>
            </a:r>
            <a:r>
              <a:rPr lang="en-US" sz="2000" i="1" spc="25" dirty="0">
                <a:latin typeface="Times New Roman" panose="02020603050405020304" pitchFamily="18" charset="0"/>
                <a:cs typeface="Times New Roman" panose="02020603050405020304" pitchFamily="18" charset="0"/>
              </a:rPr>
              <a:t> </a:t>
            </a:r>
            <a:r>
              <a:rPr lang="en-US" sz="2000" i="1" spc="-20" dirty="0">
                <a:latin typeface="Times New Roman" panose="02020603050405020304" pitchFamily="18" charset="0"/>
                <a:cs typeface="Times New Roman" panose="02020603050405020304" pitchFamily="18" charset="0"/>
              </a:rPr>
              <a:t>2001)</a:t>
            </a:r>
          </a:p>
          <a:p>
            <a:r>
              <a:rPr lang="en-US" dirty="0">
                <a:latin typeface="Times New Roman" panose="02020603050405020304" pitchFamily="18" charset="0"/>
                <a:cs typeface="Times New Roman" panose="02020603050405020304" pitchFamily="18" charset="0"/>
              </a:rPr>
              <a:t>6 Types of Cognition</a:t>
            </a:r>
          </a:p>
          <a:p>
            <a:pPr lvl="1"/>
            <a:r>
              <a:rPr lang="en-US" dirty="0">
                <a:latin typeface="Times New Roman" panose="02020603050405020304" pitchFamily="18" charset="0"/>
                <a:cs typeface="Times New Roman" panose="02020603050405020304" pitchFamily="18" charset="0"/>
              </a:rPr>
              <a:t>Remember, Understand, Apply =&gt; TRAINING?</a:t>
            </a:r>
          </a:p>
          <a:p>
            <a:pPr lvl="1"/>
            <a:r>
              <a:rPr lang="en-US" dirty="0">
                <a:latin typeface="Times New Roman" panose="02020603050405020304" pitchFamily="18" charset="0"/>
                <a:cs typeface="Times New Roman" panose="02020603050405020304" pitchFamily="18" charset="0"/>
              </a:rPr>
              <a:t>Analyze, Evaluate, Create =&gt; EDUCATION?</a:t>
            </a:r>
          </a:p>
          <a:p>
            <a:r>
              <a:rPr lang="en-US" dirty="0">
                <a:latin typeface="Times New Roman" panose="02020603050405020304" pitchFamily="18" charset="0"/>
                <a:cs typeface="Times New Roman" panose="02020603050405020304" pitchFamily="18" charset="0"/>
              </a:rPr>
              <a:t>4 Types of Knowledge</a:t>
            </a:r>
          </a:p>
          <a:p>
            <a:pPr lvl="1"/>
            <a:r>
              <a:rPr lang="en-US" dirty="0">
                <a:latin typeface="Times New Roman" panose="02020603050405020304" pitchFamily="18" charset="0"/>
                <a:cs typeface="Times New Roman" panose="02020603050405020304" pitchFamily="18" charset="0"/>
              </a:rPr>
              <a:t>Factual =&gt; TRAINING?</a:t>
            </a:r>
          </a:p>
          <a:p>
            <a:pPr lvl="1"/>
            <a:r>
              <a:rPr lang="en-US" dirty="0">
                <a:latin typeface="Times New Roman" panose="02020603050405020304" pitchFamily="18" charset="0"/>
                <a:cs typeface="Times New Roman" panose="02020603050405020304" pitchFamily="18" charset="0"/>
              </a:rPr>
              <a:t>Conceptual, Procedural, Metacognitive =&gt; EDUCATION?</a:t>
            </a:r>
          </a:p>
        </p:txBody>
      </p:sp>
      <p:sp>
        <p:nvSpPr>
          <p:cNvPr id="4" name="Slide Number Placeholder 3">
            <a:extLst>
              <a:ext uri="{FF2B5EF4-FFF2-40B4-BE49-F238E27FC236}">
                <a16:creationId xmlns:a16="http://schemas.microsoft.com/office/drawing/2014/main" id="{C22DE8EB-F7F8-B66C-FE9E-BA3A8CCC7778}"/>
              </a:ext>
            </a:extLst>
          </p:cNvPr>
          <p:cNvSpPr>
            <a:spLocks noGrp="1"/>
          </p:cNvSpPr>
          <p:nvPr>
            <p:ph type="sldNum" sz="quarter" idx="12"/>
          </p:nvPr>
        </p:nvSpPr>
        <p:spPr/>
        <p:txBody>
          <a:bodyPr/>
          <a:lstStyle/>
          <a:p>
            <a:fld id="{A97A18B9-A688-4517-B346-6680F6127509}" type="slidenum">
              <a:rPr lang="en-US" smtClean="0"/>
              <a:t>7</a:t>
            </a:fld>
            <a:endParaRPr lang="en-US" dirty="0"/>
          </a:p>
        </p:txBody>
      </p:sp>
    </p:spTree>
    <p:extLst>
      <p:ext uri="{BB962C8B-B14F-4D97-AF65-F5344CB8AC3E}">
        <p14:creationId xmlns:p14="http://schemas.microsoft.com/office/powerpoint/2010/main" val="1815544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4722" y="258637"/>
            <a:ext cx="9860280" cy="1575431"/>
          </a:xfrm>
          <a:prstGeom prst="rect">
            <a:avLst/>
          </a:prstGeom>
        </p:spPr>
        <p:txBody>
          <a:bodyPr vert="horz" wrap="square" lIns="0" tIns="74295" rIns="0" bIns="0" rtlCol="0">
            <a:spAutoFit/>
          </a:bodyPr>
          <a:lstStyle/>
          <a:p>
            <a:pPr marL="12700" marR="5080">
              <a:lnSpc>
                <a:spcPts val="3890"/>
              </a:lnSpc>
              <a:spcBef>
                <a:spcPts val="585"/>
              </a:spcBef>
            </a:pPr>
            <a:r>
              <a:rPr lang="en-US" sz="3600" dirty="0">
                <a:latin typeface="Times New Roman" panose="02020603050405020304" pitchFamily="18" charset="0"/>
                <a:cs typeface="Times New Roman" panose="02020603050405020304" pitchFamily="18" charset="0"/>
              </a:rPr>
              <a:t>Bloom’s 4 </a:t>
            </a:r>
            <a:r>
              <a:rPr sz="3600" spc="-10" dirty="0">
                <a:latin typeface="Times New Roman" panose="02020603050405020304" pitchFamily="18" charset="0"/>
                <a:cs typeface="Times New Roman" panose="02020603050405020304" pitchFamily="18" charset="0"/>
              </a:rPr>
              <a:t>categories</a:t>
            </a:r>
            <a:r>
              <a:rPr sz="3600" spc="-135" dirty="0">
                <a:latin typeface="Times New Roman" panose="02020603050405020304" pitchFamily="18" charset="0"/>
                <a:cs typeface="Times New Roman" panose="02020603050405020304" pitchFamily="18" charset="0"/>
              </a:rPr>
              <a:t> </a:t>
            </a:r>
            <a:r>
              <a:rPr sz="3600" spc="-65" dirty="0">
                <a:latin typeface="Times New Roman" panose="02020603050405020304" pitchFamily="18" charset="0"/>
                <a:cs typeface="Times New Roman" panose="02020603050405020304" pitchFamily="18" charset="0"/>
              </a:rPr>
              <a:t>of</a:t>
            </a:r>
            <a:r>
              <a:rPr sz="3600" spc="-125" dirty="0">
                <a:latin typeface="Times New Roman" panose="02020603050405020304" pitchFamily="18" charset="0"/>
                <a:cs typeface="Times New Roman" panose="02020603050405020304" pitchFamily="18" charset="0"/>
              </a:rPr>
              <a:t> </a:t>
            </a:r>
            <a:r>
              <a:rPr sz="3600" spc="-50" dirty="0">
                <a:latin typeface="Times New Roman" panose="02020603050405020304" pitchFamily="18" charset="0"/>
                <a:cs typeface="Times New Roman" panose="02020603050405020304" pitchFamily="18" charset="0"/>
              </a:rPr>
              <a:t>what</a:t>
            </a:r>
            <a:r>
              <a:rPr sz="3600" spc="-135" dirty="0">
                <a:latin typeface="Times New Roman" panose="02020603050405020304" pitchFamily="18" charset="0"/>
                <a:cs typeface="Times New Roman" panose="02020603050405020304" pitchFamily="18" charset="0"/>
              </a:rPr>
              <a:t> </a:t>
            </a:r>
            <a:r>
              <a:rPr sz="3600" b="1" dirty="0">
                <a:latin typeface="Times New Roman" panose="02020603050405020304" pitchFamily="18" charset="0"/>
                <a:cs typeface="Times New Roman" panose="02020603050405020304" pitchFamily="18" charset="0"/>
              </a:rPr>
              <a:t>know</a:t>
            </a:r>
            <a:r>
              <a:rPr lang="en-US" sz="3600" b="1" dirty="0">
                <a:latin typeface="Times New Roman" panose="02020603050405020304" pitchFamily="18" charset="0"/>
                <a:cs typeface="Times New Roman" panose="02020603050405020304" pitchFamily="18" charset="0"/>
              </a:rPr>
              <a:t>ing</a:t>
            </a:r>
            <a:r>
              <a:rPr sz="3600" b="1" spc="-125" dirty="0">
                <a:latin typeface="Times New Roman" panose="02020603050405020304" pitchFamily="18" charset="0"/>
                <a:cs typeface="Times New Roman" panose="02020603050405020304" pitchFamily="18" charset="0"/>
              </a:rPr>
              <a:t> </a:t>
            </a:r>
            <a:r>
              <a:rPr lang="en-US" sz="3600" spc="-229" dirty="0">
                <a:latin typeface="Times New Roman" panose="02020603050405020304" pitchFamily="18" charset="0"/>
                <a:cs typeface="Times New Roman" panose="02020603050405020304" pitchFamily="18" charset="0"/>
              </a:rPr>
              <a:t>combined with</a:t>
            </a:r>
            <a:r>
              <a:rPr sz="3600" spc="-120" dirty="0">
                <a:latin typeface="Times New Roman" panose="02020603050405020304" pitchFamily="18" charset="0"/>
                <a:cs typeface="Times New Roman" panose="02020603050405020304" pitchFamily="18" charset="0"/>
              </a:rPr>
              <a:t> </a:t>
            </a:r>
            <a:r>
              <a:rPr sz="3600" spc="-50" dirty="0">
                <a:latin typeface="Times New Roman" panose="02020603050405020304" pitchFamily="18" charset="0"/>
                <a:cs typeface="Times New Roman" panose="02020603050405020304" pitchFamily="18" charset="0"/>
              </a:rPr>
              <a:t>what</a:t>
            </a:r>
            <a:r>
              <a:rPr sz="3600" spc="-135" dirty="0">
                <a:latin typeface="Times New Roman" panose="02020603050405020304" pitchFamily="18" charset="0"/>
                <a:cs typeface="Times New Roman" panose="02020603050405020304" pitchFamily="18" charset="0"/>
              </a:rPr>
              <a:t> </a:t>
            </a:r>
            <a:r>
              <a:rPr lang="en-US" sz="3600" spc="-135" dirty="0">
                <a:latin typeface="Times New Roman" panose="02020603050405020304" pitchFamily="18" charset="0"/>
                <a:cs typeface="Times New Roman" panose="02020603050405020304" pitchFamily="18" charset="0"/>
              </a:rPr>
              <a:t>learners</a:t>
            </a:r>
            <a:r>
              <a:rPr sz="3600" spc="-20" dirty="0">
                <a:latin typeface="Times New Roman" panose="02020603050405020304" pitchFamily="18" charset="0"/>
                <a:cs typeface="Times New Roman" panose="02020603050405020304" pitchFamily="18" charset="0"/>
              </a:rPr>
              <a:t> </a:t>
            </a:r>
            <a:r>
              <a:rPr sz="3600" spc="60" dirty="0">
                <a:latin typeface="Times New Roman" panose="02020603050405020304" pitchFamily="18" charset="0"/>
                <a:cs typeface="Times New Roman" panose="02020603050405020304" pitchFamily="18" charset="0"/>
              </a:rPr>
              <a:t>can</a:t>
            </a:r>
            <a:r>
              <a:rPr sz="3600" spc="-140" dirty="0">
                <a:latin typeface="Times New Roman" panose="02020603050405020304" pitchFamily="18" charset="0"/>
                <a:cs typeface="Times New Roman" panose="02020603050405020304" pitchFamily="18" charset="0"/>
              </a:rPr>
              <a:t> </a:t>
            </a:r>
            <a:r>
              <a:rPr sz="3600" b="1" dirty="0">
                <a:latin typeface="Times New Roman" panose="02020603050405020304" pitchFamily="18" charset="0"/>
                <a:cs typeface="Times New Roman" panose="02020603050405020304" pitchFamily="18" charset="0"/>
              </a:rPr>
              <a:t>do</a:t>
            </a:r>
            <a:r>
              <a:rPr sz="3600" b="1" spc="-130" dirty="0">
                <a:latin typeface="Times New Roman" panose="02020603050405020304" pitchFamily="18" charset="0"/>
                <a:cs typeface="Times New Roman" panose="02020603050405020304" pitchFamily="18" charset="0"/>
              </a:rPr>
              <a:t> </a:t>
            </a:r>
            <a:r>
              <a:rPr sz="3600" b="1" spc="-25" dirty="0">
                <a:latin typeface="Times New Roman" panose="02020603050405020304" pitchFamily="18" charset="0"/>
                <a:cs typeface="Times New Roman" panose="02020603050405020304" pitchFamily="18" charset="0"/>
              </a:rPr>
              <a:t>with</a:t>
            </a:r>
            <a:r>
              <a:rPr sz="3600" b="1" spc="-145" dirty="0">
                <a:latin typeface="Times New Roman" panose="02020603050405020304" pitchFamily="18" charset="0"/>
                <a:cs typeface="Times New Roman" panose="02020603050405020304" pitchFamily="18" charset="0"/>
              </a:rPr>
              <a:t> </a:t>
            </a:r>
            <a:r>
              <a:rPr sz="3600" b="1" spc="-20" dirty="0">
                <a:latin typeface="Times New Roman" panose="02020603050405020304" pitchFamily="18" charset="0"/>
                <a:cs typeface="Times New Roman" panose="02020603050405020304" pitchFamily="18" charset="0"/>
              </a:rPr>
              <a:t>that</a:t>
            </a:r>
            <a:r>
              <a:rPr sz="3600" b="1" spc="-140" dirty="0">
                <a:latin typeface="Times New Roman" panose="02020603050405020304" pitchFamily="18" charset="0"/>
                <a:cs typeface="Times New Roman" panose="02020603050405020304" pitchFamily="18" charset="0"/>
              </a:rPr>
              <a:t> </a:t>
            </a:r>
            <a:r>
              <a:rPr sz="3600" b="1" dirty="0">
                <a:latin typeface="Times New Roman" panose="02020603050405020304" pitchFamily="18" charset="0"/>
                <a:cs typeface="Times New Roman" panose="02020603050405020304" pitchFamily="18" charset="0"/>
              </a:rPr>
              <a:t>knowledge</a:t>
            </a:r>
            <a:r>
              <a:rPr lang="en-US" sz="3600" spc="-120" dirty="0">
                <a:latin typeface="Times New Roman" panose="02020603050405020304" pitchFamily="18" charset="0"/>
                <a:cs typeface="Times New Roman" panose="02020603050405020304" pitchFamily="18" charset="0"/>
              </a:rPr>
              <a:t> establish</a:t>
            </a:r>
            <a:r>
              <a:rPr lang="en-US" sz="3600" spc="-30" dirty="0">
                <a:latin typeface="Times New Roman" panose="02020603050405020304" pitchFamily="18" charset="0"/>
                <a:cs typeface="Times New Roman" panose="02020603050405020304" pitchFamily="18" charset="0"/>
              </a:rPr>
              <a:t> a</a:t>
            </a:r>
            <a:r>
              <a:rPr lang="en-US" sz="3600" b="1" spc="-30" dirty="0">
                <a:latin typeface="Times New Roman" panose="02020603050405020304" pitchFamily="18" charset="0"/>
                <a:cs typeface="Times New Roman" panose="02020603050405020304" pitchFamily="18" charset="0"/>
              </a:rPr>
              <a:t> </a:t>
            </a:r>
            <a:r>
              <a:rPr sz="3600" b="1" spc="-30" dirty="0">
                <a:latin typeface="Times New Roman" panose="02020603050405020304" pitchFamily="18" charset="0"/>
                <a:cs typeface="Times New Roman" panose="02020603050405020304" pitchFamily="18" charset="0"/>
              </a:rPr>
              <a:t>Training-</a:t>
            </a:r>
            <a:r>
              <a:rPr sz="3600" b="1" dirty="0">
                <a:latin typeface="Times New Roman" panose="02020603050405020304" pitchFamily="18" charset="0"/>
                <a:cs typeface="Times New Roman" panose="02020603050405020304" pitchFamily="18" charset="0"/>
              </a:rPr>
              <a:t>Education</a:t>
            </a:r>
            <a:r>
              <a:rPr sz="3600" b="1" spc="-55" dirty="0">
                <a:latin typeface="Times New Roman" panose="02020603050405020304" pitchFamily="18" charset="0"/>
                <a:cs typeface="Times New Roman" panose="02020603050405020304" pitchFamily="18" charset="0"/>
              </a:rPr>
              <a:t> </a:t>
            </a:r>
            <a:r>
              <a:rPr lang="en-US" sz="3600" spc="-55" dirty="0">
                <a:latin typeface="Times New Roman" panose="02020603050405020304" pitchFamily="18" charset="0"/>
                <a:cs typeface="Times New Roman" panose="02020603050405020304" pitchFamily="18" charset="0"/>
              </a:rPr>
              <a:t>learning</a:t>
            </a:r>
            <a:r>
              <a:rPr lang="en-US" sz="3600" b="1" spc="-55" dirty="0">
                <a:latin typeface="Times New Roman" panose="02020603050405020304" pitchFamily="18" charset="0"/>
                <a:cs typeface="Times New Roman" panose="02020603050405020304" pitchFamily="18" charset="0"/>
              </a:rPr>
              <a:t> </a:t>
            </a:r>
            <a:r>
              <a:rPr sz="3600" spc="-10" dirty="0">
                <a:latin typeface="Times New Roman" panose="02020603050405020304" pitchFamily="18" charset="0"/>
                <a:cs typeface="Times New Roman" panose="02020603050405020304" pitchFamily="18" charset="0"/>
              </a:rPr>
              <a:t>continuum.</a:t>
            </a:r>
            <a:endParaRPr sz="3600" dirty="0">
              <a:latin typeface="Times New Roman" panose="02020603050405020304" pitchFamily="18" charset="0"/>
              <a:cs typeface="Times New Roman" panose="02020603050405020304" pitchFamily="18" charset="0"/>
            </a:endParaRPr>
          </a:p>
        </p:txBody>
      </p:sp>
      <p:grpSp>
        <p:nvGrpSpPr>
          <p:cNvPr id="4" name="object 4"/>
          <p:cNvGrpSpPr/>
          <p:nvPr/>
        </p:nvGrpSpPr>
        <p:grpSpPr>
          <a:xfrm>
            <a:off x="3200400" y="5053965"/>
            <a:ext cx="7558087" cy="1596390"/>
            <a:chOff x="2425064" y="5053965"/>
            <a:chExt cx="7832725" cy="1596390"/>
          </a:xfrm>
        </p:grpSpPr>
        <p:sp>
          <p:nvSpPr>
            <p:cNvPr id="5" name="object 5"/>
            <p:cNvSpPr/>
            <p:nvPr/>
          </p:nvSpPr>
          <p:spPr>
            <a:xfrm>
              <a:off x="2434589" y="5063490"/>
              <a:ext cx="7813675" cy="1577340"/>
            </a:xfrm>
            <a:custGeom>
              <a:avLst/>
              <a:gdLst/>
              <a:ahLst/>
              <a:cxnLst/>
              <a:rect l="l" t="t" r="r" b="b"/>
              <a:pathLst>
                <a:path w="7813675" h="1577340">
                  <a:moveTo>
                    <a:pt x="7025005" y="0"/>
                  </a:moveTo>
                  <a:lnTo>
                    <a:pt x="7025005" y="394335"/>
                  </a:lnTo>
                  <a:lnTo>
                    <a:pt x="788670" y="394335"/>
                  </a:lnTo>
                  <a:lnTo>
                    <a:pt x="788670" y="0"/>
                  </a:lnTo>
                  <a:lnTo>
                    <a:pt x="0" y="788670"/>
                  </a:lnTo>
                  <a:lnTo>
                    <a:pt x="788670" y="1577340"/>
                  </a:lnTo>
                  <a:lnTo>
                    <a:pt x="788670" y="1183005"/>
                  </a:lnTo>
                  <a:lnTo>
                    <a:pt x="7025005" y="1183005"/>
                  </a:lnTo>
                  <a:lnTo>
                    <a:pt x="7025005" y="1577340"/>
                  </a:lnTo>
                  <a:lnTo>
                    <a:pt x="7813675" y="788670"/>
                  </a:lnTo>
                  <a:lnTo>
                    <a:pt x="7025005" y="0"/>
                  </a:lnTo>
                  <a:close/>
                </a:path>
              </a:pathLst>
            </a:custGeom>
            <a:solidFill>
              <a:srgbClr val="155F82"/>
            </a:solidFill>
          </p:spPr>
          <p:txBody>
            <a:bodyPr wrap="square" lIns="0" tIns="0" rIns="0" bIns="0" rtlCol="0"/>
            <a:lstStyle/>
            <a:p>
              <a:endParaRPr dirty="0"/>
            </a:p>
          </p:txBody>
        </p:sp>
        <p:sp>
          <p:nvSpPr>
            <p:cNvPr id="6" name="object 6"/>
            <p:cNvSpPr/>
            <p:nvPr/>
          </p:nvSpPr>
          <p:spPr>
            <a:xfrm>
              <a:off x="2434589" y="5063490"/>
              <a:ext cx="7813675" cy="1577340"/>
            </a:xfrm>
            <a:custGeom>
              <a:avLst/>
              <a:gdLst/>
              <a:ahLst/>
              <a:cxnLst/>
              <a:rect l="l" t="t" r="r" b="b"/>
              <a:pathLst>
                <a:path w="7813675" h="1577340">
                  <a:moveTo>
                    <a:pt x="0" y="788670"/>
                  </a:moveTo>
                  <a:lnTo>
                    <a:pt x="788670" y="0"/>
                  </a:lnTo>
                  <a:lnTo>
                    <a:pt x="788670" y="394335"/>
                  </a:lnTo>
                  <a:lnTo>
                    <a:pt x="7025005" y="394335"/>
                  </a:lnTo>
                  <a:lnTo>
                    <a:pt x="7025005" y="0"/>
                  </a:lnTo>
                  <a:lnTo>
                    <a:pt x="7813675" y="788670"/>
                  </a:lnTo>
                  <a:lnTo>
                    <a:pt x="7025005" y="1577340"/>
                  </a:lnTo>
                  <a:lnTo>
                    <a:pt x="7025005" y="1183005"/>
                  </a:lnTo>
                  <a:lnTo>
                    <a:pt x="788670" y="1183005"/>
                  </a:lnTo>
                  <a:lnTo>
                    <a:pt x="788670" y="1577340"/>
                  </a:lnTo>
                  <a:lnTo>
                    <a:pt x="0" y="788670"/>
                  </a:lnTo>
                  <a:close/>
                </a:path>
              </a:pathLst>
            </a:custGeom>
            <a:ln w="19050">
              <a:solidFill>
                <a:srgbClr val="042333"/>
              </a:solidFill>
            </a:ln>
          </p:spPr>
          <p:txBody>
            <a:bodyPr wrap="square" lIns="0" tIns="0" rIns="0" bIns="0" rtlCol="0"/>
            <a:lstStyle/>
            <a:p>
              <a:endParaRPr dirty="0"/>
            </a:p>
          </p:txBody>
        </p:sp>
      </p:grpSp>
      <p:sp>
        <p:nvSpPr>
          <p:cNvPr id="7" name="object 7"/>
          <p:cNvSpPr txBox="1"/>
          <p:nvPr/>
        </p:nvSpPr>
        <p:spPr>
          <a:xfrm>
            <a:off x="3545281" y="5531307"/>
            <a:ext cx="1683943" cy="566822"/>
          </a:xfrm>
          <a:prstGeom prst="rect">
            <a:avLst/>
          </a:prstGeom>
        </p:spPr>
        <p:txBody>
          <a:bodyPr vert="horz" wrap="square" lIns="0" tIns="12700" rIns="0" bIns="0" rtlCol="0">
            <a:spAutoFit/>
          </a:bodyPr>
          <a:lstStyle/>
          <a:p>
            <a:pPr marL="12700">
              <a:lnSpc>
                <a:spcPct val="100000"/>
              </a:lnSpc>
              <a:spcBef>
                <a:spcPts val="100"/>
              </a:spcBef>
            </a:pPr>
            <a:r>
              <a:rPr sz="3600" spc="-10" dirty="0">
                <a:solidFill>
                  <a:srgbClr val="FFFFFF"/>
                </a:solidFill>
                <a:latin typeface="Times New Roman" panose="02020603050405020304" pitchFamily="18" charset="0"/>
                <a:cs typeface="Times New Roman" panose="02020603050405020304" pitchFamily="18" charset="0"/>
              </a:rPr>
              <a:t>Training</a:t>
            </a:r>
            <a:endParaRPr sz="3600" dirty="0">
              <a:latin typeface="Times New Roman" panose="02020603050405020304" pitchFamily="18" charset="0"/>
              <a:cs typeface="Times New Roman" panose="02020603050405020304" pitchFamily="18" charset="0"/>
            </a:endParaRPr>
          </a:p>
        </p:txBody>
      </p:sp>
      <p:sp>
        <p:nvSpPr>
          <p:cNvPr id="9" name="object 9"/>
          <p:cNvSpPr txBox="1">
            <a:spLocks noGrp="1"/>
          </p:cNvSpPr>
          <p:nvPr>
            <p:ph type="sldNum" sz="quarter" idx="7"/>
          </p:nvPr>
        </p:nvSpPr>
        <p:spPr>
          <a:xfrm>
            <a:off x="11062716" y="6432777"/>
            <a:ext cx="250825" cy="212090"/>
          </a:xfrm>
          <a:prstGeom prst="rect">
            <a:avLst/>
          </a:prstGeom>
        </p:spPr>
        <p:txBody>
          <a:bodyPr vert="horz" wrap="square" lIns="0" tIns="0" rIns="0" bIns="0" rtlCol="0">
            <a:spAutoFit/>
          </a:bodyPr>
          <a:lstStyle>
            <a:defPPr>
              <a:defRPr kern="0"/>
            </a:defPPr>
            <a:lvl1pPr>
              <a:defRPr sz="1200" b="0" i="0">
                <a:solidFill>
                  <a:srgbClr val="767676"/>
                </a:solidFill>
                <a:latin typeface="Calibri"/>
                <a:cs typeface="Calibri"/>
              </a:defRPr>
            </a:lvl1pPr>
          </a:lstStyle>
          <a:p>
            <a:pPr marL="38100">
              <a:lnSpc>
                <a:spcPct val="100000"/>
              </a:lnSpc>
              <a:spcBef>
                <a:spcPts val="30"/>
              </a:spcBef>
            </a:pPr>
            <a:fld id="{81D60167-4931-47E6-BA6A-407CBD079E47}" type="slidenum">
              <a:rPr lang="en-US" spc="-25" smtClean="0"/>
              <a:pPr marL="38100">
                <a:lnSpc>
                  <a:spcPct val="100000"/>
                </a:lnSpc>
                <a:spcBef>
                  <a:spcPts val="30"/>
                </a:spcBef>
              </a:pPr>
              <a:t>8</a:t>
            </a:fld>
            <a:endParaRPr spc="-25" dirty="0"/>
          </a:p>
        </p:txBody>
      </p:sp>
      <p:sp>
        <p:nvSpPr>
          <p:cNvPr id="8" name="object 8"/>
          <p:cNvSpPr txBox="1"/>
          <p:nvPr/>
        </p:nvSpPr>
        <p:spPr>
          <a:xfrm>
            <a:off x="7721807" y="5531307"/>
            <a:ext cx="2026920" cy="574040"/>
          </a:xfrm>
          <a:prstGeom prst="rect">
            <a:avLst/>
          </a:prstGeom>
        </p:spPr>
        <p:txBody>
          <a:bodyPr vert="horz" wrap="square" lIns="0" tIns="12700" rIns="0" bIns="0" rtlCol="0">
            <a:spAutoFit/>
          </a:bodyPr>
          <a:lstStyle/>
          <a:p>
            <a:pPr marL="12700">
              <a:lnSpc>
                <a:spcPct val="100000"/>
              </a:lnSpc>
              <a:spcBef>
                <a:spcPts val="100"/>
              </a:spcBef>
            </a:pPr>
            <a:r>
              <a:rPr sz="3600" spc="110" dirty="0">
                <a:solidFill>
                  <a:srgbClr val="FFFFFF"/>
                </a:solidFill>
                <a:latin typeface="Times New Roman" panose="02020603050405020304" pitchFamily="18" charset="0"/>
                <a:cs typeface="Times New Roman" panose="02020603050405020304" pitchFamily="18" charset="0"/>
              </a:rPr>
              <a:t>Education</a:t>
            </a:r>
            <a:endParaRPr sz="3600" dirty="0">
              <a:latin typeface="Times New Roman" panose="02020603050405020304" pitchFamily="18" charset="0"/>
              <a:cs typeface="Times New Roman" panose="02020603050405020304" pitchFamily="18" charset="0"/>
            </a:endParaRPr>
          </a:p>
        </p:txBody>
      </p:sp>
      <p:sp>
        <p:nvSpPr>
          <p:cNvPr id="10" name="Parallelogram 9">
            <a:extLst>
              <a:ext uri="{FF2B5EF4-FFF2-40B4-BE49-F238E27FC236}">
                <a16:creationId xmlns:a16="http://schemas.microsoft.com/office/drawing/2014/main" id="{D860835D-C5F6-FD94-0391-0D7653FA554A}"/>
              </a:ext>
            </a:extLst>
          </p:cNvPr>
          <p:cNvSpPr/>
          <p:nvPr/>
        </p:nvSpPr>
        <p:spPr>
          <a:xfrm>
            <a:off x="5062534" y="5454126"/>
            <a:ext cx="1333949" cy="796067"/>
          </a:xfrm>
          <a:prstGeom prst="parallelogram">
            <a:avLst>
              <a:gd name="adj" fmla="val 122449"/>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D45F1773-5A8E-1F55-CB1E-2AD51D50823A}"/>
              </a:ext>
            </a:extLst>
          </p:cNvPr>
          <p:cNvPicPr>
            <a:picLocks noChangeAspect="1"/>
          </p:cNvPicPr>
          <p:nvPr/>
        </p:nvPicPr>
        <p:blipFill>
          <a:blip r:embed="rId2"/>
          <a:stretch>
            <a:fillRect/>
          </a:stretch>
        </p:blipFill>
        <p:spPr>
          <a:xfrm>
            <a:off x="1004722" y="1959736"/>
            <a:ext cx="9860280" cy="316421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FD907-8EF5-B21B-E58C-E3F514D09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7F4BC8-69F0-7D56-7EDF-65ECEC8DBB1A}"/>
              </a:ext>
            </a:extLst>
          </p:cNvPr>
          <p:cNvSpPr>
            <a:spLocks noGrp="1"/>
          </p:cNvSpPr>
          <p:nvPr>
            <p:ph type="title"/>
          </p:nvPr>
        </p:nvSpPr>
        <p:spPr>
          <a:xfrm>
            <a:off x="838200" y="365124"/>
            <a:ext cx="10515600" cy="2167267"/>
          </a:xfrm>
        </p:spPr>
        <p:txBody>
          <a:bodyPr>
            <a:noAutofit/>
          </a:bodyPr>
          <a:lstStyle/>
          <a:p>
            <a:r>
              <a:rPr lang="en-US" sz="3600" b="1" dirty="0">
                <a:latin typeface="Times New Roman" panose="02020603050405020304" pitchFamily="18" charset="0"/>
                <a:cs typeface="Times New Roman" panose="02020603050405020304" pitchFamily="18" charset="0"/>
              </a:rPr>
              <a:t>Solution #1.</a:t>
            </a:r>
            <a:r>
              <a:rPr lang="en-US" sz="3600" dirty="0">
                <a:latin typeface="Times New Roman" panose="02020603050405020304" pitchFamily="18" charset="0"/>
                <a:cs typeface="Times New Roman" panose="02020603050405020304" pitchFamily="18" charset="0"/>
              </a:rPr>
              <a:t> The school avoided using the terms “training” and “education” by referring to the commonly</a:t>
            </a:r>
            <a:r>
              <a:rPr lang="en-US" sz="3600" spc="-45" dirty="0">
                <a:latin typeface="Times New Roman" panose="02020603050405020304" pitchFamily="18" charset="0"/>
                <a:cs typeface="Times New Roman" panose="02020603050405020304" pitchFamily="18" charset="0"/>
              </a:rPr>
              <a:t> </a:t>
            </a:r>
            <a:r>
              <a:rPr lang="en-US" sz="3600" spc="-10" dirty="0">
                <a:latin typeface="Times New Roman" panose="02020603050405020304" pitchFamily="18" charset="0"/>
                <a:cs typeface="Times New Roman" panose="02020603050405020304" pitchFamily="18" charset="0"/>
              </a:rPr>
              <a:t>occurring </a:t>
            </a:r>
            <a:r>
              <a:rPr lang="en-US" sz="3600" dirty="0">
                <a:latin typeface="Times New Roman" panose="02020603050405020304" pitchFamily="18" charset="0"/>
                <a:cs typeface="Times New Roman" panose="02020603050405020304" pitchFamily="18" charset="0"/>
              </a:rPr>
              <a:t>combinations</a:t>
            </a:r>
            <a:r>
              <a:rPr lang="en-US" sz="3600" spc="-8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of</a:t>
            </a:r>
            <a:r>
              <a:rPr lang="en-US" sz="3600" spc="-8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cognition</a:t>
            </a:r>
            <a:r>
              <a:rPr lang="en-US" sz="3600" spc="-8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and</a:t>
            </a:r>
            <a:r>
              <a:rPr lang="en-US" sz="3600" spc="-70" dirty="0">
                <a:latin typeface="Times New Roman" panose="02020603050405020304" pitchFamily="18" charset="0"/>
                <a:cs typeface="Times New Roman" panose="02020603050405020304" pitchFamily="18" charset="0"/>
              </a:rPr>
              <a:t> </a:t>
            </a:r>
            <a:r>
              <a:rPr lang="en-US" sz="3600" dirty="0">
                <a:latin typeface="Times New Roman" panose="02020603050405020304" pitchFamily="18" charset="0"/>
                <a:cs typeface="Times New Roman" panose="02020603050405020304" pitchFamily="18" charset="0"/>
              </a:rPr>
              <a:t>knowledge and to </a:t>
            </a:r>
            <a:r>
              <a:rPr lang="en-US" sz="3600" spc="-45" dirty="0">
                <a:latin typeface="Times New Roman" panose="02020603050405020304" pitchFamily="18" charset="0"/>
                <a:cs typeface="Times New Roman" panose="02020603050405020304" pitchFamily="18" charset="0"/>
              </a:rPr>
              <a:t>the STANAG 6001 proficiency levels.</a:t>
            </a:r>
            <a:endParaRPr lang="en-US"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C1686B11-1C8B-6DC9-8975-6CA81B9DBED9}"/>
              </a:ext>
            </a:extLst>
          </p:cNvPr>
          <p:cNvSpPr>
            <a:spLocks noGrp="1"/>
          </p:cNvSpPr>
          <p:nvPr>
            <p:ph idx="1"/>
          </p:nvPr>
        </p:nvSpPr>
        <p:spPr>
          <a:xfrm>
            <a:off x="838200" y="2532391"/>
            <a:ext cx="10515600" cy="4003918"/>
          </a:xfrm>
        </p:spPr>
        <p:txBody>
          <a:bodyPr>
            <a:normAutofit/>
          </a:bodyPr>
          <a:lstStyle/>
          <a:p>
            <a:r>
              <a:rPr lang="en-US" dirty="0">
                <a:latin typeface="Times New Roman" panose="02020603050405020304" pitchFamily="18" charset="0"/>
                <a:cs typeface="Times New Roman" panose="02020603050405020304" pitchFamily="18" charset="0"/>
              </a:rPr>
              <a:t>Direct Application Learning. (</a:t>
            </a:r>
            <a:r>
              <a:rPr lang="en-US" b="1" dirty="0">
                <a:latin typeface="Times New Roman" panose="02020603050405020304" pitchFamily="18" charset="0"/>
                <a:cs typeface="Times New Roman" panose="02020603050405020304" pitchFamily="18" charset="0"/>
              </a:rPr>
              <a:t>Level 0</a:t>
            </a:r>
            <a:r>
              <a:rPr lang="en-US" dirty="0">
                <a:latin typeface="Times New Roman" panose="02020603050405020304" pitchFamily="18" charset="0"/>
                <a:cs typeface="Times New Roman" panose="02020603050405020304" pitchFamily="18" charset="0"/>
              </a:rPr>
              <a:t>) 	</a:t>
            </a:r>
          </a:p>
          <a:p>
            <a:pPr marL="457200" lvl="1" indent="0">
              <a:buNone/>
            </a:pPr>
            <a:r>
              <a:rPr lang="en-US" dirty="0">
                <a:latin typeface="Times New Roman" panose="02020603050405020304" pitchFamily="18" charset="0"/>
                <a:cs typeface="Times New Roman" panose="02020603050405020304" pitchFamily="18" charset="0"/>
              </a:rPr>
              <a:t>Memorize and remember factual knowledge.</a:t>
            </a:r>
          </a:p>
          <a:p>
            <a:r>
              <a:rPr lang="en-US" dirty="0">
                <a:latin typeface="Times New Roman" panose="02020603050405020304" pitchFamily="18" charset="0"/>
                <a:cs typeface="Times New Roman" panose="02020603050405020304" pitchFamily="18" charset="0"/>
              </a:rPr>
              <a:t>Near Transfer Learning. (</a:t>
            </a:r>
            <a:r>
              <a:rPr lang="en-US" b="1" dirty="0">
                <a:latin typeface="Times New Roman" panose="02020603050405020304" pitchFamily="18" charset="0"/>
                <a:cs typeface="Times New Roman" panose="02020603050405020304" pitchFamily="18" charset="0"/>
              </a:rPr>
              <a:t>Level 1</a:t>
            </a:r>
            <a:r>
              <a:rPr lang="en-US" dirty="0">
                <a:latin typeface="Times New Roman" panose="02020603050405020304" pitchFamily="18" charset="0"/>
                <a:cs typeface="Times New Roman" panose="02020603050405020304" pitchFamily="18" charset="0"/>
              </a:rPr>
              <a:t>)</a:t>
            </a:r>
          </a:p>
          <a:p>
            <a:pPr marL="457200" lvl="1" indent="0">
              <a:buNone/>
            </a:pPr>
            <a:r>
              <a:rPr lang="en-US" dirty="0">
                <a:latin typeface="Times New Roman" panose="02020603050405020304" pitchFamily="18" charset="0"/>
                <a:cs typeface="Times New Roman" panose="02020603050405020304" pitchFamily="18" charset="0"/>
              </a:rPr>
              <a:t>Understand and produce new utterances.</a:t>
            </a:r>
          </a:p>
          <a:p>
            <a:r>
              <a:rPr lang="en-US" dirty="0">
                <a:latin typeface="Times New Roman" panose="02020603050405020304" pitchFamily="18" charset="0"/>
                <a:cs typeface="Times New Roman" panose="02020603050405020304" pitchFamily="18" charset="0"/>
              </a:rPr>
              <a:t>Extended Transfer Learning. (</a:t>
            </a:r>
            <a:r>
              <a:rPr lang="en-US" b="1" dirty="0">
                <a:latin typeface="Times New Roman" panose="02020603050405020304" pitchFamily="18" charset="0"/>
                <a:cs typeface="Times New Roman" panose="02020603050405020304" pitchFamily="18" charset="0"/>
              </a:rPr>
              <a:t>Level 2</a:t>
            </a:r>
            <a:r>
              <a:rPr lang="en-US" dirty="0">
                <a:latin typeface="Times New Roman" panose="02020603050405020304" pitchFamily="18" charset="0"/>
                <a:cs typeface="Times New Roman" panose="02020603050405020304" pitchFamily="18" charset="0"/>
              </a:rPr>
              <a:t>)</a:t>
            </a:r>
          </a:p>
          <a:p>
            <a:pPr marL="457200" lvl="1" indent="0">
              <a:buNone/>
            </a:pPr>
            <a:r>
              <a:rPr lang="en-US" dirty="0">
                <a:latin typeface="Times New Roman" panose="02020603050405020304" pitchFamily="18" charset="0"/>
                <a:cs typeface="Times New Roman" panose="02020603050405020304" pitchFamily="18" charset="0"/>
              </a:rPr>
              <a:t>Describe temporal and causal relationships.</a:t>
            </a:r>
          </a:p>
          <a:p>
            <a:r>
              <a:rPr lang="en-US" dirty="0">
                <a:latin typeface="Times New Roman" panose="02020603050405020304" pitchFamily="18" charset="0"/>
                <a:cs typeface="Times New Roman" panose="02020603050405020304" pitchFamily="18" charset="0"/>
              </a:rPr>
              <a:t>Far Transfer Learning. (</a:t>
            </a:r>
            <a:r>
              <a:rPr lang="en-US" b="1" dirty="0">
                <a:latin typeface="Times New Roman" panose="02020603050405020304" pitchFamily="18" charset="0"/>
                <a:cs typeface="Times New Roman" panose="02020603050405020304" pitchFamily="18" charset="0"/>
              </a:rPr>
              <a:t>Level 3</a:t>
            </a:r>
            <a:r>
              <a:rPr lang="en-US" dirty="0">
                <a:latin typeface="Times New Roman" panose="02020603050405020304" pitchFamily="18" charset="0"/>
                <a:cs typeface="Times New Roman" panose="02020603050405020304" pitchFamily="18" charset="0"/>
              </a:rPr>
              <a:t>)</a:t>
            </a:r>
          </a:p>
          <a:p>
            <a:pPr marL="457200" lvl="1" indent="0">
              <a:buNone/>
            </a:pPr>
            <a:r>
              <a:rPr lang="en-US" dirty="0">
                <a:latin typeface="Times New Roman" panose="02020603050405020304" pitchFamily="18" charset="0"/>
                <a:cs typeface="Times New Roman" panose="02020603050405020304" pitchFamily="18" charset="0"/>
              </a:rPr>
              <a:t>Use metacognitive knowledge to evaluate hypothetical assertions and create new concepts.</a:t>
            </a:r>
          </a:p>
          <a:p>
            <a:endParaRPr lang="en-US"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E602F033-4BA6-30E2-8942-3C460818193A}"/>
              </a:ext>
            </a:extLst>
          </p:cNvPr>
          <p:cNvSpPr>
            <a:spLocks noGrp="1"/>
          </p:cNvSpPr>
          <p:nvPr>
            <p:ph type="sldNum" sz="quarter" idx="12"/>
          </p:nvPr>
        </p:nvSpPr>
        <p:spPr/>
        <p:txBody>
          <a:bodyPr/>
          <a:lstStyle/>
          <a:p>
            <a:fld id="{A97A18B9-A688-4517-B346-6680F6127509}" type="slidenum">
              <a:rPr lang="en-US" smtClean="0"/>
              <a:t>9</a:t>
            </a:fld>
            <a:endParaRPr lang="en-US" dirty="0"/>
          </a:p>
        </p:txBody>
      </p:sp>
    </p:spTree>
    <p:extLst>
      <p:ext uri="{BB962C8B-B14F-4D97-AF65-F5344CB8AC3E}">
        <p14:creationId xmlns:p14="http://schemas.microsoft.com/office/powerpoint/2010/main" val="12335919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1375</TotalTime>
  <Words>2157</Words>
  <Application>Microsoft Office PowerPoint</Application>
  <PresentationFormat>Widescreen</PresentationFormat>
  <Paragraphs>187</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Aptos</vt:lpstr>
      <vt:lpstr>Aptos Display</vt:lpstr>
      <vt:lpstr>Arial</vt:lpstr>
      <vt:lpstr>Times New Roman</vt:lpstr>
      <vt:lpstr>Office Theme</vt:lpstr>
      <vt:lpstr>Language Education in a Training Environment</vt:lpstr>
      <vt:lpstr>Grasping the nuances between synonyms is a challenge in every language.</vt:lpstr>
      <vt:lpstr>Grasping the nuances between synonyms is a challenge in every language.</vt:lpstr>
      <vt:lpstr>Disclaimer </vt:lpstr>
      <vt:lpstr>Introduction</vt:lpstr>
      <vt:lpstr>1. Goals</vt:lpstr>
      <vt:lpstr>Challenge #1.  The language school was directed to use the term “training” instead of “education” in its mission statement – even though according to Bloom’s Taxonomy its program had higher learning expectations.</vt:lpstr>
      <vt:lpstr>Bloom’s 4 categories of what knowing combined with what learners can do with that knowledge establish a Training-Education learning continuum.</vt:lpstr>
      <vt:lpstr>Solution #1. The school avoided using the terms “training” and “education” by referring to the commonly occurring combinations of cognition and knowledge and to the STANAG 6001 proficiency levels.</vt:lpstr>
      <vt:lpstr>2. Curriculum Design</vt:lpstr>
      <vt:lpstr>Challenge #2.  The language school was told by higher headquarters that the school’s funding would be withheld until full POIs with teacher scripts were provided for each language course.</vt:lpstr>
      <vt:lpstr>Solution #2.  The core curricula (which used an open design with opportunities for the teachers to add current, authentic materials as needed) were sent without modification to higher headquarters.</vt:lpstr>
      <vt:lpstr>3. Teaching Methods</vt:lpstr>
      <vt:lpstr>Challenge 3.  An inspection team from the Office of the Inspector General (IG) concluded that the language school was inefficient because not all teachers were using the same centrally approved teaching method.</vt:lpstr>
      <vt:lpstr>Solution #3.  The school leadership decided they would give the eclectic instructional approach the teachers were already using a name.</vt:lpstr>
      <vt:lpstr>4. Quality Control (QC)</vt:lpstr>
      <vt:lpstr>Challenge #4.  After reading the students’ teacher evaluations from a recent graduating class, the commanding officer demanded, “Have you seen these student comments?  I want these teachers fired!”</vt:lpstr>
      <vt:lpstr>Solution #4.  The schedule for administering the student evaluation survey was changed so that it took place after the students had received their final proficiency test results.</vt:lpstr>
      <vt:lpstr>5. Length of Courses</vt:lpstr>
      <vt:lpstr>Challenge #5.  A monolingual, general officer decreed that the school’s language courses should be shortened.</vt:lpstr>
      <vt:lpstr>Solution #5.  The school asked the military services to assign their best NCOs, who were working in “language” jobs to participate in a job-task-analysis study. </vt:lpstr>
      <vt:lpstr>6. Funding Priorities</vt:lpstr>
      <vt:lpstr>Challenge #6.  A manpower audit team from higher headquarters concluded that the school had more teachers than it needed and proposed multiple changes to decrease the number of teachers needed.</vt:lpstr>
      <vt:lpstr>Solution #6. The school developed and presented an alternative, pedagogical staffing model.</vt:lpstr>
      <vt:lpstr>Summary</vt:lpstr>
      <vt:lpstr>And regardless of whether you consider language learning to be “training” or “education”, the following truths remain:</vt:lpstr>
      <vt:lpstr>Thank you!</vt:lpstr>
    </vt:vector>
  </TitlesOfParts>
  <Company>Brigham Young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Clifford</dc:creator>
  <cp:lastModifiedBy>Ray Clifford</cp:lastModifiedBy>
  <cp:revision>16</cp:revision>
  <cp:lastPrinted>2026-05-05T23:20:04Z</cp:lastPrinted>
  <dcterms:created xsi:type="dcterms:W3CDTF">2026-05-04T15:30:54Z</dcterms:created>
  <dcterms:modified xsi:type="dcterms:W3CDTF">2026-05-11T06:43:21Z</dcterms:modified>
</cp:coreProperties>
</file>