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9" r:id="rId3"/>
    <p:sldId id="260" r:id="rId4"/>
    <p:sldId id="257" r:id="rId5"/>
    <p:sldId id="258" r:id="rId6"/>
    <p:sldId id="261" r:id="rId7"/>
    <p:sldId id="263"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4E4CDE-7AB3-427E-BBB1-CB869ED51818}" type="datetimeFigureOut">
              <a:rPr lang="en-BE" smtClean="0"/>
              <a:t>05/10/2026</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372911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4E4CDE-7AB3-427E-BBB1-CB869ED51818}" type="datetimeFigureOut">
              <a:rPr lang="en-BE" smtClean="0"/>
              <a:t>05/10/2026</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326673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4E4CDE-7AB3-427E-BBB1-CB869ED51818}" type="datetimeFigureOut">
              <a:rPr lang="en-BE" smtClean="0"/>
              <a:t>05/10/2026</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73259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4E4CDE-7AB3-427E-BBB1-CB869ED51818}" type="datetimeFigureOut">
              <a:rPr lang="en-BE" smtClean="0"/>
              <a:t>05/10/2026</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7ACD7F56-2025-48B2-ACD3-DF36F3A90B80}" type="slidenum">
              <a:rPr lang="en-BE" smtClean="0"/>
              <a:t>‹#›</a:t>
            </a:fld>
            <a:endParaRPr lang="en-B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675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4E4CDE-7AB3-427E-BBB1-CB869ED51818}" type="datetimeFigureOut">
              <a:rPr lang="en-BE" smtClean="0"/>
              <a:t>05/10/2026</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2749236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14E4CDE-7AB3-427E-BBB1-CB869ED51818}" type="datetimeFigureOut">
              <a:rPr lang="en-BE" smtClean="0"/>
              <a:t>05/10/2026</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1868883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14E4CDE-7AB3-427E-BBB1-CB869ED51818}" type="datetimeFigureOut">
              <a:rPr lang="en-BE" smtClean="0"/>
              <a:t>05/10/2026</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1470511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E4CDE-7AB3-427E-BBB1-CB869ED51818}" type="datetimeFigureOut">
              <a:rPr lang="en-BE" smtClean="0"/>
              <a:t>05/10/2026</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3371674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E4CDE-7AB3-427E-BBB1-CB869ED51818}" type="datetimeFigureOut">
              <a:rPr lang="en-BE" smtClean="0"/>
              <a:t>05/10/2026</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266908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E4CDE-7AB3-427E-BBB1-CB869ED51818}" type="datetimeFigureOut">
              <a:rPr lang="en-BE" smtClean="0"/>
              <a:t>05/10/2026</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137690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4E4CDE-7AB3-427E-BBB1-CB869ED51818}" type="datetimeFigureOut">
              <a:rPr lang="en-BE" smtClean="0"/>
              <a:t>05/10/2026</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2124601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4E4CDE-7AB3-427E-BBB1-CB869ED51818}" type="datetimeFigureOut">
              <a:rPr lang="en-BE" smtClean="0"/>
              <a:t>05/10/2026</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316873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4E4CDE-7AB3-427E-BBB1-CB869ED51818}" type="datetimeFigureOut">
              <a:rPr lang="en-BE" smtClean="0"/>
              <a:t>05/10/2026</a:t>
            </a:fld>
            <a:endParaRPr lang="en-BE"/>
          </a:p>
        </p:txBody>
      </p:sp>
      <p:sp>
        <p:nvSpPr>
          <p:cNvPr id="8" name="Footer Placeholder 7"/>
          <p:cNvSpPr>
            <a:spLocks noGrp="1"/>
          </p:cNvSpPr>
          <p:nvPr>
            <p:ph type="ftr" sz="quarter" idx="11"/>
          </p:nvPr>
        </p:nvSpPr>
        <p:spPr/>
        <p:txBody>
          <a:bodyPr/>
          <a:lstStyle/>
          <a:p>
            <a:endParaRPr lang="en-BE"/>
          </a:p>
        </p:txBody>
      </p:sp>
      <p:sp>
        <p:nvSpPr>
          <p:cNvPr id="9" name="Slide Number Placeholder 8"/>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145182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4E4CDE-7AB3-427E-BBB1-CB869ED51818}" type="datetimeFigureOut">
              <a:rPr lang="en-BE" smtClean="0"/>
              <a:t>05/10/2026</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353219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14E4CDE-7AB3-427E-BBB1-CB869ED51818}" type="datetimeFigureOut">
              <a:rPr lang="en-BE" smtClean="0"/>
              <a:t>05/10/2026</a:t>
            </a:fld>
            <a:endParaRPr lang="en-BE"/>
          </a:p>
        </p:txBody>
      </p:sp>
      <p:sp>
        <p:nvSpPr>
          <p:cNvPr id="3" name="Footer Placeholder 2"/>
          <p:cNvSpPr>
            <a:spLocks noGrp="1"/>
          </p:cNvSpPr>
          <p:nvPr>
            <p:ph type="ftr" sz="quarter" idx="11"/>
          </p:nvPr>
        </p:nvSpPr>
        <p:spPr/>
        <p:txBody>
          <a:bodyPr/>
          <a:lstStyle/>
          <a:p>
            <a:endParaRPr lang="en-BE"/>
          </a:p>
        </p:txBody>
      </p:sp>
      <p:sp>
        <p:nvSpPr>
          <p:cNvPr id="4" name="Slide Number Placeholder 3"/>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381170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4E4CDE-7AB3-427E-BBB1-CB869ED51818}" type="datetimeFigureOut">
              <a:rPr lang="en-BE" smtClean="0"/>
              <a:t>05/10/2026</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251117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4E4CDE-7AB3-427E-BBB1-CB869ED51818}" type="datetimeFigureOut">
              <a:rPr lang="en-BE" smtClean="0"/>
              <a:t>05/10/2026</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7ACD7F56-2025-48B2-ACD3-DF36F3A90B80}" type="slidenum">
              <a:rPr lang="en-BE" smtClean="0"/>
              <a:t>‹#›</a:t>
            </a:fld>
            <a:endParaRPr lang="en-BE"/>
          </a:p>
        </p:txBody>
      </p:sp>
    </p:spTree>
    <p:extLst>
      <p:ext uri="{BB962C8B-B14F-4D97-AF65-F5344CB8AC3E}">
        <p14:creationId xmlns:p14="http://schemas.microsoft.com/office/powerpoint/2010/main" val="279427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14E4CDE-7AB3-427E-BBB1-CB869ED51818}" type="datetimeFigureOut">
              <a:rPr lang="en-BE" smtClean="0"/>
              <a:t>05/10/2026</a:t>
            </a:fld>
            <a:endParaRPr lang="en-B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B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ACD7F56-2025-48B2-ACD3-DF36F3A90B80}" type="slidenum">
              <a:rPr lang="en-BE" smtClean="0"/>
              <a:t>‹#›</a:t>
            </a:fld>
            <a:endParaRPr lang="en-BE"/>
          </a:p>
        </p:txBody>
      </p:sp>
    </p:spTree>
    <p:extLst>
      <p:ext uri="{BB962C8B-B14F-4D97-AF65-F5344CB8AC3E}">
        <p14:creationId xmlns:p14="http://schemas.microsoft.com/office/powerpoint/2010/main" val="5057905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83B05-8062-F587-C1DC-6C2DDB2C82E2}"/>
              </a:ext>
            </a:extLst>
          </p:cNvPr>
          <p:cNvSpPr>
            <a:spLocks noGrp="1"/>
          </p:cNvSpPr>
          <p:nvPr>
            <p:ph type="ctrTitle"/>
          </p:nvPr>
        </p:nvSpPr>
        <p:spPr/>
        <p:txBody>
          <a:bodyPr/>
          <a:lstStyle/>
          <a:p>
            <a:r>
              <a:rPr lang="en-US" dirty="0"/>
              <a:t>Language proficiency and military Interoperability: what exactly are they?</a:t>
            </a:r>
            <a:endParaRPr lang="en-BE" dirty="0"/>
          </a:p>
        </p:txBody>
      </p:sp>
      <p:sp>
        <p:nvSpPr>
          <p:cNvPr id="3" name="Subtitle 2">
            <a:extLst>
              <a:ext uri="{FF2B5EF4-FFF2-40B4-BE49-F238E27FC236}">
                <a16:creationId xmlns:a16="http://schemas.microsoft.com/office/drawing/2014/main" id="{2D4C285B-1672-B741-9E5D-8AD7A5CDB0E5}"/>
              </a:ext>
            </a:extLst>
          </p:cNvPr>
          <p:cNvSpPr>
            <a:spLocks noGrp="1"/>
          </p:cNvSpPr>
          <p:nvPr>
            <p:ph type="subTitle" idx="1"/>
          </p:nvPr>
        </p:nvSpPr>
        <p:spPr/>
        <p:txBody>
          <a:bodyPr>
            <a:normAutofit fontScale="92500" lnSpcReduction="10000"/>
          </a:bodyPr>
          <a:lstStyle/>
          <a:p>
            <a:endParaRPr lang="en-US" dirty="0"/>
          </a:p>
          <a:p>
            <a:r>
              <a:rPr lang="en-US" dirty="0"/>
              <a:t>BILC conference</a:t>
            </a:r>
            <a:r>
              <a:rPr lang="en-US"/>
              <a:t>, May 2026, </a:t>
            </a:r>
            <a:r>
              <a:rPr lang="en-US" dirty="0"/>
              <a:t>Budapest</a:t>
            </a:r>
          </a:p>
          <a:p>
            <a:r>
              <a:rPr lang="en-US" dirty="0"/>
              <a:t>Branka Petek</a:t>
            </a:r>
            <a:endParaRPr lang="en-BE" dirty="0"/>
          </a:p>
        </p:txBody>
      </p:sp>
    </p:spTree>
    <p:extLst>
      <p:ext uri="{BB962C8B-B14F-4D97-AF65-F5344CB8AC3E}">
        <p14:creationId xmlns:p14="http://schemas.microsoft.com/office/powerpoint/2010/main" val="279165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8A89B3-8792-0991-F5F5-4208076FD300}"/>
              </a:ext>
            </a:extLst>
          </p:cNvPr>
          <p:cNvSpPr>
            <a:spLocks noGrp="1"/>
          </p:cNvSpPr>
          <p:nvPr>
            <p:ph sz="quarter" idx="13"/>
          </p:nvPr>
        </p:nvSpPr>
        <p:spPr>
          <a:xfrm>
            <a:off x="913774" y="1098645"/>
            <a:ext cx="10363826" cy="5152029"/>
          </a:xfrm>
        </p:spPr>
        <p:txBody>
          <a:bodyPr/>
          <a:lstStyle/>
          <a:p>
            <a:pPr marL="0" indent="0">
              <a:buNone/>
            </a:pPr>
            <a:r>
              <a:rPr lang="en-US" dirty="0"/>
              <a:t>				</a:t>
            </a:r>
          </a:p>
          <a:p>
            <a:pPr marL="0" indent="0">
              <a:buNone/>
            </a:pPr>
            <a:r>
              <a:rPr lang="en-US" sz="5400" b="1" dirty="0">
                <a:solidFill>
                  <a:schemeClr val="accent1">
                    <a:lumMod val="75000"/>
                  </a:schemeClr>
                </a:solidFill>
                <a:latin typeface="Comic Sans MS" panose="030F0702030302020204" pitchFamily="66" charset="0"/>
              </a:rPr>
              <a:t> Happy 60</a:t>
            </a:r>
            <a:r>
              <a:rPr lang="en-US" sz="5400" b="1" baseline="30000" dirty="0">
                <a:solidFill>
                  <a:schemeClr val="accent1">
                    <a:lumMod val="75000"/>
                  </a:schemeClr>
                </a:solidFill>
                <a:latin typeface="Comic Sans MS" panose="030F0702030302020204" pitchFamily="66" charset="0"/>
              </a:rPr>
              <a:t>th</a:t>
            </a:r>
            <a:r>
              <a:rPr lang="en-US" sz="5400" b="1" dirty="0">
                <a:solidFill>
                  <a:schemeClr val="accent1">
                    <a:lumMod val="75000"/>
                  </a:schemeClr>
                </a:solidFill>
                <a:latin typeface="Comic Sans MS" panose="030F0702030302020204" pitchFamily="66" charset="0"/>
              </a:rPr>
              <a:t> anniversary!</a:t>
            </a:r>
            <a:endParaRPr lang="en-BE" sz="5400" b="1" dirty="0">
              <a:solidFill>
                <a:schemeClr val="accent1">
                  <a:lumMod val="75000"/>
                </a:schemeClr>
              </a:solidFill>
              <a:latin typeface="Comic Sans MS" panose="030F0702030302020204" pitchFamily="66" charset="0"/>
            </a:endParaRPr>
          </a:p>
        </p:txBody>
      </p:sp>
      <p:pic>
        <p:nvPicPr>
          <p:cNvPr id="5" name="Picture 4">
            <a:extLst>
              <a:ext uri="{FF2B5EF4-FFF2-40B4-BE49-F238E27FC236}">
                <a16:creationId xmlns:a16="http://schemas.microsoft.com/office/drawing/2014/main" id="{9EB36C1E-F798-D24A-A089-07698CBAD03E}"/>
              </a:ext>
            </a:extLst>
          </p:cNvPr>
          <p:cNvPicPr>
            <a:picLocks noChangeAspect="1"/>
          </p:cNvPicPr>
          <p:nvPr/>
        </p:nvPicPr>
        <p:blipFill>
          <a:blip r:embed="rId2"/>
          <a:stretch>
            <a:fillRect/>
          </a:stretch>
        </p:blipFill>
        <p:spPr>
          <a:xfrm>
            <a:off x="4707027" y="2894463"/>
            <a:ext cx="2777319" cy="2777319"/>
          </a:xfrm>
          <a:prstGeom prst="rect">
            <a:avLst/>
          </a:prstGeom>
        </p:spPr>
      </p:pic>
    </p:spTree>
    <p:extLst>
      <p:ext uri="{BB962C8B-B14F-4D97-AF65-F5344CB8AC3E}">
        <p14:creationId xmlns:p14="http://schemas.microsoft.com/office/powerpoint/2010/main" val="254769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903B-6BFA-64E1-31D8-AF8E327CF656}"/>
              </a:ext>
            </a:extLst>
          </p:cNvPr>
          <p:cNvSpPr>
            <a:spLocks noGrp="1"/>
          </p:cNvSpPr>
          <p:nvPr>
            <p:ph type="title"/>
          </p:nvPr>
        </p:nvSpPr>
        <p:spPr>
          <a:xfrm>
            <a:off x="913775" y="618518"/>
            <a:ext cx="10364451" cy="582486"/>
          </a:xfrm>
        </p:spPr>
        <p:txBody>
          <a:bodyPr>
            <a:normAutofit fontScale="90000"/>
          </a:bodyPr>
          <a:lstStyle/>
          <a:p>
            <a:r>
              <a:rPr lang="en-US" dirty="0"/>
              <a:t>Agree or disagree?</a:t>
            </a:r>
            <a:endParaRPr lang="en-BE" dirty="0"/>
          </a:p>
        </p:txBody>
      </p:sp>
      <p:sp>
        <p:nvSpPr>
          <p:cNvPr id="3" name="Content Placeholder 2">
            <a:extLst>
              <a:ext uri="{FF2B5EF4-FFF2-40B4-BE49-F238E27FC236}">
                <a16:creationId xmlns:a16="http://schemas.microsoft.com/office/drawing/2014/main" id="{B05D3A4E-F58C-ABBD-ED2E-2A4E7A06219E}"/>
              </a:ext>
            </a:extLst>
          </p:cNvPr>
          <p:cNvSpPr>
            <a:spLocks noGrp="1"/>
          </p:cNvSpPr>
          <p:nvPr>
            <p:ph sz="quarter" idx="13"/>
          </p:nvPr>
        </p:nvSpPr>
        <p:spPr>
          <a:xfrm>
            <a:off x="1022956" y="1835623"/>
            <a:ext cx="10363826" cy="4640239"/>
          </a:xfrm>
        </p:spPr>
        <p:txBody>
          <a:bodyPr>
            <a:normAutofit/>
          </a:bodyPr>
          <a:lstStyle/>
          <a:p>
            <a:pPr marL="0" indent="0">
              <a:buNone/>
            </a:pPr>
            <a:endParaRPr lang="en-US" dirty="0"/>
          </a:p>
          <a:p>
            <a:pPr marL="0" indent="0">
              <a:buNone/>
            </a:pPr>
            <a:r>
              <a:rPr lang="en-US" dirty="0"/>
              <a:t>1. Lack of language proficiency is one of the most important obstacles in the process of achieving interoperability.</a:t>
            </a:r>
          </a:p>
          <a:p>
            <a:pPr marL="0" indent="0">
              <a:buNone/>
            </a:pPr>
            <a:r>
              <a:rPr lang="en-US" dirty="0"/>
              <a:t>2. The importance of language proficiency is often underestimated in military environment.</a:t>
            </a:r>
          </a:p>
          <a:p>
            <a:pPr marL="0" indent="0">
              <a:buNone/>
            </a:pPr>
            <a:r>
              <a:rPr lang="en-US" dirty="0"/>
              <a:t>3. Language for military interoperability is formulaic and avoids creativity.</a:t>
            </a:r>
          </a:p>
          <a:p>
            <a:pPr marL="0" indent="0">
              <a:buNone/>
            </a:pPr>
            <a:r>
              <a:rPr lang="en-US" dirty="0"/>
              <a:t>4. The interoperability at tactical, operational and strategic levels require different levels of language proficiency but always all four skills.</a:t>
            </a:r>
          </a:p>
          <a:p>
            <a:pPr marL="0" indent="0">
              <a:buNone/>
            </a:pPr>
            <a:r>
              <a:rPr lang="en-US" dirty="0"/>
              <a:t>5. The age of language learner does not influence the level of proficiency they can potentially reach.</a:t>
            </a:r>
          </a:p>
          <a:p>
            <a:pPr marL="0" indent="0">
              <a:buNone/>
            </a:pPr>
            <a:endParaRPr lang="en-BE" dirty="0"/>
          </a:p>
        </p:txBody>
      </p:sp>
      <p:pic>
        <p:nvPicPr>
          <p:cNvPr id="4" name="Picture 3">
            <a:extLst>
              <a:ext uri="{FF2B5EF4-FFF2-40B4-BE49-F238E27FC236}">
                <a16:creationId xmlns:a16="http://schemas.microsoft.com/office/drawing/2014/main" id="{4C7A2D3D-4A55-3BE9-8D37-B24FD13BB9F0}"/>
              </a:ext>
            </a:extLst>
          </p:cNvPr>
          <p:cNvPicPr>
            <a:picLocks noChangeAspect="1"/>
          </p:cNvPicPr>
          <p:nvPr/>
        </p:nvPicPr>
        <p:blipFill>
          <a:blip r:embed="rId2"/>
          <a:stretch>
            <a:fillRect/>
          </a:stretch>
        </p:blipFill>
        <p:spPr>
          <a:xfrm>
            <a:off x="5085497" y="702860"/>
            <a:ext cx="2021006" cy="2021006"/>
          </a:xfrm>
          <a:prstGeom prst="rect">
            <a:avLst/>
          </a:prstGeom>
        </p:spPr>
      </p:pic>
    </p:spTree>
    <p:extLst>
      <p:ext uri="{BB962C8B-B14F-4D97-AF65-F5344CB8AC3E}">
        <p14:creationId xmlns:p14="http://schemas.microsoft.com/office/powerpoint/2010/main" val="2029487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903B-6BFA-64E1-31D8-AF8E327CF656}"/>
              </a:ext>
            </a:extLst>
          </p:cNvPr>
          <p:cNvSpPr>
            <a:spLocks noGrp="1"/>
          </p:cNvSpPr>
          <p:nvPr>
            <p:ph type="title"/>
          </p:nvPr>
        </p:nvSpPr>
        <p:spPr>
          <a:xfrm>
            <a:off x="913775" y="618517"/>
            <a:ext cx="10364451" cy="759907"/>
          </a:xfrm>
        </p:spPr>
        <p:txBody>
          <a:bodyPr/>
          <a:lstStyle/>
          <a:p>
            <a:r>
              <a:rPr lang="en-US" dirty="0"/>
              <a:t>Agree or disagree?</a:t>
            </a:r>
            <a:endParaRPr lang="en-BE" dirty="0"/>
          </a:p>
        </p:txBody>
      </p:sp>
      <p:sp>
        <p:nvSpPr>
          <p:cNvPr id="3" name="Content Placeholder 2">
            <a:extLst>
              <a:ext uri="{FF2B5EF4-FFF2-40B4-BE49-F238E27FC236}">
                <a16:creationId xmlns:a16="http://schemas.microsoft.com/office/drawing/2014/main" id="{B05D3A4E-F58C-ABBD-ED2E-2A4E7A06219E}"/>
              </a:ext>
            </a:extLst>
          </p:cNvPr>
          <p:cNvSpPr>
            <a:spLocks noGrp="1"/>
          </p:cNvSpPr>
          <p:nvPr>
            <p:ph sz="quarter" idx="13"/>
          </p:nvPr>
        </p:nvSpPr>
        <p:spPr>
          <a:xfrm>
            <a:off x="1022956" y="1637730"/>
            <a:ext cx="10363826" cy="4974609"/>
          </a:xfrm>
        </p:spPr>
        <p:txBody>
          <a:bodyPr>
            <a:normAutofit/>
          </a:bodyPr>
          <a:lstStyle/>
          <a:p>
            <a:pPr marL="0" indent="0">
              <a:buNone/>
            </a:pPr>
            <a:r>
              <a:rPr lang="en-US" dirty="0"/>
              <a:t>6. English language training in military environment should focus on military terminology.</a:t>
            </a:r>
          </a:p>
          <a:p>
            <a:pPr marL="0" indent="0">
              <a:buNone/>
            </a:pPr>
            <a:r>
              <a:rPr lang="en-US" dirty="0"/>
              <a:t>7. Speaking is the most important skill in modern working environment.</a:t>
            </a:r>
          </a:p>
          <a:p>
            <a:pPr marL="0" indent="0">
              <a:buNone/>
            </a:pPr>
            <a:r>
              <a:rPr lang="en-US" dirty="0"/>
              <a:t>8. There is no point in learning to write as it can be done by using Artificial intelligence.</a:t>
            </a:r>
          </a:p>
          <a:p>
            <a:pPr marL="0" indent="0">
              <a:buNone/>
            </a:pPr>
            <a:r>
              <a:rPr lang="en-US" dirty="0"/>
              <a:t>9. Developing all four skills is the only way to effectively convey meaning in both comprehension and interaction.</a:t>
            </a:r>
          </a:p>
          <a:p>
            <a:pPr marL="0" indent="0">
              <a:buNone/>
            </a:pPr>
            <a:endParaRPr lang="en-BE" dirty="0"/>
          </a:p>
        </p:txBody>
      </p:sp>
      <p:pic>
        <p:nvPicPr>
          <p:cNvPr id="8" name="Picture 7">
            <a:extLst>
              <a:ext uri="{FF2B5EF4-FFF2-40B4-BE49-F238E27FC236}">
                <a16:creationId xmlns:a16="http://schemas.microsoft.com/office/drawing/2014/main" id="{5EE23769-DF33-07E7-FB3F-369C8408728C}"/>
              </a:ext>
            </a:extLst>
          </p:cNvPr>
          <p:cNvPicPr>
            <a:picLocks noChangeAspect="1"/>
          </p:cNvPicPr>
          <p:nvPr/>
        </p:nvPicPr>
        <p:blipFill>
          <a:blip r:embed="rId2"/>
          <a:stretch>
            <a:fillRect/>
          </a:stretch>
        </p:blipFill>
        <p:spPr>
          <a:xfrm>
            <a:off x="4789227" y="4333164"/>
            <a:ext cx="2430439" cy="2430439"/>
          </a:xfrm>
          <a:prstGeom prst="rect">
            <a:avLst/>
          </a:prstGeom>
        </p:spPr>
      </p:pic>
    </p:spTree>
    <p:extLst>
      <p:ext uri="{BB962C8B-B14F-4D97-AF65-F5344CB8AC3E}">
        <p14:creationId xmlns:p14="http://schemas.microsoft.com/office/powerpoint/2010/main" val="35528036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518F-1D7B-5EA8-AE11-CD977F42D175}"/>
              </a:ext>
            </a:extLst>
          </p:cNvPr>
          <p:cNvSpPr>
            <a:spLocks noGrp="1"/>
          </p:cNvSpPr>
          <p:nvPr>
            <p:ph type="title"/>
          </p:nvPr>
        </p:nvSpPr>
        <p:spPr>
          <a:xfrm>
            <a:off x="913775" y="618518"/>
            <a:ext cx="10364451" cy="568837"/>
          </a:xfrm>
        </p:spPr>
        <p:txBody>
          <a:bodyPr>
            <a:normAutofit fontScale="90000"/>
          </a:bodyPr>
          <a:lstStyle/>
          <a:p>
            <a:r>
              <a:rPr lang="en-US" dirty="0"/>
              <a:t>Language proficiency</a:t>
            </a:r>
            <a:endParaRPr lang="en-BE" dirty="0"/>
          </a:p>
        </p:txBody>
      </p:sp>
      <p:sp>
        <p:nvSpPr>
          <p:cNvPr id="3" name="Content Placeholder 2">
            <a:extLst>
              <a:ext uri="{FF2B5EF4-FFF2-40B4-BE49-F238E27FC236}">
                <a16:creationId xmlns:a16="http://schemas.microsoft.com/office/drawing/2014/main" id="{1703887B-B9F4-6B52-44EA-CFABE3C9095D}"/>
              </a:ext>
            </a:extLst>
          </p:cNvPr>
          <p:cNvSpPr>
            <a:spLocks noGrp="1"/>
          </p:cNvSpPr>
          <p:nvPr>
            <p:ph sz="quarter" idx="13"/>
          </p:nvPr>
        </p:nvSpPr>
        <p:spPr>
          <a:xfrm>
            <a:off x="913774" y="1255595"/>
            <a:ext cx="10363826" cy="5424984"/>
          </a:xfrm>
        </p:spPr>
        <p:txBody>
          <a:bodyPr>
            <a:normAutofit/>
          </a:bodyPr>
          <a:lstStyle/>
          <a:p>
            <a:pPr marL="0" indent="0">
              <a:buNone/>
            </a:pPr>
            <a:r>
              <a:rPr lang="en-US" dirty="0"/>
              <a:t>Language proficiency refers to an individual’s ability to understand, produce and interact in a language with a level of accuracy that conveys meaning in both comprehension and Production.</a:t>
            </a:r>
          </a:p>
          <a:p>
            <a:pPr marL="0" indent="0">
              <a:buNone/>
            </a:pPr>
            <a:r>
              <a:rPr lang="en-US" dirty="0"/>
              <a:t>It is a multidimensional construct encompassing both, linguistic competence (grammar, vocabulary) and communicative competence (the ability to use language appropriately in real-life situations).</a:t>
            </a:r>
          </a:p>
          <a:p>
            <a:pPr marL="0" indent="0">
              <a:buNone/>
            </a:pPr>
            <a:r>
              <a:rPr lang="en-US" dirty="0"/>
              <a:t>Unlike fluency which emphasizes smooth and effortless expression, proficiency is broader and includes speaking, listening, reading, and writing skills.</a:t>
            </a:r>
            <a:endParaRPr lang="en-BE" dirty="0"/>
          </a:p>
        </p:txBody>
      </p:sp>
      <p:pic>
        <p:nvPicPr>
          <p:cNvPr id="4" name="Picture 3">
            <a:extLst>
              <a:ext uri="{FF2B5EF4-FFF2-40B4-BE49-F238E27FC236}">
                <a16:creationId xmlns:a16="http://schemas.microsoft.com/office/drawing/2014/main" id="{D9203363-50B7-E424-6C2C-51B2B33C2D0A}"/>
              </a:ext>
            </a:extLst>
          </p:cNvPr>
          <p:cNvPicPr>
            <a:picLocks noChangeAspect="1"/>
          </p:cNvPicPr>
          <p:nvPr/>
        </p:nvPicPr>
        <p:blipFill>
          <a:blip r:embed="rId2"/>
          <a:stretch>
            <a:fillRect/>
          </a:stretch>
        </p:blipFill>
        <p:spPr>
          <a:xfrm>
            <a:off x="3575855" y="4652338"/>
            <a:ext cx="2940950" cy="2028241"/>
          </a:xfrm>
          <a:prstGeom prst="rect">
            <a:avLst/>
          </a:prstGeom>
        </p:spPr>
      </p:pic>
    </p:spTree>
    <p:extLst>
      <p:ext uri="{BB962C8B-B14F-4D97-AF65-F5344CB8AC3E}">
        <p14:creationId xmlns:p14="http://schemas.microsoft.com/office/powerpoint/2010/main" val="203312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DF1A-53A2-817C-690D-54A2E009252A}"/>
              </a:ext>
            </a:extLst>
          </p:cNvPr>
          <p:cNvSpPr>
            <a:spLocks noGrp="1"/>
          </p:cNvSpPr>
          <p:nvPr>
            <p:ph type="title"/>
          </p:nvPr>
        </p:nvSpPr>
        <p:spPr>
          <a:xfrm>
            <a:off x="913775" y="618518"/>
            <a:ext cx="10364451" cy="678020"/>
          </a:xfrm>
        </p:spPr>
        <p:txBody>
          <a:bodyPr/>
          <a:lstStyle/>
          <a:p>
            <a:r>
              <a:rPr lang="en-US" dirty="0"/>
              <a:t>Interoperability</a:t>
            </a:r>
            <a:endParaRPr lang="en-BE" dirty="0"/>
          </a:p>
        </p:txBody>
      </p:sp>
      <p:sp>
        <p:nvSpPr>
          <p:cNvPr id="3" name="Content Placeholder 2">
            <a:extLst>
              <a:ext uri="{FF2B5EF4-FFF2-40B4-BE49-F238E27FC236}">
                <a16:creationId xmlns:a16="http://schemas.microsoft.com/office/drawing/2014/main" id="{1765992E-44AC-BAF3-5924-182F77D75B5B}"/>
              </a:ext>
            </a:extLst>
          </p:cNvPr>
          <p:cNvSpPr>
            <a:spLocks noGrp="1"/>
          </p:cNvSpPr>
          <p:nvPr>
            <p:ph sz="quarter" idx="13"/>
          </p:nvPr>
        </p:nvSpPr>
        <p:spPr>
          <a:xfrm>
            <a:off x="913774" y="1364776"/>
            <a:ext cx="10363826" cy="4988257"/>
          </a:xfrm>
        </p:spPr>
        <p:txBody>
          <a:bodyPr>
            <a:normAutofit/>
          </a:bodyPr>
          <a:lstStyle/>
          <a:p>
            <a:pPr marL="0" indent="0">
              <a:buNone/>
            </a:pPr>
            <a:r>
              <a:rPr lang="en-US" b="0" dirty="0">
                <a:solidFill>
                  <a:srgbClr val="202122"/>
                </a:solidFill>
                <a:effectLst/>
              </a:rPr>
              <a:t>Force interoperability is defined in NATO as the ability of the forces of two or more nations to train, exercise and operate effectively together in the execution of assigned missions and tasks. </a:t>
            </a:r>
          </a:p>
          <a:p>
            <a:pPr marL="0" indent="0">
              <a:buNone/>
            </a:pPr>
            <a:r>
              <a:rPr lang="en-US" b="0" dirty="0">
                <a:solidFill>
                  <a:srgbClr val="202122"/>
                </a:solidFill>
                <a:effectLst/>
              </a:rPr>
              <a:t>Additionally, NATO defines interoperability more generally as the ability to act together coherently, effectively and efficiently to achieve Allied tactical, operational and strategic objectives.</a:t>
            </a:r>
            <a:endParaRPr lang="en-BE" dirty="0"/>
          </a:p>
        </p:txBody>
      </p:sp>
      <p:pic>
        <p:nvPicPr>
          <p:cNvPr id="4" name="Picture 3">
            <a:extLst>
              <a:ext uri="{FF2B5EF4-FFF2-40B4-BE49-F238E27FC236}">
                <a16:creationId xmlns:a16="http://schemas.microsoft.com/office/drawing/2014/main" id="{F24F794D-F792-9AE5-9757-1E66A67C517C}"/>
              </a:ext>
            </a:extLst>
          </p:cNvPr>
          <p:cNvPicPr>
            <a:picLocks noChangeAspect="1"/>
          </p:cNvPicPr>
          <p:nvPr/>
        </p:nvPicPr>
        <p:blipFill>
          <a:blip r:embed="rId2"/>
          <a:stretch>
            <a:fillRect/>
          </a:stretch>
        </p:blipFill>
        <p:spPr>
          <a:xfrm>
            <a:off x="4521801" y="4084092"/>
            <a:ext cx="3148397" cy="2099956"/>
          </a:xfrm>
          <a:prstGeom prst="rect">
            <a:avLst/>
          </a:prstGeom>
        </p:spPr>
      </p:pic>
    </p:spTree>
    <p:extLst>
      <p:ext uri="{BB962C8B-B14F-4D97-AF65-F5344CB8AC3E}">
        <p14:creationId xmlns:p14="http://schemas.microsoft.com/office/powerpoint/2010/main" val="417173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7C2C-1CFC-00DC-C968-ED70C1A92F27}"/>
              </a:ext>
            </a:extLst>
          </p:cNvPr>
          <p:cNvSpPr>
            <a:spLocks noGrp="1"/>
          </p:cNvSpPr>
          <p:nvPr>
            <p:ph type="title"/>
          </p:nvPr>
        </p:nvSpPr>
        <p:spPr>
          <a:xfrm>
            <a:off x="913775" y="618517"/>
            <a:ext cx="10364451" cy="1162515"/>
          </a:xfrm>
        </p:spPr>
        <p:txBody>
          <a:bodyPr/>
          <a:lstStyle/>
          <a:p>
            <a:r>
              <a:rPr lang="en-US" dirty="0"/>
              <a:t>What is the connection?</a:t>
            </a:r>
            <a:endParaRPr lang="en-BE" dirty="0"/>
          </a:p>
        </p:txBody>
      </p:sp>
      <p:sp>
        <p:nvSpPr>
          <p:cNvPr id="3" name="Content Placeholder 2">
            <a:extLst>
              <a:ext uri="{FF2B5EF4-FFF2-40B4-BE49-F238E27FC236}">
                <a16:creationId xmlns:a16="http://schemas.microsoft.com/office/drawing/2014/main" id="{4408B66E-1887-9107-23D0-36BBAC314E19}"/>
              </a:ext>
            </a:extLst>
          </p:cNvPr>
          <p:cNvSpPr>
            <a:spLocks noGrp="1"/>
          </p:cNvSpPr>
          <p:nvPr>
            <p:ph sz="quarter" idx="13"/>
          </p:nvPr>
        </p:nvSpPr>
        <p:spPr>
          <a:xfrm>
            <a:off x="913774" y="2214694"/>
            <a:ext cx="10363826" cy="4097396"/>
          </a:xfrm>
        </p:spPr>
        <p:txBody>
          <a:bodyPr/>
          <a:lstStyle/>
          <a:p>
            <a:r>
              <a:rPr lang="en-US" dirty="0"/>
              <a:t>Language proficiency is a critical factor in enhancing military interoperability, especially in multinational military operations and at the level of strategic commands.</a:t>
            </a:r>
          </a:p>
          <a:p>
            <a:r>
              <a:rPr lang="en-US" dirty="0"/>
              <a:t>Effective communication is essential for military operations.</a:t>
            </a:r>
          </a:p>
          <a:p>
            <a:r>
              <a:rPr lang="en-US" dirty="0"/>
              <a:t>Language skills are fundamental for professional and personal growth and for cultural awareness.</a:t>
            </a:r>
          </a:p>
        </p:txBody>
      </p:sp>
    </p:spTree>
    <p:extLst>
      <p:ext uri="{BB962C8B-B14F-4D97-AF65-F5344CB8AC3E}">
        <p14:creationId xmlns:p14="http://schemas.microsoft.com/office/powerpoint/2010/main" val="66485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6C1C-1A1D-9312-BA06-D76AB7011CD4}"/>
              </a:ext>
            </a:extLst>
          </p:cNvPr>
          <p:cNvSpPr>
            <a:spLocks noGrp="1"/>
          </p:cNvSpPr>
          <p:nvPr>
            <p:ph type="title"/>
          </p:nvPr>
        </p:nvSpPr>
        <p:spPr>
          <a:xfrm>
            <a:off x="913775" y="618518"/>
            <a:ext cx="10364451" cy="998742"/>
          </a:xfrm>
        </p:spPr>
        <p:txBody>
          <a:bodyPr>
            <a:normAutofit fontScale="90000"/>
          </a:bodyPr>
          <a:lstStyle/>
          <a:p>
            <a:r>
              <a:rPr lang="en-US" dirty="0"/>
              <a:t>some Key scientific discoveries in the field of language learning</a:t>
            </a:r>
            <a:endParaRPr lang="en-BE" dirty="0"/>
          </a:p>
        </p:txBody>
      </p:sp>
      <p:sp>
        <p:nvSpPr>
          <p:cNvPr id="3" name="Content Placeholder 2">
            <a:extLst>
              <a:ext uri="{FF2B5EF4-FFF2-40B4-BE49-F238E27FC236}">
                <a16:creationId xmlns:a16="http://schemas.microsoft.com/office/drawing/2014/main" id="{51D9B79B-1ADF-179E-26A1-C434F8971D5C}"/>
              </a:ext>
            </a:extLst>
          </p:cNvPr>
          <p:cNvSpPr>
            <a:spLocks noGrp="1"/>
          </p:cNvSpPr>
          <p:nvPr>
            <p:ph sz="quarter" idx="13"/>
          </p:nvPr>
        </p:nvSpPr>
        <p:spPr>
          <a:xfrm>
            <a:off x="913774" y="1781032"/>
            <a:ext cx="10363826" cy="4640240"/>
          </a:xfrm>
        </p:spPr>
        <p:txBody>
          <a:bodyPr>
            <a:normAutofit fontScale="92500" lnSpcReduction="20000"/>
          </a:bodyPr>
          <a:lstStyle/>
          <a:p>
            <a:r>
              <a:rPr lang="en-US" dirty="0"/>
              <a:t>Adult brain flexibility and Critical period myth (children have advantages but adults can achieve native-like proficiency)</a:t>
            </a:r>
          </a:p>
          <a:p>
            <a:r>
              <a:rPr lang="en-US" dirty="0"/>
              <a:t>Neural pathway formation and Bilingual brain benefits (new languages create distinct but interconnected neural networks, learning languages enhances cognitive function)</a:t>
            </a:r>
          </a:p>
          <a:p>
            <a:r>
              <a:rPr lang="en-US" dirty="0"/>
              <a:t>Learning a language should ideally combine implicit acquisition (learning through exposure and use) and explicit learning (study of rules and vocabulary)</a:t>
            </a:r>
          </a:p>
          <a:p>
            <a:r>
              <a:rPr lang="en-US" dirty="0"/>
              <a:t>Language learned in meaningful context is retained better</a:t>
            </a:r>
          </a:p>
          <a:p>
            <a:r>
              <a:rPr lang="en-US" dirty="0"/>
              <a:t>We learn best when exposed to messages slightly above our current level</a:t>
            </a:r>
          </a:p>
          <a:p>
            <a:r>
              <a:rPr lang="en-US" dirty="0"/>
              <a:t>Spaced repetition system significantly improves vocabulary retention rates</a:t>
            </a:r>
          </a:p>
          <a:p>
            <a:r>
              <a:rPr lang="en-US" dirty="0"/>
              <a:t>Emotional factors like anxiety and motivation dramatically impact learning</a:t>
            </a:r>
          </a:p>
          <a:p>
            <a:r>
              <a:rPr lang="en-US" dirty="0"/>
              <a:t>Speaking and writing consolidate understanding (importance of output)</a:t>
            </a:r>
            <a:endParaRPr lang="en-BE" dirty="0"/>
          </a:p>
        </p:txBody>
      </p:sp>
    </p:spTree>
    <p:extLst>
      <p:ext uri="{BB962C8B-B14F-4D97-AF65-F5344CB8AC3E}">
        <p14:creationId xmlns:p14="http://schemas.microsoft.com/office/powerpoint/2010/main" val="318069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EF22-14B6-C4DE-B804-93B52C1E9234}"/>
              </a:ext>
            </a:extLst>
          </p:cNvPr>
          <p:cNvSpPr>
            <a:spLocks noGrp="1"/>
          </p:cNvSpPr>
          <p:nvPr>
            <p:ph type="title"/>
          </p:nvPr>
        </p:nvSpPr>
        <p:spPr>
          <a:xfrm>
            <a:off x="913775" y="618517"/>
            <a:ext cx="10364451" cy="1101101"/>
          </a:xfrm>
        </p:spPr>
        <p:txBody>
          <a:bodyPr/>
          <a:lstStyle/>
          <a:p>
            <a:r>
              <a:rPr lang="en-US" dirty="0"/>
              <a:t>how should all this be reflected in language training?</a:t>
            </a:r>
            <a:endParaRPr lang="en-BE" dirty="0"/>
          </a:p>
        </p:txBody>
      </p:sp>
      <p:sp>
        <p:nvSpPr>
          <p:cNvPr id="3" name="Content Placeholder 2">
            <a:extLst>
              <a:ext uri="{FF2B5EF4-FFF2-40B4-BE49-F238E27FC236}">
                <a16:creationId xmlns:a16="http://schemas.microsoft.com/office/drawing/2014/main" id="{67B31026-4C67-4CCE-E398-A5E1D67A9542}"/>
              </a:ext>
            </a:extLst>
          </p:cNvPr>
          <p:cNvSpPr>
            <a:spLocks noGrp="1"/>
          </p:cNvSpPr>
          <p:nvPr>
            <p:ph sz="quarter" idx="13"/>
          </p:nvPr>
        </p:nvSpPr>
        <p:spPr>
          <a:xfrm>
            <a:off x="913774" y="1965277"/>
            <a:ext cx="10363826" cy="4674359"/>
          </a:xfrm>
        </p:spPr>
        <p:txBody>
          <a:bodyPr>
            <a:normAutofit fontScale="92500" lnSpcReduction="20000"/>
          </a:bodyPr>
          <a:lstStyle/>
          <a:p>
            <a:r>
              <a:rPr lang="en-US" dirty="0"/>
              <a:t>Provide life-long opportunities for language learning</a:t>
            </a:r>
          </a:p>
          <a:p>
            <a:r>
              <a:rPr lang="en-US" dirty="0"/>
              <a:t>Provide opportunities for implicit acquisition and explicit learning</a:t>
            </a:r>
          </a:p>
          <a:p>
            <a:r>
              <a:rPr lang="en-US" dirty="0"/>
              <a:t>Always avoid teaching without a meaningful context</a:t>
            </a:r>
          </a:p>
          <a:p>
            <a:r>
              <a:rPr lang="en-US" dirty="0"/>
              <a:t>Avoid pampering the students, keep challenging them with the level of messages they need to process</a:t>
            </a:r>
          </a:p>
          <a:p>
            <a:r>
              <a:rPr lang="en-US" dirty="0"/>
              <a:t>Focus on ALL four skills</a:t>
            </a:r>
          </a:p>
          <a:p>
            <a:r>
              <a:rPr lang="en-US" dirty="0"/>
              <a:t>Provide opportunities for interaction (spoken and written)</a:t>
            </a:r>
          </a:p>
          <a:p>
            <a:r>
              <a:rPr lang="en-US" dirty="0"/>
              <a:t>Provide opportunities for negotiating meaning</a:t>
            </a:r>
          </a:p>
          <a:p>
            <a:r>
              <a:rPr lang="en-US" dirty="0"/>
              <a:t>Provide opportunities for repetition</a:t>
            </a:r>
          </a:p>
          <a:p>
            <a:r>
              <a:rPr lang="en-US" dirty="0"/>
              <a:t>Make learners take responsibility for their learning</a:t>
            </a:r>
          </a:p>
          <a:p>
            <a:r>
              <a:rPr lang="en-US" dirty="0"/>
              <a:t>Train for real-life language use</a:t>
            </a:r>
          </a:p>
          <a:p>
            <a:endParaRPr lang="en-BE" dirty="0"/>
          </a:p>
        </p:txBody>
      </p:sp>
    </p:spTree>
    <p:extLst>
      <p:ext uri="{BB962C8B-B14F-4D97-AF65-F5344CB8AC3E}">
        <p14:creationId xmlns:p14="http://schemas.microsoft.com/office/powerpoint/2010/main" val="3994247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3D0E-C10F-E9A0-7C6E-B3E90958204F}"/>
              </a:ext>
            </a:extLst>
          </p:cNvPr>
          <p:cNvSpPr>
            <a:spLocks noGrp="1"/>
          </p:cNvSpPr>
          <p:nvPr>
            <p:ph type="title"/>
          </p:nvPr>
        </p:nvSpPr>
        <p:spPr>
          <a:xfrm>
            <a:off x="913775" y="618518"/>
            <a:ext cx="10364451" cy="814498"/>
          </a:xfrm>
        </p:spPr>
        <p:txBody>
          <a:bodyPr/>
          <a:lstStyle/>
          <a:p>
            <a:r>
              <a:rPr lang="en-US" dirty="0"/>
              <a:t>How should this impact language testing?</a:t>
            </a:r>
            <a:endParaRPr lang="en-BE" dirty="0"/>
          </a:p>
        </p:txBody>
      </p:sp>
      <p:sp>
        <p:nvSpPr>
          <p:cNvPr id="3" name="Content Placeholder 2">
            <a:extLst>
              <a:ext uri="{FF2B5EF4-FFF2-40B4-BE49-F238E27FC236}">
                <a16:creationId xmlns:a16="http://schemas.microsoft.com/office/drawing/2014/main" id="{4A3BE151-1DAB-3692-A614-65B8268A885F}"/>
              </a:ext>
            </a:extLst>
          </p:cNvPr>
          <p:cNvSpPr>
            <a:spLocks noGrp="1"/>
          </p:cNvSpPr>
          <p:nvPr>
            <p:ph sz="quarter" idx="13"/>
          </p:nvPr>
        </p:nvSpPr>
        <p:spPr>
          <a:xfrm>
            <a:off x="913774" y="1630907"/>
            <a:ext cx="10363826" cy="5152030"/>
          </a:xfrm>
        </p:spPr>
        <p:txBody>
          <a:bodyPr/>
          <a:lstStyle/>
          <a:p>
            <a:r>
              <a:rPr lang="en-US" dirty="0"/>
              <a:t>Language proficiency testing is</a:t>
            </a:r>
          </a:p>
          <a:p>
            <a:pPr marL="0" indent="0">
              <a:buNone/>
            </a:pPr>
            <a:r>
              <a:rPr lang="en-US" sz="2000" i="1" dirty="0"/>
              <a:t>Testing an individual’s ability to understand, produce and interact in a language with a level of accuracy that conveys meaning in both comprehension and Production.</a:t>
            </a:r>
            <a:endParaRPr lang="en-US" dirty="0"/>
          </a:p>
          <a:p>
            <a:r>
              <a:rPr lang="en-US" dirty="0"/>
              <a:t>For level, tasks, content and accuracy refer to STANAG 6001 </a:t>
            </a:r>
          </a:p>
          <a:p>
            <a:r>
              <a:rPr lang="en-US" dirty="0"/>
              <a:t>Take every opportunity for national and international benchmarking</a:t>
            </a:r>
          </a:p>
          <a:p>
            <a:pPr marL="0" indent="0">
              <a:buNone/>
            </a:pPr>
            <a:endParaRPr lang="en-US" dirty="0"/>
          </a:p>
          <a:p>
            <a:pPr marL="0" indent="0">
              <a:buNone/>
            </a:pPr>
            <a:endParaRPr lang="en-US" sz="2400" i="1" dirty="0"/>
          </a:p>
          <a:p>
            <a:pPr marL="0" indent="0">
              <a:buNone/>
            </a:pPr>
            <a:endParaRPr lang="en-US" dirty="0"/>
          </a:p>
        </p:txBody>
      </p:sp>
      <p:pic>
        <p:nvPicPr>
          <p:cNvPr id="4" name="Picture 3">
            <a:extLst>
              <a:ext uri="{FF2B5EF4-FFF2-40B4-BE49-F238E27FC236}">
                <a16:creationId xmlns:a16="http://schemas.microsoft.com/office/drawing/2014/main" id="{86152FB1-7AD8-E0BC-F100-CFCF40472CDC}"/>
              </a:ext>
            </a:extLst>
          </p:cNvPr>
          <p:cNvPicPr>
            <a:picLocks noChangeAspect="1"/>
          </p:cNvPicPr>
          <p:nvPr/>
        </p:nvPicPr>
        <p:blipFill>
          <a:blip r:embed="rId2"/>
          <a:stretch>
            <a:fillRect/>
          </a:stretch>
        </p:blipFill>
        <p:spPr>
          <a:xfrm>
            <a:off x="4913037" y="4492075"/>
            <a:ext cx="2365925" cy="2365925"/>
          </a:xfrm>
          <a:prstGeom prst="rect">
            <a:avLst/>
          </a:prstGeom>
        </p:spPr>
      </p:pic>
    </p:spTree>
    <p:extLst>
      <p:ext uri="{BB962C8B-B14F-4D97-AF65-F5344CB8AC3E}">
        <p14:creationId xmlns:p14="http://schemas.microsoft.com/office/powerpoint/2010/main" val="408040068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315</TotalTime>
  <Words>655</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Comic Sans MS</vt:lpstr>
      <vt:lpstr>Tw Cen MT</vt:lpstr>
      <vt:lpstr>Droplet</vt:lpstr>
      <vt:lpstr>Language proficiency and military Interoperability: what exactly are they?</vt:lpstr>
      <vt:lpstr>Agree or disagree?</vt:lpstr>
      <vt:lpstr>Agree or disagree?</vt:lpstr>
      <vt:lpstr>Language proficiency</vt:lpstr>
      <vt:lpstr>Interoperability</vt:lpstr>
      <vt:lpstr>What is the connection?</vt:lpstr>
      <vt:lpstr>some Key scientific discoveries in the field of language learning</vt:lpstr>
      <vt:lpstr>how should all this be reflected in language training?</vt:lpstr>
      <vt:lpstr>How should this impact language testing?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Petek Branka IS-OPS</dc:creator>
  <cp:lastModifiedBy>Branka Petek</cp:lastModifiedBy>
  <cp:revision>10</cp:revision>
  <dcterms:created xsi:type="dcterms:W3CDTF">2026-05-04T13:06:54Z</dcterms:created>
  <dcterms:modified xsi:type="dcterms:W3CDTF">2026-05-10T07:03:38Z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ship">
    <vt:lpwstr>NATO</vt:lpwstr>
  </property>
  <property fmtid="{D5CDD505-2E9C-101B-9397-08002B2CF9AE}" pid="3" name="Classification">
    <vt:lpwstr>UNCLASSIFIED</vt:lpwstr>
  </property>
  <property fmtid="{D5CDD505-2E9C-101B-9397-08002B2CF9AE}" pid="4" name="Releasability">
    <vt:lpwstr>
    </vt:lpwstr>
  </property>
  <property fmtid="{D5CDD505-2E9C-101B-9397-08002B2CF9AE}" pid="5" name="Only">
    <vt:lpwstr>
    </vt:lpwstr>
  </property>
  <property fmtid="{D5CDD505-2E9C-101B-9397-08002B2CF9AE}" pid="6" name="Limited">
    <vt:lpwstr>No</vt:lpwstr>
  </property>
  <property fmtid="{D5CDD505-2E9C-101B-9397-08002B2CF9AE}" pid="7" name="AdministrativeMarkings">
    <vt:lpwstr>None</vt:lpwstr>
  </property>
</Properties>
</file>