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2" r:id="rId4"/>
    <p:sldId id="283" r:id="rId5"/>
    <p:sldId id="286" r:id="rId6"/>
    <p:sldId id="268" r:id="rId7"/>
    <p:sldId id="289" r:id="rId8"/>
    <p:sldId id="290" r:id="rId9"/>
    <p:sldId id="273" r:id="rId10"/>
    <p:sldId id="269" r:id="rId11"/>
    <p:sldId id="271" r:id="rId12"/>
    <p:sldId id="274" r:id="rId13"/>
    <p:sldId id="287" r:id="rId14"/>
    <p:sldId id="284" r:id="rId15"/>
    <p:sldId id="275" r:id="rId16"/>
    <p:sldId id="277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89" autoAdjust="0"/>
    <p:restoredTop sz="94660"/>
  </p:normalViewPr>
  <p:slideViewPr>
    <p:cSldViewPr snapToGrid="0">
      <p:cViewPr varScale="1">
        <p:scale>
          <a:sx n="90" d="100"/>
          <a:sy n="90" d="100"/>
        </p:scale>
        <p:origin x="67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 noChangeAspect="1"/>
          </p:cNvSpPr>
          <p:nvPr>
            <p:ph type="ctrTitle" hasCustomPrompt="1"/>
          </p:nvPr>
        </p:nvSpPr>
        <p:spPr>
          <a:xfrm>
            <a:off x="679620" y="1998663"/>
            <a:ext cx="10864680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679620" y="4478338"/>
            <a:ext cx="10864680" cy="1655762"/>
          </a:xfrm>
        </p:spPr>
        <p:txBody>
          <a:bodyPr/>
          <a:lstStyle>
            <a:lvl1pPr marL="0" indent="0" algn="l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AAA7CC40-8A8F-A441-A5A7-017E77CB4E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620" y="540635"/>
            <a:ext cx="2858361" cy="10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3547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123083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79538460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97489999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lköszöné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7AA1C3A-253B-1943-BB4B-1CBB307C773F}"/>
              </a:ext>
            </a:extLst>
          </p:cNvPr>
          <p:cNvSpPr txBox="1"/>
          <p:nvPr userDrawn="1"/>
        </p:nvSpPr>
        <p:spPr>
          <a:xfrm>
            <a:off x="1968841" y="3674918"/>
            <a:ext cx="825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KÖSZÖNÖM A FIGYELMET!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52DDE20-CDCF-CB4B-9425-464E9E684A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3047" y="4800617"/>
            <a:ext cx="1485900" cy="5080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07A45A2D-6A90-1B43-800C-079D9E16C1E7}"/>
              </a:ext>
            </a:extLst>
          </p:cNvPr>
          <p:cNvSpPr txBox="1"/>
          <p:nvPr userDrawn="1"/>
        </p:nvSpPr>
        <p:spPr>
          <a:xfrm>
            <a:off x="1968840" y="5019507"/>
            <a:ext cx="8254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uni-nke.hu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D03CCC5B-32D1-5145-ABFC-A0339EC06C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64490" y="1532536"/>
            <a:ext cx="1663013" cy="16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1735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 noChangeAspect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34969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679619" y="1709738"/>
            <a:ext cx="10828639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679619" y="4589463"/>
            <a:ext cx="10828639" cy="1500187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AAA7CC40-8A8F-A441-A5A7-017E77CB4E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620" y="540635"/>
            <a:ext cx="2858361" cy="10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401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62643671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14217857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82354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26868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24201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9980719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89845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79620" y="1998663"/>
            <a:ext cx="10864680" cy="2465272"/>
          </a:xfrm>
        </p:spPr>
        <p:txBody>
          <a:bodyPr>
            <a:normAutofit/>
          </a:bodyPr>
          <a:lstStyle/>
          <a:p>
            <a:pPr algn="ctr"/>
            <a:r>
              <a:rPr lang="hu-HU" dirty="0" err="1">
                <a:solidFill>
                  <a:schemeClr val="tx1"/>
                </a:solidFill>
              </a:rPr>
              <a:t>Language</a:t>
            </a:r>
            <a:r>
              <a:rPr lang="hu-HU" dirty="0">
                <a:solidFill>
                  <a:schemeClr val="tx1"/>
                </a:solidFill>
              </a:rPr>
              <a:t> Education </a:t>
            </a:r>
            <a:r>
              <a:rPr lang="hu-HU" dirty="0" err="1">
                <a:solidFill>
                  <a:schemeClr val="tx1"/>
                </a:solidFill>
              </a:rPr>
              <a:t>for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Future</a:t>
            </a:r>
            <a:r>
              <a:rPr lang="hu-HU" dirty="0">
                <a:solidFill>
                  <a:schemeClr val="tx1"/>
                </a:solidFill>
              </a:rPr>
              <a:t> Military </a:t>
            </a:r>
            <a:r>
              <a:rPr lang="hu-HU" dirty="0" err="1">
                <a:solidFill>
                  <a:schemeClr val="tx1"/>
                </a:solidFill>
              </a:rPr>
              <a:t>Leaders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77688" y="5768393"/>
            <a:ext cx="7255564" cy="537759"/>
          </a:xfrm>
        </p:spPr>
        <p:txBody>
          <a:bodyPr>
            <a:normAutofit/>
          </a:bodyPr>
          <a:lstStyle/>
          <a:p>
            <a:r>
              <a:rPr lang="hu-HU" i="0" dirty="0" err="1"/>
              <a:t>Cadet</a:t>
            </a:r>
            <a:r>
              <a:rPr lang="hu-HU" i="0" dirty="0"/>
              <a:t> </a:t>
            </a:r>
            <a:r>
              <a:rPr lang="hu-HU" i="0" dirty="0" err="1"/>
              <a:t>warrant</a:t>
            </a:r>
            <a:r>
              <a:rPr lang="hu-HU" i="0" dirty="0"/>
              <a:t> </a:t>
            </a:r>
            <a:r>
              <a:rPr lang="hu-HU" i="0" dirty="0" err="1"/>
              <a:t>officer</a:t>
            </a:r>
            <a:r>
              <a:rPr lang="hu-HU" i="0" dirty="0"/>
              <a:t> Márk Szőnyegi</a:t>
            </a:r>
          </a:p>
        </p:txBody>
      </p:sp>
    </p:spTree>
    <p:extLst>
      <p:ext uri="{BB962C8B-B14F-4D97-AF65-F5344CB8AC3E}">
        <p14:creationId xmlns:p14="http://schemas.microsoft.com/office/powerpoint/2010/main" val="304497296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u-HU" dirty="0" err="1"/>
              <a:t>Current</a:t>
            </a:r>
            <a:r>
              <a:rPr lang="hu-HU" dirty="0"/>
              <a:t> </a:t>
            </a:r>
            <a:r>
              <a:rPr lang="hu-HU" dirty="0" err="1"/>
              <a:t>State</a:t>
            </a:r>
            <a:r>
              <a:rPr lang="hu-HU" dirty="0"/>
              <a:t> of </a:t>
            </a:r>
            <a:r>
              <a:rPr lang="hu-HU" dirty="0" err="1"/>
              <a:t>Language</a:t>
            </a:r>
            <a:r>
              <a:rPr lang="hu-HU" dirty="0"/>
              <a:t> Education 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hu-HU" sz="2400" dirty="0" err="1"/>
              <a:t>Traditional</a:t>
            </a:r>
            <a:r>
              <a:rPr lang="hu-HU" sz="2400" dirty="0"/>
              <a:t> </a:t>
            </a:r>
            <a:r>
              <a:rPr lang="hu-HU" sz="2400" dirty="0" err="1"/>
              <a:t>classroom</a:t>
            </a:r>
            <a:r>
              <a:rPr lang="hu-HU" sz="2400" dirty="0"/>
              <a:t> </a:t>
            </a:r>
            <a:r>
              <a:rPr lang="hu-HU" sz="2400" dirty="0" err="1"/>
              <a:t>focus</a:t>
            </a:r>
            <a:endParaRPr lang="hu-HU" sz="2400" dirty="0"/>
          </a:p>
          <a:p>
            <a:endParaRPr lang="hu-HU" sz="2400" dirty="0"/>
          </a:p>
          <a:p>
            <a:r>
              <a:rPr lang="hu-HU" sz="2400" dirty="0" err="1"/>
              <a:t>Drills</a:t>
            </a:r>
            <a:r>
              <a:rPr lang="hu-HU" sz="2400" dirty="0"/>
              <a:t>, </a:t>
            </a:r>
            <a:r>
              <a:rPr lang="hu-HU" sz="2400" dirty="0" err="1"/>
              <a:t>grammar</a:t>
            </a:r>
            <a:r>
              <a:rPr lang="hu-HU" sz="2400" dirty="0"/>
              <a:t>, and </a:t>
            </a:r>
            <a:r>
              <a:rPr lang="hu-HU" sz="2400" dirty="0" err="1"/>
              <a:t>mandatory</a:t>
            </a:r>
            <a:r>
              <a:rPr lang="hu-HU" sz="2400" dirty="0"/>
              <a:t> </a:t>
            </a:r>
            <a:r>
              <a:rPr lang="hu-HU" sz="2400" dirty="0" err="1"/>
              <a:t>hours</a:t>
            </a:r>
            <a:endParaRPr lang="hu-HU" sz="2400" dirty="0"/>
          </a:p>
          <a:p>
            <a:endParaRPr lang="hu-HU" sz="2400" dirty="0"/>
          </a:p>
          <a:p>
            <a:r>
              <a:rPr lang="hu-HU" sz="2400"/>
              <a:t>Standardized</a:t>
            </a:r>
            <a:r>
              <a:rPr lang="hu-HU" sz="2400" dirty="0"/>
              <a:t> </a:t>
            </a:r>
            <a:r>
              <a:rPr lang="hu-HU" sz="2400" dirty="0" err="1"/>
              <a:t>exams</a:t>
            </a:r>
            <a:r>
              <a:rPr lang="hu-HU" sz="2400" dirty="0"/>
              <a:t> (STANAG </a:t>
            </a:r>
            <a:r>
              <a:rPr lang="hu-HU" sz="2400" dirty="0" err="1"/>
              <a:t>levels</a:t>
            </a:r>
            <a:r>
              <a:rPr lang="hu-HU" sz="2400" dirty="0"/>
              <a:t>)</a:t>
            </a:r>
          </a:p>
          <a:p>
            <a:endParaRPr lang="hu-HU" sz="2400" dirty="0"/>
          </a:p>
          <a:p>
            <a:r>
              <a:rPr lang="hu-HU" sz="2400" dirty="0" err="1"/>
              <a:t>Often</a:t>
            </a:r>
            <a:r>
              <a:rPr lang="hu-HU" sz="2400" dirty="0"/>
              <a:t> </a:t>
            </a:r>
            <a:r>
              <a:rPr lang="hu-HU" sz="2400" dirty="0" err="1"/>
              <a:t>viewed</a:t>
            </a:r>
            <a:r>
              <a:rPr lang="hu-HU" sz="2400" dirty="0"/>
              <a:t> </a:t>
            </a:r>
            <a:r>
              <a:rPr lang="hu-HU" sz="2400" dirty="0" err="1"/>
              <a:t>as</a:t>
            </a:r>
            <a:r>
              <a:rPr lang="hu-HU" sz="2400" dirty="0"/>
              <a:t> a </a:t>
            </a:r>
            <a:r>
              <a:rPr lang="hu-HU" sz="2400" dirty="0" err="1"/>
              <a:t>requirement</a:t>
            </a:r>
            <a:r>
              <a:rPr lang="hu-HU" sz="2400" dirty="0"/>
              <a:t>, </a:t>
            </a:r>
            <a:r>
              <a:rPr lang="hu-HU" sz="2400" dirty="0" err="1"/>
              <a:t>not</a:t>
            </a:r>
            <a:r>
              <a:rPr lang="hu-HU" sz="2400" dirty="0"/>
              <a:t> </a:t>
            </a:r>
            <a:r>
              <a:rPr lang="hu-HU" sz="2400" dirty="0" err="1"/>
              <a:t>as</a:t>
            </a:r>
            <a:r>
              <a:rPr lang="hu-HU" sz="2400" dirty="0"/>
              <a:t> a </a:t>
            </a:r>
            <a:r>
              <a:rPr lang="hu-HU" sz="2400" dirty="0" err="1"/>
              <a:t>tool</a:t>
            </a:r>
            <a:endParaRPr lang="hu-HU" sz="2400" dirty="0"/>
          </a:p>
        </p:txBody>
      </p:sp>
      <p:pic>
        <p:nvPicPr>
          <p:cNvPr id="2052" name="Picture 4" descr="1,100+ Students During A Boring Lecture Stock Photos, Pictures &amp;  Royalty-Free Images - iStock">
            <a:extLst>
              <a:ext uri="{FF2B5EF4-FFF2-40B4-BE49-F238E27FC236}">
                <a16:creationId xmlns:a16="http://schemas.microsoft.com/office/drawing/2014/main" id="{68C0FE39-47ED-8AF7-FFA5-5423E8730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r="-1" b="-1"/>
          <a:stretch>
            <a:fillRect/>
          </a:stretch>
        </p:blipFill>
        <p:spPr bwMode="auto">
          <a:xfrm>
            <a:off x="6096000" y="1690688"/>
            <a:ext cx="5588688" cy="469319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7172631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2BEF-6E10-78C7-FA57-118A26D2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U" dirty="0"/>
              <a:t>Current State of Language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5F07D-6112-51E4-524C-D0104A213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U" u="sng" dirty="0"/>
              <a:t>Strengths</a:t>
            </a:r>
            <a:r>
              <a:rPr lang="en-HU" dirty="0"/>
              <a:t>: </a:t>
            </a:r>
          </a:p>
          <a:p>
            <a:pPr>
              <a:buFontTx/>
              <a:buChar char="-"/>
            </a:pPr>
            <a:r>
              <a:rPr lang="en-HU" dirty="0"/>
              <a:t>Clear structure and objectives</a:t>
            </a:r>
          </a:p>
          <a:p>
            <a:pPr>
              <a:buFontTx/>
              <a:buChar char="-"/>
            </a:pPr>
            <a:r>
              <a:rPr lang="en-HU" dirty="0"/>
              <a:t>Access to professional instructors</a:t>
            </a:r>
          </a:p>
          <a:p>
            <a:pPr>
              <a:buFontTx/>
              <a:buChar char="-"/>
            </a:pPr>
            <a:r>
              <a:rPr lang="en-HU" dirty="0"/>
              <a:t>Stand</a:t>
            </a:r>
            <a:r>
              <a:rPr lang="hu-HU" dirty="0"/>
              <a:t>a</a:t>
            </a:r>
            <a:r>
              <a:rPr lang="en-HU" dirty="0"/>
              <a:t>rdized testing ensures comparability</a:t>
            </a:r>
          </a:p>
          <a:p>
            <a:r>
              <a:rPr lang="en-HU" u="sng" dirty="0"/>
              <a:t>Challenges</a:t>
            </a:r>
            <a:r>
              <a:rPr lang="en-HU" dirty="0"/>
              <a:t>:</a:t>
            </a:r>
          </a:p>
          <a:p>
            <a:pPr>
              <a:buFontTx/>
              <a:buChar char="-"/>
            </a:pPr>
            <a:r>
              <a:rPr lang="en-HU" dirty="0"/>
              <a:t>Motivation drops: “just another subject”</a:t>
            </a:r>
          </a:p>
          <a:p>
            <a:pPr>
              <a:buFontTx/>
              <a:buChar char="-"/>
            </a:pPr>
            <a:r>
              <a:rPr lang="en-HU" dirty="0"/>
              <a:t>Lack of real-life, mission-based practice</a:t>
            </a:r>
          </a:p>
          <a:p>
            <a:pPr>
              <a:buFontTx/>
              <a:buChar char="-"/>
            </a:pPr>
            <a:r>
              <a:rPr lang="en-HU" dirty="0"/>
              <a:t>Perception: exam-focused, not skill-focused</a:t>
            </a:r>
          </a:p>
          <a:p>
            <a:pPr>
              <a:buFontTx/>
              <a:buChar char="-"/>
            </a:pPr>
            <a:endParaRPr lang="en-HU" dirty="0"/>
          </a:p>
          <a:p>
            <a:pPr marL="0" indent="0">
              <a:buNone/>
            </a:pP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94795728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3A26-3133-4C11-3C36-AE873359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HU" dirty="0"/>
              <a:t>Innovation and The Future of Language: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1EF9B-3E0C-8765-F1A2-4F3B957C8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94897"/>
            <a:ext cx="5181600" cy="4351338"/>
          </a:xfrm>
        </p:spPr>
        <p:txBody>
          <a:bodyPr>
            <a:normAutofit/>
          </a:bodyPr>
          <a:lstStyle/>
          <a:p>
            <a:r>
              <a:rPr lang="en-HU" sz="2000" u="sng" dirty="0"/>
              <a:t>AI tutors and chatbots</a:t>
            </a:r>
            <a:r>
              <a:rPr lang="en-HU" sz="2000" dirty="0"/>
              <a:t>: instant feedback, personalized drills</a:t>
            </a:r>
          </a:p>
          <a:p>
            <a:r>
              <a:rPr lang="en-HU" sz="2000" u="sng" dirty="0"/>
              <a:t>Speech recognition tools</a:t>
            </a:r>
            <a:r>
              <a:rPr lang="en-HU" sz="2000" dirty="0"/>
              <a:t>: accent and clarity feedback</a:t>
            </a:r>
          </a:p>
          <a:p>
            <a:r>
              <a:rPr lang="en-HU" sz="2000" u="sng" dirty="0"/>
              <a:t>Gamification:</a:t>
            </a:r>
            <a:r>
              <a:rPr lang="en-HU" sz="2000" dirty="0"/>
              <a:t> chall</a:t>
            </a:r>
            <a:r>
              <a:rPr lang="en-GB" sz="2000" dirty="0"/>
              <a:t>e</a:t>
            </a:r>
            <a:r>
              <a:rPr lang="en-HU" sz="2000" dirty="0"/>
              <a:t>nges, competitiveness</a:t>
            </a:r>
          </a:p>
          <a:p>
            <a:r>
              <a:rPr lang="en-HU" sz="2000" u="sng" dirty="0"/>
              <a:t>Immersion</a:t>
            </a:r>
            <a:r>
              <a:rPr lang="en-HU" sz="2000" dirty="0"/>
              <a:t>: exchange programs, native speakers</a:t>
            </a:r>
          </a:p>
          <a:p>
            <a:r>
              <a:rPr lang="en-HU" sz="2000" u="sng" dirty="0"/>
              <a:t>VR/AR simulations</a:t>
            </a:r>
            <a:r>
              <a:rPr lang="en-HU" sz="2000" dirty="0"/>
              <a:t>: NATO missions, sitreps (situation report)</a:t>
            </a:r>
          </a:p>
          <a:p>
            <a:r>
              <a:rPr lang="en-HU" sz="2000" u="sng" dirty="0"/>
              <a:t>Adaptive apps</a:t>
            </a:r>
            <a:r>
              <a:rPr lang="en-HU" sz="2000" dirty="0"/>
              <a:t>: personalized progress and smart challenges</a:t>
            </a:r>
          </a:p>
        </p:txBody>
      </p:sp>
      <p:pic>
        <p:nvPicPr>
          <p:cNvPr id="4098" name="Picture 2" descr="Free Global Connectivity Concept Image | Download at StockCake">
            <a:extLst>
              <a:ext uri="{FF2B5EF4-FFF2-40B4-BE49-F238E27FC236}">
                <a16:creationId xmlns:a16="http://schemas.microsoft.com/office/drawing/2014/main" id="{E1C0D94D-7869-CDFA-90FA-BA3B9E702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r="-3" b="13952"/>
          <a:stretch>
            <a:fillRect/>
          </a:stretch>
        </p:blipFill>
        <p:spPr bwMode="auto">
          <a:xfrm>
            <a:off x="6698974" y="1272183"/>
            <a:ext cx="2590800" cy="244505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2" name="Picture 6" descr="Vr Soldier Images – Browse 15,246 Stock Photos, Vectors, and Video | Adobe  Stock">
            <a:extLst>
              <a:ext uri="{FF2B5EF4-FFF2-40B4-BE49-F238E27FC236}">
                <a16:creationId xmlns:a16="http://schemas.microsoft.com/office/drawing/2014/main" id="{74008061-8644-B52D-B21C-0165B2810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973" y="3717235"/>
            <a:ext cx="4989443" cy="263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w the NSA is teaching military cadets about cyber defense – Whittier  Daily News">
            <a:extLst>
              <a:ext uri="{FF2B5EF4-FFF2-40B4-BE49-F238E27FC236}">
                <a16:creationId xmlns:a16="http://schemas.microsoft.com/office/drawing/2014/main" id="{0CBFE3C6-A07A-1C6E-D41F-1FC39C9C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775" y="1272183"/>
            <a:ext cx="2398641" cy="24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683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2365-FBE3-8C25-7278-94BB95953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HU" sz="3700"/>
              <a:t>Language Competence and Cultural Awareness Developed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BB775-9EC3-B304-7A5B-73B386268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HU" dirty="0"/>
              <a:t>Beyond words</a:t>
            </a:r>
          </a:p>
          <a:p>
            <a:endParaRPr lang="en-HU" dirty="0"/>
          </a:p>
          <a:p>
            <a:r>
              <a:rPr lang="en-HU" dirty="0"/>
              <a:t>Integraded into language training</a:t>
            </a:r>
          </a:p>
          <a:p>
            <a:endParaRPr lang="en-HU" dirty="0"/>
          </a:p>
          <a:p>
            <a:r>
              <a:rPr lang="en-HU" dirty="0"/>
              <a:t>Scenario-based learning</a:t>
            </a:r>
          </a:p>
          <a:p>
            <a:pPr marL="0" indent="0">
              <a:buNone/>
            </a:pPr>
            <a:endParaRPr lang="en-HU" dirty="0"/>
          </a:p>
          <a:p>
            <a:r>
              <a:rPr lang="en-HU" dirty="0"/>
              <a:t>Reflection and feedback</a:t>
            </a:r>
          </a:p>
        </p:txBody>
      </p:sp>
      <p:pic>
        <p:nvPicPr>
          <p:cNvPr id="6" name="Picture 5" descr="file_00000000a3b071f48c08a0d646455b2a.png">
            <a:extLst>
              <a:ext uri="{FF2B5EF4-FFF2-40B4-BE49-F238E27FC236}">
                <a16:creationId xmlns:a16="http://schemas.microsoft.com/office/drawing/2014/main" id="{7392F786-DB6A-9E97-6655-2EFE76F0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82628"/>
            <a:ext cx="5755996" cy="383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1617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8DE5-452B-F42A-EC36-EC1A3CA6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HU" dirty="0"/>
              <a:t>The Future Leader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942E-E5DE-5207-0F3A-B5EFEA225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GB" dirty="0"/>
              <a:t>C</a:t>
            </a:r>
            <a:r>
              <a:rPr lang="en-HU" dirty="0"/>
              <a:t>ommunicator</a:t>
            </a:r>
          </a:p>
          <a:p>
            <a:endParaRPr lang="en-HU" dirty="0"/>
          </a:p>
          <a:p>
            <a:r>
              <a:rPr lang="en-HU" dirty="0"/>
              <a:t>Negotiator</a:t>
            </a:r>
          </a:p>
          <a:p>
            <a:endParaRPr lang="en-HU" dirty="0"/>
          </a:p>
          <a:p>
            <a:r>
              <a:rPr lang="en-HU" dirty="0"/>
              <a:t>Integrator across cultures</a:t>
            </a:r>
          </a:p>
        </p:txBody>
      </p:sp>
      <p:pic>
        <p:nvPicPr>
          <p:cNvPr id="8" name="Picture 7" descr="Handshake Drawing PNG Transparent Images Free Download | Vector Files |  Pngtree">
            <a:extLst>
              <a:ext uri="{FF2B5EF4-FFF2-40B4-BE49-F238E27FC236}">
                <a16:creationId xmlns:a16="http://schemas.microsoft.com/office/drawing/2014/main" id="{1CA69DB5-0640-8F0B-4EE1-87D2373666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40" r="12373" b="-1"/>
          <a:stretch>
            <a:fillRect/>
          </a:stretch>
        </p:blipFill>
        <p:spPr>
          <a:xfrm>
            <a:off x="6172199" y="1307886"/>
            <a:ext cx="5798127" cy="4869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791322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A190-6BB8-8661-CF99-A24A0DC2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HU" dirty="0"/>
              <a:t>Lessons From the Field: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E3CB-5F65-6B1A-9E1F-1A0293952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HU" sz="2200" dirty="0"/>
              <a:t>Language = operational skill, not just classroom subject</a:t>
            </a:r>
          </a:p>
          <a:p>
            <a:endParaRPr lang="en-HU" sz="2200" dirty="0"/>
          </a:p>
          <a:p>
            <a:r>
              <a:rPr lang="en-HU" sz="2200" dirty="0"/>
              <a:t>Effective communication built trust and leadership</a:t>
            </a:r>
          </a:p>
          <a:p>
            <a:endParaRPr lang="en-HU" sz="2200" dirty="0"/>
          </a:p>
          <a:p>
            <a:r>
              <a:rPr lang="en-HU" sz="2200" dirty="0"/>
              <a:t>Experience proved: “no English = no mission”</a:t>
            </a:r>
          </a:p>
          <a:p>
            <a:endParaRPr lang="en-HU" sz="2200" dirty="0"/>
          </a:p>
          <a:p>
            <a:r>
              <a:rPr lang="en-HU" sz="2200" dirty="0"/>
              <a:t>Investing in English today = better officer tomorrow</a:t>
            </a:r>
          </a:p>
        </p:txBody>
      </p:sp>
      <p:pic>
        <p:nvPicPr>
          <p:cNvPr id="5" name="Picture 4" descr="A group of soldiers in uniform&#10;&#10;AI-generated content may be incorrect.">
            <a:extLst>
              <a:ext uri="{FF2B5EF4-FFF2-40B4-BE49-F238E27FC236}">
                <a16:creationId xmlns:a16="http://schemas.microsoft.com/office/drawing/2014/main" id="{6E6DFD77-7E29-401F-FF79-3C7C9B9B8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4" r="4103" b="-3"/>
          <a:stretch>
            <a:fillRect/>
          </a:stretch>
        </p:blipFill>
        <p:spPr>
          <a:xfrm>
            <a:off x="7156174" y="3857659"/>
            <a:ext cx="3650974" cy="27972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64A60B-D860-46C0-79B3-910AEF6B8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4" y="1309929"/>
            <a:ext cx="3650974" cy="254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9769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F7DC-A423-5873-A2FC-83300DA1B2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7593388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89DF-5F81-F81A-C3CA-8C6BC5D3C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3627" y="931718"/>
            <a:ext cx="7211291" cy="1271155"/>
          </a:xfrm>
        </p:spPr>
        <p:txBody>
          <a:bodyPr>
            <a:normAutofit fontScale="90000"/>
          </a:bodyPr>
          <a:lstStyle/>
          <a:p>
            <a:r>
              <a:rPr lang="en-HU" dirty="0"/>
              <a:t>Table of Contents</a:t>
            </a:r>
            <a:br>
              <a:rPr lang="en-HU" dirty="0"/>
            </a:b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909A3-4ED4-601A-DB99-BE1645E25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660" y="1932709"/>
            <a:ext cx="10864680" cy="455121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HU" b="1" dirty="0"/>
              <a:t>Interoperability gap</a:t>
            </a:r>
          </a:p>
          <a:p>
            <a:pPr marL="457200" indent="-457200">
              <a:buAutoNum type="arabicPeriod"/>
            </a:pPr>
            <a:r>
              <a:rPr lang="en-HU" b="1" dirty="0"/>
              <a:t>Why it matters?</a:t>
            </a:r>
          </a:p>
          <a:p>
            <a:pPr marL="457200" indent="-457200">
              <a:buAutoNum type="arabicPeriod"/>
            </a:pPr>
            <a:r>
              <a:rPr lang="en-HU" b="1" dirty="0"/>
              <a:t>From classroom to mission</a:t>
            </a:r>
          </a:p>
          <a:p>
            <a:pPr marL="457200" indent="-457200">
              <a:buAutoNum type="arabicPeriod"/>
            </a:pPr>
            <a:r>
              <a:rPr lang="en-HU" b="1" dirty="0"/>
              <a:t>Current state of language education</a:t>
            </a:r>
          </a:p>
          <a:p>
            <a:pPr marL="457200" indent="-457200">
              <a:buAutoNum type="arabicPeriod"/>
            </a:pPr>
            <a:r>
              <a:rPr lang="en-HU" b="1" dirty="0"/>
              <a:t>Innovation and the future of language</a:t>
            </a:r>
          </a:p>
          <a:p>
            <a:pPr marL="457200" indent="-457200">
              <a:buAutoNum type="arabicPeriod"/>
            </a:pPr>
            <a:r>
              <a:rPr lang="en-HU" b="1" dirty="0"/>
              <a:t>Language competence and cultural awareness developed together</a:t>
            </a:r>
          </a:p>
          <a:p>
            <a:pPr marL="457200" indent="-457200">
              <a:buAutoNum type="arabicPeriod"/>
            </a:pPr>
            <a:r>
              <a:rPr lang="en-HU" b="1" dirty="0"/>
              <a:t>The future leader</a:t>
            </a:r>
          </a:p>
          <a:p>
            <a:pPr marL="457200" indent="-457200">
              <a:buAutoNum type="arabicPeriod"/>
            </a:pPr>
            <a:r>
              <a:rPr lang="en-HU" b="1" dirty="0"/>
              <a:t>Lessons from the field</a:t>
            </a:r>
          </a:p>
        </p:txBody>
      </p:sp>
    </p:spTree>
    <p:extLst>
      <p:ext uri="{BB962C8B-B14F-4D97-AF65-F5344CB8AC3E}">
        <p14:creationId xmlns:p14="http://schemas.microsoft.com/office/powerpoint/2010/main" val="233222190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E79A7-1355-7F57-EDDF-457CAB84B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5" y="1859515"/>
            <a:ext cx="11529390" cy="2387600"/>
          </a:xfrm>
        </p:spPr>
        <p:txBody>
          <a:bodyPr>
            <a:normAutofit/>
          </a:bodyPr>
          <a:lstStyle/>
          <a:p>
            <a:r>
              <a:rPr lang="en-HU" sz="4800" dirty="0">
                <a:solidFill>
                  <a:schemeClr val="tx1"/>
                </a:solidFill>
              </a:rPr>
              <a:t>’’Everything in war is simple, but the simplest thing is difficult.’’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8EDE0-CE5F-8D61-22D9-5C9DAB8F79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HU" dirty="0"/>
              <a:t>- Carl Von Clausewitz</a:t>
            </a:r>
          </a:p>
        </p:txBody>
      </p:sp>
    </p:spTree>
    <p:extLst>
      <p:ext uri="{BB962C8B-B14F-4D97-AF65-F5344CB8AC3E}">
        <p14:creationId xmlns:p14="http://schemas.microsoft.com/office/powerpoint/2010/main" val="366538206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B78D-6E66-E28F-6A3D-E4E3AA2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HU" dirty="0"/>
              <a:t>Interoperability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32EB5-C1BE-DFC0-C876-5B400D795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HU" dirty="0"/>
              <a:t>Technical interoperability</a:t>
            </a:r>
          </a:p>
          <a:p>
            <a:endParaRPr lang="en-HU" dirty="0"/>
          </a:p>
          <a:p>
            <a:r>
              <a:rPr lang="en-HU" dirty="0"/>
              <a:t>P</a:t>
            </a:r>
            <a:r>
              <a:rPr lang="hu-HU" dirty="0"/>
              <a:t>r</a:t>
            </a:r>
            <a:r>
              <a:rPr lang="en-HU" dirty="0"/>
              <a:t>ocedural interoperability</a:t>
            </a:r>
          </a:p>
          <a:p>
            <a:endParaRPr lang="en-HU" dirty="0"/>
          </a:p>
          <a:p>
            <a:r>
              <a:rPr lang="en-HU" b="1" dirty="0"/>
              <a:t>Human</a:t>
            </a:r>
            <a:r>
              <a:rPr lang="en-HU" dirty="0"/>
              <a:t> interoperability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06BFD-18B4-E14B-F444-63EE4F383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023" y="1886435"/>
            <a:ext cx="5895268" cy="3772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53349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1A9F5-FE16-2180-F82A-BB1F3D4F6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660" y="1798781"/>
            <a:ext cx="10864680" cy="2387600"/>
          </a:xfrm>
        </p:spPr>
        <p:txBody>
          <a:bodyPr>
            <a:normAutofit/>
          </a:bodyPr>
          <a:lstStyle/>
          <a:p>
            <a:r>
              <a:rPr lang="en-HU" sz="4400" dirty="0">
                <a:solidFill>
                  <a:schemeClr val="tx1"/>
                </a:solidFill>
              </a:rPr>
              <a:t>Language must be treated as part of operational readiness!</a:t>
            </a:r>
          </a:p>
        </p:txBody>
      </p:sp>
    </p:spTree>
    <p:extLst>
      <p:ext uri="{BB962C8B-B14F-4D97-AF65-F5344CB8AC3E}">
        <p14:creationId xmlns:p14="http://schemas.microsoft.com/office/powerpoint/2010/main" val="236212674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err="1"/>
              <a:t>Why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Matters</a:t>
            </a:r>
            <a:r>
              <a:rPr lang="hu-HU" dirty="0"/>
              <a:t>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Decision-</a:t>
            </a:r>
            <a:r>
              <a:rPr lang="hu-HU" dirty="0" err="1"/>
              <a:t>making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Shared</a:t>
            </a:r>
            <a:r>
              <a:rPr lang="hu-HU" dirty="0"/>
              <a:t> </a:t>
            </a:r>
            <a:r>
              <a:rPr lang="hu-HU" dirty="0" err="1"/>
              <a:t>intent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Speed</a:t>
            </a:r>
            <a:r>
              <a:rPr lang="hu-HU" dirty="0"/>
              <a:t> of </a:t>
            </a:r>
            <a:r>
              <a:rPr lang="hu-HU" dirty="0" err="1"/>
              <a:t>coordination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Trust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</a:t>
            </a:r>
            <a:r>
              <a:rPr lang="hu-HU" dirty="0" err="1"/>
              <a:t>nations</a:t>
            </a:r>
            <a:endParaRPr lang="hu-HU" dirty="0"/>
          </a:p>
        </p:txBody>
      </p:sp>
      <p:pic>
        <p:nvPicPr>
          <p:cNvPr id="4" name="Picture 3" descr="file_00000000b680724389dbf5545100838c.png">
            <a:extLst>
              <a:ext uri="{FF2B5EF4-FFF2-40B4-BE49-F238E27FC236}">
                <a16:creationId xmlns:a16="http://schemas.microsoft.com/office/drawing/2014/main" id="{1D2DBA34-613F-B245-8BBD-0BDC5C8F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142" y="1599249"/>
            <a:ext cx="6070758" cy="40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679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AC16-6825-A33D-9C65-32AD835B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HU" dirty="0"/>
              <a:t>From Classroom to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8CB1F-EF5F-76BF-1744-2BD515597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HU" dirty="0"/>
              <a:t>Train language as you fight</a:t>
            </a:r>
          </a:p>
          <a:p>
            <a:endParaRPr lang="en-HU" dirty="0"/>
          </a:p>
          <a:p>
            <a:r>
              <a:rPr lang="en-HU" dirty="0"/>
              <a:t>Mission-based learning:</a:t>
            </a:r>
          </a:p>
          <a:p>
            <a:pPr>
              <a:buFontTx/>
              <a:buChar char="-"/>
            </a:pPr>
            <a:r>
              <a:rPr lang="en-HU" dirty="0"/>
              <a:t>Briefings</a:t>
            </a:r>
          </a:p>
          <a:p>
            <a:pPr>
              <a:buFontTx/>
              <a:buChar char="-"/>
            </a:pPr>
            <a:r>
              <a:rPr lang="en-HU" dirty="0"/>
              <a:t>Military roleplay </a:t>
            </a:r>
          </a:p>
          <a:p>
            <a:pPr>
              <a:buFontTx/>
              <a:buChar char="-"/>
            </a:pPr>
            <a:r>
              <a:rPr lang="en-HU" dirty="0"/>
              <a:t>Radio communication</a:t>
            </a:r>
          </a:p>
          <a:p>
            <a:pPr marL="0" indent="0">
              <a:buNone/>
            </a:pPr>
            <a:r>
              <a:rPr lang="en-HU" dirty="0"/>
              <a:t>- Multinational scenarios</a:t>
            </a:r>
          </a:p>
        </p:txBody>
      </p:sp>
      <p:pic>
        <p:nvPicPr>
          <p:cNvPr id="4" name="Picture 3" descr="2783.png">
            <a:extLst>
              <a:ext uri="{FF2B5EF4-FFF2-40B4-BE49-F238E27FC236}">
                <a16:creationId xmlns:a16="http://schemas.microsoft.com/office/drawing/2014/main" id="{69352EFC-99FF-5ED5-A9A3-017AA483B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7" r="3909" b="1"/>
          <a:stretch>
            <a:fillRect/>
          </a:stretch>
        </p:blipFill>
        <p:spPr>
          <a:xfrm>
            <a:off x="6096001" y="1508760"/>
            <a:ext cx="5635124" cy="4732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84756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0BCC6-C510-F697-FD17-75970692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HU" dirty="0"/>
              <a:t>Pressure 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2E022-5350-539B-E75F-7B4E20DDB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HU" dirty="0"/>
              <a:t>Time constraints</a:t>
            </a:r>
          </a:p>
          <a:p>
            <a:endParaRPr lang="en-HU" dirty="0"/>
          </a:p>
          <a:p>
            <a:r>
              <a:rPr lang="en-HU" dirty="0"/>
              <a:t>Incomplete information</a:t>
            </a:r>
          </a:p>
          <a:p>
            <a:endParaRPr lang="en-HU" dirty="0"/>
          </a:p>
          <a:p>
            <a:r>
              <a:rPr lang="en-HU" dirty="0"/>
              <a:t>Rapid decision-making</a:t>
            </a:r>
          </a:p>
          <a:p>
            <a:endParaRPr lang="en-HU" dirty="0"/>
          </a:p>
          <a:p>
            <a:r>
              <a:rPr lang="en-HU" dirty="0"/>
              <a:t>Clarity under stress</a:t>
            </a:r>
          </a:p>
          <a:p>
            <a:endParaRPr lang="en-HU" dirty="0"/>
          </a:p>
        </p:txBody>
      </p:sp>
      <p:pic>
        <p:nvPicPr>
          <p:cNvPr id="5" name="Picture 4" descr="Generated image: Night operation soldier in tactical gear">
            <a:extLst>
              <a:ext uri="{FF2B5EF4-FFF2-40B4-BE49-F238E27FC236}">
                <a16:creationId xmlns:a16="http://schemas.microsoft.com/office/drawing/2014/main" id="{C75AE8DC-5373-19EF-E64F-EEB3D70C67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36" b="1"/>
          <a:stretch>
            <a:fillRect/>
          </a:stretch>
        </p:blipFill>
        <p:spPr>
          <a:xfrm>
            <a:off x="5870943" y="1421363"/>
            <a:ext cx="5662998" cy="475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30292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A544-B119-26C3-9D77-A0578DA7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HU" dirty="0"/>
              <a:t>How Could Language Education Be Improved: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88C9B-03EE-2101-E159-81BDB4A97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HU" u="sng" dirty="0"/>
              <a:t>What helps cadets learn</a:t>
            </a:r>
            <a:r>
              <a:rPr lang="en-HU" dirty="0"/>
              <a:t>:</a:t>
            </a:r>
          </a:p>
          <a:p>
            <a:pPr>
              <a:buFontTx/>
              <a:buChar char="-"/>
            </a:pPr>
            <a:r>
              <a:rPr lang="en-HU" dirty="0"/>
              <a:t>Practice, real-life use of language</a:t>
            </a:r>
          </a:p>
          <a:p>
            <a:pPr>
              <a:buFontTx/>
              <a:buChar char="-"/>
            </a:pPr>
            <a:r>
              <a:rPr lang="en-HU" dirty="0"/>
              <a:t>Recognition and rewards (certificates, opportunities abroad)</a:t>
            </a:r>
          </a:p>
          <a:p>
            <a:pPr>
              <a:buFontTx/>
              <a:buChar char="-"/>
            </a:pPr>
            <a:r>
              <a:rPr lang="en-HU" dirty="0"/>
              <a:t>Group learning, teamwork builds motivation</a:t>
            </a:r>
          </a:p>
          <a:p>
            <a:r>
              <a:rPr lang="en-HU" u="sng" dirty="0"/>
              <a:t>What inspires long-term growth</a:t>
            </a:r>
            <a:r>
              <a:rPr lang="en-HU" dirty="0"/>
              <a:t>:</a:t>
            </a:r>
          </a:p>
          <a:p>
            <a:pPr>
              <a:buFontTx/>
              <a:buChar char="-"/>
            </a:pPr>
            <a:r>
              <a:rPr lang="en-HU" dirty="0"/>
              <a:t>Linking language to career opportunities</a:t>
            </a:r>
          </a:p>
          <a:p>
            <a:pPr>
              <a:buFontTx/>
              <a:buChar char="-"/>
            </a:pPr>
            <a:r>
              <a:rPr lang="en-HU" dirty="0"/>
              <a:t>Making learning fun, not a burden</a:t>
            </a:r>
          </a:p>
          <a:p>
            <a:pPr>
              <a:buFontTx/>
              <a:buChar char="-"/>
            </a:pPr>
            <a:r>
              <a:rPr lang="en-HU" dirty="0"/>
              <a:t>Show language as a bridge to leadership, not just a requirement</a:t>
            </a:r>
          </a:p>
        </p:txBody>
      </p:sp>
    </p:spTree>
    <p:extLst>
      <p:ext uri="{BB962C8B-B14F-4D97-AF65-F5344CB8AC3E}">
        <p14:creationId xmlns:p14="http://schemas.microsoft.com/office/powerpoint/2010/main" val="213607763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éma">
  <a:themeElements>
    <a:clrScheme name="1. egyéni séma">
      <a:dk1>
        <a:sysClr val="windowText" lastClr="000000"/>
      </a:dk1>
      <a:lt1>
        <a:sysClr val="window" lastClr="FFFFFF"/>
      </a:lt1>
      <a:dk2>
        <a:srgbClr val="C19A5E"/>
      </a:dk2>
      <a:lt2>
        <a:srgbClr val="F2F2F2"/>
      </a:lt2>
      <a:accent1>
        <a:srgbClr val="0C0C0C"/>
      </a:accent1>
      <a:accent2>
        <a:srgbClr val="F1C98B"/>
      </a:accent2>
      <a:accent3>
        <a:srgbClr val="9E8042"/>
      </a:accent3>
      <a:accent4>
        <a:srgbClr val="EEB563"/>
      </a:accent4>
      <a:accent5>
        <a:srgbClr val="D9332A"/>
      </a:accent5>
      <a:accent6>
        <a:srgbClr val="64AD80"/>
      </a:accent6>
      <a:hlink>
        <a:srgbClr val="0563C1"/>
      </a:hlink>
      <a:folHlink>
        <a:srgbClr val="954F72"/>
      </a:folHlink>
    </a:clrScheme>
    <a:fontScheme name="1. egyéni sém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CDED76E5-98E3-4581-BEAF-820A155584A4}" vid="{4544E563-C049-42F6-824C-8BFA254D6E2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NKE_prezentációs sablon_magyar</Template>
  <TotalTime>52462</TotalTime>
  <Words>398</Words>
  <Application>Microsoft Office PowerPoint</Application>
  <PresentationFormat>Szélesvásznú</PresentationFormat>
  <Paragraphs>100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9" baseType="lpstr">
      <vt:lpstr>Arial</vt:lpstr>
      <vt:lpstr>Verdana</vt:lpstr>
      <vt:lpstr>Office-téma</vt:lpstr>
      <vt:lpstr>Language Education for Future Military Leaders</vt:lpstr>
      <vt:lpstr>Table of Contents </vt:lpstr>
      <vt:lpstr>’’Everything in war is simple, but the simplest thing is difficult.’’</vt:lpstr>
      <vt:lpstr>Interoperability Gap</vt:lpstr>
      <vt:lpstr>Language must be treated as part of operational readiness!</vt:lpstr>
      <vt:lpstr>Why It Matters?</vt:lpstr>
      <vt:lpstr>From Classroom to Mission</vt:lpstr>
      <vt:lpstr>Pressure </vt:lpstr>
      <vt:lpstr>How Could Language Education Be Improved:</vt:lpstr>
      <vt:lpstr>Current State of Language Education </vt:lpstr>
      <vt:lpstr>Current State of Language Education</vt:lpstr>
      <vt:lpstr>Innovation and The Future of Language:</vt:lpstr>
      <vt:lpstr>Language Competence and Cultural Awareness Developed Together</vt:lpstr>
      <vt:lpstr>The Future Leader</vt:lpstr>
      <vt:lpstr>Lessons From the Field: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Albert Máté Tibor</dc:creator>
  <cp:lastModifiedBy>TBR</cp:lastModifiedBy>
  <cp:revision>74</cp:revision>
  <dcterms:created xsi:type="dcterms:W3CDTF">2020-01-30T10:32:07Z</dcterms:created>
  <dcterms:modified xsi:type="dcterms:W3CDTF">2026-05-11T11:04:13Z</dcterms:modified>
</cp:coreProperties>
</file>