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48" r:id="rId1"/>
  </p:sldMasterIdLst>
  <p:notesMasterIdLst>
    <p:notesMasterId r:id="rId19"/>
  </p:notesMasterIdLst>
  <p:handoutMasterIdLst>
    <p:handoutMasterId r:id="rId20"/>
  </p:handoutMasterIdLst>
  <p:sldIdLst>
    <p:sldId id="340" r:id="rId2"/>
    <p:sldId id="274" r:id="rId3"/>
    <p:sldId id="337" r:id="rId4"/>
    <p:sldId id="259" r:id="rId5"/>
    <p:sldId id="258" r:id="rId6"/>
    <p:sldId id="338" r:id="rId7"/>
    <p:sldId id="339" r:id="rId8"/>
    <p:sldId id="323" r:id="rId9"/>
    <p:sldId id="336" r:id="rId10"/>
    <p:sldId id="262" r:id="rId11"/>
    <p:sldId id="263" r:id="rId12"/>
    <p:sldId id="264" r:id="rId13"/>
    <p:sldId id="308" r:id="rId14"/>
    <p:sldId id="265" r:id="rId15"/>
    <p:sldId id="341" r:id="rId16"/>
    <p:sldId id="271" r:id="rId17"/>
    <p:sldId id="332" r:id="rId18"/>
  </p:sldIdLst>
  <p:sldSz cx="9144000" cy="6858000" type="screen4x3"/>
  <p:notesSz cx="6797675" cy="987425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redný štýl 2 - zvýrazneni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60" autoAdjust="0"/>
    <p:restoredTop sz="95806" autoAdjust="0"/>
  </p:normalViewPr>
  <p:slideViewPr>
    <p:cSldViewPr>
      <p:cViewPr varScale="1">
        <p:scale>
          <a:sx n="90" d="100"/>
          <a:sy n="90" d="100"/>
        </p:scale>
        <p:origin x="74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077" y="67"/>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PrednaskyPhD\tabu&#318;ky%20PhD\Grafy\LenkaNagyova-spolocne-vysledky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rednaskyPhD\tabu&#318;ky%20PhD\Grafy\LenkaNagyova-spolocne-vysledky2.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20188101487313"/>
          <c:y val="0.19898694954797316"/>
          <c:w val="0.52066545659065344"/>
          <c:h val="0.54794916721200737"/>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6.8181872227158768E-2"/>
          <c:y val="0.69169195081952728"/>
          <c:w val="0.2052784601436603"/>
          <c:h val="0.29762526385957117"/>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k-S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20188101487313"/>
          <c:y val="0.19898694954797316"/>
          <c:w val="0.52066545659065344"/>
          <c:h val="0.54794916721200737"/>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6.8181872227158768E-2"/>
          <c:y val="0.69169195081952728"/>
          <c:w val="0.2052784601436603"/>
          <c:h val="0.29762526385957117"/>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k-SK"/>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1"/>
  <c:style val="2"/>
  <c:chart>
    <c:autoTitleDeleted val="1"/>
    <c:plotArea>
      <c:layout>
        <c:manualLayout>
          <c:layoutTarget val="inner"/>
          <c:xMode val="edge"/>
          <c:yMode val="edge"/>
          <c:x val="0.13335344576180852"/>
          <c:y val="4.3912374428373757E-2"/>
          <c:w val="0.81523619575801609"/>
          <c:h val="0.54698286827621734"/>
        </c:manualLayout>
      </c:layout>
      <c:barChart>
        <c:barDir val="col"/>
        <c:grouping val="clustered"/>
        <c:varyColors val="0"/>
        <c:ser>
          <c:idx val="0"/>
          <c:order val="0"/>
          <c:tx>
            <c:strRef>
              <c:f>Sheet1!$B$1</c:f>
              <c:strCache>
                <c:ptCount val="1"/>
                <c:pt idx="0">
                  <c:v>Need</c:v>
                </c:pt>
              </c:strCache>
            </c:strRef>
          </c:tx>
          <c:spPr>
            <a:solidFill>
              <a:srgbClr val="2D5B8A"/>
            </a:solidFill>
            <a:effectLst/>
          </c:spPr>
          <c:invertIfNegative val="0"/>
          <c:dLbls>
            <c:dLbl>
              <c:idx val="0"/>
              <c:tx>
                <c:rich>
                  <a:bodyPr/>
                  <a:lstStyle/>
                  <a:p>
                    <a:r>
                      <a:rPr lang="en-US" dirty="0"/>
                      <a:t>29</a:t>
                    </a:r>
                  </a:p>
                </c:rich>
              </c:tx>
              <c:showLegendKey val="0"/>
              <c:showVal val="1"/>
              <c:showCatName val="0"/>
              <c:showSerName val="0"/>
              <c:showPercent val="0"/>
              <c:showBubbleSize val="0"/>
              <c:extLs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0-6D2C-4167-B477-F27BC3E795E9}"/>
                </c:ext>
              </c:extLst>
            </c:dLbl>
            <c:dLbl>
              <c:idx val="1"/>
              <c:tx>
                <c:rich>
                  <a:bodyPr/>
                  <a:lstStyle/>
                  <a:p>
                    <a:r>
                      <a:rPr lang="en-US" dirty="0"/>
                      <a:t>26</a:t>
                    </a:r>
                  </a:p>
                </c:rich>
              </c:tx>
              <c:showLegendKey val="0"/>
              <c:showVal val="1"/>
              <c:showCatName val="0"/>
              <c:showSerName val="0"/>
              <c:showPercent val="0"/>
              <c:showBubbleSize val="0"/>
              <c:extLs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1-6D2C-4167-B477-F27BC3E795E9}"/>
                </c:ext>
              </c:extLst>
            </c:dLbl>
            <c:dLbl>
              <c:idx val="2"/>
              <c:tx>
                <c:rich>
                  <a:bodyPr/>
                  <a:lstStyle/>
                  <a:p>
                    <a:r>
                      <a:rPr lang="en-US"/>
                      <a:t>19</a:t>
                    </a:r>
                    <a:endParaRPr lang="en-US" dirty="0"/>
                  </a:p>
                </c:rich>
              </c:tx>
              <c:showLegendKey val="0"/>
              <c:showVal val="1"/>
              <c:showCatName val="0"/>
              <c:showSerName val="0"/>
              <c:showPercent val="0"/>
              <c:showBubbleSize val="0"/>
              <c:extLs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0-F35F-4E96-AC08-AC1D46BE6C4B}"/>
                </c:ext>
              </c:extLst>
            </c:dLbl>
            <c:dLbl>
              <c:idx val="3"/>
              <c:tx>
                <c:rich>
                  <a:bodyPr/>
                  <a:lstStyle/>
                  <a:p>
                    <a:r>
                      <a:rPr lang="en-US"/>
                      <a:t>20</a:t>
                    </a:r>
                    <a:endParaRPr lang="en-US" dirty="0"/>
                  </a:p>
                </c:rich>
              </c:tx>
              <c:showLegendKey val="0"/>
              <c:showVal val="1"/>
              <c:showCatName val="0"/>
              <c:showSerName val="0"/>
              <c:showPercent val="0"/>
              <c:showBubbleSize val="0"/>
              <c:extLs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1-F35F-4E96-AC08-AC1D46BE6C4B}"/>
                </c:ext>
              </c:extLst>
            </c:dLbl>
            <c:dLbl>
              <c:idx val="4"/>
              <c:tx>
                <c:rich>
                  <a:bodyPr/>
                  <a:lstStyle/>
                  <a:p>
                    <a:r>
                      <a:rPr lang="en-US"/>
                      <a:t>6</a:t>
                    </a:r>
                    <a:endParaRPr lang="en-US" dirty="0"/>
                  </a:p>
                </c:rich>
              </c:tx>
              <c:showLegendKey val="0"/>
              <c:showVal val="1"/>
              <c:showCatName val="0"/>
              <c:showSerName val="0"/>
              <c:showPercent val="0"/>
              <c:showBubbleSize val="0"/>
              <c:extLs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2-F35F-4E96-AC08-AC1D46BE6C4B}"/>
                </c:ext>
              </c:extLst>
            </c:dLbl>
            <c:numFmt formatCode="#,##0" sourceLinked="0"/>
            <c:spPr>
              <a:noFill/>
              <a:ln>
                <a:noFill/>
              </a:ln>
              <a:effectLst/>
            </c:spPr>
            <c:txPr>
              <a:bodyPr/>
              <a:lstStyle/>
              <a:p>
                <a:pPr>
                  <a:defRPr sz="1200" b="0" i="0" u="none" strike="noStrike">
                    <a:solidFill>
                      <a:srgbClr val="000000"/>
                    </a:solidFill>
                    <a:latin typeface="Arial"/>
                  </a:defRPr>
                </a:pPr>
                <a:endParaRPr lang="sk-SK"/>
              </a:p>
            </c:txPr>
            <c:showLegendKey val="0"/>
            <c:showVal val="1"/>
            <c:showCatName val="0"/>
            <c:showSerName val="0"/>
            <c:showPercent val="0"/>
            <c:showBubbleSize val="0"/>
            <c:showLeaderLines val="0"/>
            <c:extLst xmlns:c15="http://schemas.microsoft.com/office/drawing/2012/chart" xmlns:c16="http://schemas.microsoft.com/office/drawing/2014/chart">
              <c:ext xmlns:c15="http://schemas.microsoft.com/office/drawing/2012/chart" uri="{CE6537A1-D6FC-4f65-9D91-7224C49458BB}">
                <c15:showLeaderLines val="0"/>
              </c:ext>
            </c:extLst>
          </c:dLbls>
          <c:cat>
            <c:strRef>
              <c:f>Sheet1!$A$2:$A$6</c:f>
              <c:strCache>
                <c:ptCount val="5"/>
                <c:pt idx="0">
                  <c:v>General English</c:v>
                </c:pt>
                <c:pt idx="1">
                  <c:v>General military English</c:v>
                </c:pt>
                <c:pt idx="2">
                  <c:v>Role-specific English</c:v>
                </c:pt>
                <c:pt idx="3">
                  <c:v>NATO terminology</c:v>
                </c:pt>
                <c:pt idx="4">
                  <c:v>Diplomatic English</c:v>
                </c:pt>
              </c:strCache>
            </c:strRef>
          </c:cat>
          <c:val>
            <c:numRef>
              <c:f>Sheet1!$B$2:$B$6</c:f>
              <c:numCache>
                <c:formatCode>General</c:formatCode>
                <c:ptCount val="5"/>
                <c:pt idx="0">
                  <c:v>76.47</c:v>
                </c:pt>
                <c:pt idx="1">
                  <c:v>68.63</c:v>
                </c:pt>
                <c:pt idx="2">
                  <c:v>50</c:v>
                </c:pt>
                <c:pt idx="3">
                  <c:v>51.96</c:v>
                </c:pt>
                <c:pt idx="4">
                  <c:v>14.71</c:v>
                </c:pt>
              </c:numCache>
            </c:numRef>
          </c:val>
          <c:extLst xmlns:c15="http://schemas.microsoft.com/office/drawing/2012/chart" xmlns:c16="http://schemas.microsoft.com/office/drawing/2014/chart">
            <c:ext xmlns:c16="http://schemas.microsoft.com/office/drawing/2014/chart" uri="{C3380CC4-5D6E-409C-BE32-E72D297353CC}">
              <c16:uniqueId val="{00000000-6898-4037-986F-9E5F37CBA4AD}"/>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solidFill>
            <a:schemeClr val="bg1"/>
          </a:solidFill>
          <a:ln w="12700" cap="flat">
            <a:solidFill>
              <a:srgbClr val="888888"/>
            </a:solidFill>
            <a:prstDash val="solid"/>
            <a:round/>
          </a:ln>
        </c:spPr>
        <c:txPr>
          <a:bodyPr/>
          <a:lstStyle/>
          <a:p>
            <a:pPr>
              <a:defRPr sz="1200" b="0" i="0" u="none" strike="noStrike">
                <a:solidFill>
                  <a:srgbClr val="000000"/>
                </a:solidFill>
                <a:latin typeface="Arial"/>
              </a:defRPr>
            </a:pPr>
            <a:endParaRPr lang="sk-SK"/>
          </a:p>
        </c:txPr>
        <c:crossAx val="2094734552"/>
        <c:crosses val="autoZero"/>
        <c:auto val="1"/>
        <c:lblAlgn val="ctr"/>
        <c:lblOffset val="100"/>
        <c:noMultiLvlLbl val="1"/>
      </c:catAx>
      <c:valAx>
        <c:axId val="2094734552"/>
        <c:scaling>
          <c:orientation val="minMax"/>
          <c:max val="80"/>
          <c:min val="0"/>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100" b="0" i="0" u="none" strike="noStrike">
                <a:solidFill>
                  <a:srgbClr val="000000"/>
                </a:solidFill>
                <a:latin typeface="Arial"/>
              </a:defRPr>
            </a:pPr>
            <a:endParaRPr lang="sk-SK"/>
          </a:p>
        </c:txPr>
        <c:crossAx val="2094734554"/>
        <c:crosses val="autoZero"/>
        <c:crossBetween val="between"/>
        <c:majorUnit val="20"/>
      </c:valAx>
      <c:spPr>
        <a:solidFill>
          <a:schemeClr val="bg1"/>
        </a:solidFill>
        <a:ln>
          <a:noFill/>
        </a:ln>
        <a:effectLst/>
      </c:spPr>
    </c:plotArea>
    <c:plotVisOnly val="1"/>
    <c:dispBlanksAs val="span"/>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1"/>
  <c:style val="2"/>
  <c:chart>
    <c:autoTitleDeleted val="1"/>
    <c:view3D>
      <c:rotX val="75"/>
      <c:rotY val="0"/>
      <c:rAngAx val="0"/>
    </c:view3D>
    <c:floor>
      <c:thickness val="0"/>
    </c:floor>
    <c:sideWall>
      <c:thickness val="0"/>
      <c:spPr>
        <a:noFill/>
        <a:ln w="25400">
          <a:noFill/>
        </a:ln>
        <a:effectLst/>
      </c:spPr>
    </c:sideWall>
    <c:backWall>
      <c:thickness val="0"/>
      <c:spPr>
        <a:noFill/>
        <a:ln w="25400">
          <a:noFill/>
        </a:ln>
        <a:effectLst/>
      </c:spPr>
    </c:backWall>
    <c:plotArea>
      <c:layout>
        <c:manualLayout>
          <c:layoutTarget val="inner"/>
          <c:xMode val="edge"/>
          <c:yMode val="edge"/>
          <c:x val="0.30160112595199173"/>
          <c:y val="0"/>
          <c:w val="0.64764564685824533"/>
          <c:h val="0.57667097342934936"/>
        </c:manualLayout>
      </c:layout>
      <c:pie3DChart>
        <c:varyColors val="1"/>
        <c:ser>
          <c:idx val="0"/>
          <c:order val="0"/>
          <c:tx>
            <c:strRef>
              <c:f>Sheet1!$B$1</c:f>
              <c:strCache>
                <c:ptCount val="1"/>
                <c:pt idx="0">
                  <c:v>Difficulties</c:v>
                </c:pt>
              </c:strCache>
            </c:strRef>
          </c:tx>
          <c:spPr>
            <a:solidFill>
              <a:schemeClr val="accent1"/>
            </a:solidFill>
            <a:ln w="9525" cap="flat">
              <a:solidFill>
                <a:srgbClr val="F9F9F9"/>
              </a:solidFill>
              <a:prstDash val="solid"/>
              <a:round/>
            </a:ln>
            <a:effectLst/>
          </c:spPr>
          <c:dPt>
            <c:idx val="0"/>
            <c:bubble3D val="0"/>
            <c:spPr>
              <a:solidFill>
                <a:srgbClr val="3D7A57"/>
              </a:solidFill>
              <a:effectLst/>
            </c:spPr>
            <c:extLst xmlns:c16="http://schemas.microsoft.com/office/drawing/2014/chart" xmlns:c15="http://schemas.microsoft.com/office/drawing/2012/chart">
              <c:ext xmlns:c16="http://schemas.microsoft.com/office/drawing/2014/chart" uri="{C3380CC4-5D6E-409C-BE32-E72D297353CC}">
                <c16:uniqueId val="{00000001-64F4-4EA1-8020-7F6F0EEA7B8F}"/>
              </c:ext>
            </c:extLst>
          </c:dPt>
          <c:dPt>
            <c:idx val="1"/>
            <c:bubble3D val="0"/>
            <c:spPr>
              <a:solidFill>
                <a:srgbClr val="2D5B8A"/>
              </a:solidFill>
              <a:effectLst/>
            </c:spPr>
            <c:extLst xmlns:c16="http://schemas.microsoft.com/office/drawing/2014/chart" xmlns:c15="http://schemas.microsoft.com/office/drawing/2012/chart">
              <c:ext xmlns:c16="http://schemas.microsoft.com/office/drawing/2014/chart" uri="{C3380CC4-5D6E-409C-BE32-E72D297353CC}">
                <c16:uniqueId val="{00000003-64F4-4EA1-8020-7F6F0EEA7B8F}"/>
              </c:ext>
            </c:extLst>
          </c:dPt>
          <c:dPt>
            <c:idx val="2"/>
            <c:bubble3D val="0"/>
            <c:spPr>
              <a:solidFill>
                <a:srgbClr val="D9B86C"/>
              </a:solidFill>
              <a:effectLst/>
            </c:spPr>
            <c:extLst xmlns:c16="http://schemas.microsoft.com/office/drawing/2014/chart" xmlns:c15="http://schemas.microsoft.com/office/drawing/2012/chart">
              <c:ext xmlns:c16="http://schemas.microsoft.com/office/drawing/2014/chart" uri="{C3380CC4-5D6E-409C-BE32-E72D297353CC}">
                <c16:uniqueId val="{00000005-64F4-4EA1-8020-7F6F0EEA7B8F}"/>
              </c:ext>
            </c:extLst>
          </c:dPt>
          <c:dPt>
            <c:idx val="3"/>
            <c:bubble3D val="0"/>
            <c:spPr>
              <a:solidFill>
                <a:srgbClr val="C73E3A"/>
              </a:solidFill>
              <a:effectLst/>
            </c:spPr>
            <c:extLst xmlns:c16="http://schemas.microsoft.com/office/drawing/2014/chart" xmlns:c15="http://schemas.microsoft.com/office/drawing/2012/chart">
              <c:ext xmlns:c16="http://schemas.microsoft.com/office/drawing/2014/chart" uri="{C3380CC4-5D6E-409C-BE32-E72D297353CC}">
                <c16:uniqueId val="{00000007-64F4-4EA1-8020-7F6F0EEA7B8F}"/>
              </c:ext>
            </c:extLst>
          </c:dPt>
          <c:dPt>
            <c:idx val="4"/>
            <c:bubble3D val="0"/>
            <c:spPr>
              <a:solidFill>
                <a:srgbClr val="9CA3AF"/>
              </a:solidFill>
              <a:effectLst/>
            </c:spPr>
            <c:extLst xmlns:c16="http://schemas.microsoft.com/office/drawing/2014/chart" xmlns:c15="http://schemas.microsoft.com/office/drawing/2012/chart">
              <c:ext xmlns:c16="http://schemas.microsoft.com/office/drawing/2014/chart" uri="{C3380CC4-5D6E-409C-BE32-E72D297353CC}">
                <c16:uniqueId val="{00000009-64F4-4EA1-8020-7F6F0EEA7B8F}"/>
              </c:ext>
            </c:extLst>
          </c:dPt>
          <c:dLbls>
            <c:dLbl>
              <c:idx val="4"/>
              <c:delete val="1"/>
              <c:extLst xmlns:c16="http://schemas.microsoft.com/office/drawing/2014/chart" xmlns:c15="http://schemas.microsoft.com/office/drawing/2012/chart">
                <c:ext xmlns:c15="http://schemas.microsoft.com/office/drawing/2012/chart" uri="{CE6537A1-D6FC-4f65-9D91-7224C49458BB}">
                  <c15:layout>
                    <c:manualLayout>
                      <c:w val="0.24369571181433353"/>
                      <c:h val="0.10141741939042404"/>
                    </c:manualLayout>
                  </c15:layout>
                </c:ext>
                <c:ext xmlns:c16="http://schemas.microsoft.com/office/drawing/2014/chart" uri="{C3380CC4-5D6E-409C-BE32-E72D297353CC}">
                  <c16:uniqueId val="{00000009-64F4-4EA1-8020-7F6F0EEA7B8F}"/>
                </c:ext>
              </c:extLst>
            </c:dLbl>
            <c:spPr>
              <a:noFill/>
              <a:ln>
                <a:noFill/>
              </a:ln>
              <a:effectLst/>
            </c:spPr>
            <c:showLegendKey val="0"/>
            <c:showVal val="1"/>
            <c:showCatName val="0"/>
            <c:showSerName val="0"/>
            <c:showPercent val="0"/>
            <c:showBubbleSize val="0"/>
            <c:showLeaderLines val="1"/>
            <c:extLs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No difficulties</c:v>
                </c:pt>
                <c:pt idx="1">
                  <c:v>Understanding native speakers</c:v>
                </c:pt>
                <c:pt idx="2">
                  <c:v>General conversation</c:v>
                </c:pt>
                <c:pt idx="3">
                  <c:v>Other</c:v>
                </c:pt>
                <c:pt idx="4">
                  <c:v>Understanding the local population</c:v>
                </c:pt>
              </c:strCache>
            </c:strRef>
          </c:cat>
          <c:val>
            <c:numRef>
              <c:f>Sheet1!$B$2:$B$6</c:f>
              <c:numCache>
                <c:formatCode>General</c:formatCode>
                <c:ptCount val="5"/>
                <c:pt idx="0">
                  <c:v>57.84</c:v>
                </c:pt>
                <c:pt idx="1">
                  <c:v>23.53</c:v>
                </c:pt>
                <c:pt idx="2">
                  <c:v>12.75</c:v>
                </c:pt>
                <c:pt idx="3">
                  <c:v>4.9000000000000004</c:v>
                </c:pt>
                <c:pt idx="4">
                  <c:v>0.98</c:v>
                </c:pt>
              </c:numCache>
            </c:numRef>
          </c:val>
          <c:extLst xmlns:c16="http://schemas.microsoft.com/office/drawing/2014/chart" xmlns:c15="http://schemas.microsoft.com/office/drawing/2012/chart">
            <c:ext xmlns:c16="http://schemas.microsoft.com/office/drawing/2014/chart" uri="{C3380CC4-5D6E-409C-BE32-E72D297353CC}">
              <c16:uniqueId val="{0000000A-64F4-4EA1-8020-7F6F0EEA7B8F}"/>
            </c:ext>
          </c:extLst>
        </c:ser>
        <c:dLbls>
          <c:showLegendKey val="0"/>
          <c:showVal val="1"/>
          <c:showCatName val="0"/>
          <c:showSerName val="0"/>
          <c:showPercent val="0"/>
          <c:showBubbleSize val="0"/>
          <c:showLeaderLines val="1"/>
        </c:dLbls>
      </c:pie3DChart>
    </c:plotArea>
    <c:legend>
      <c:legendPos val="b"/>
      <c:overlay val="0"/>
      <c:txPr>
        <a:bodyPr/>
        <a:lstStyle/>
        <a:p>
          <a:pPr>
            <a:defRPr sz="1200"/>
          </a:pPr>
          <a:endParaRPr lang="sk-SK"/>
        </a:p>
      </c:txPr>
    </c:legend>
    <c:plotVisOnly val="1"/>
    <c:dispBlanksAs val="span"/>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1"/>
  <c:style val="2"/>
  <c:chart>
    <c:autoTitleDeleted val="1"/>
    <c:plotArea>
      <c:layout/>
      <c:barChart>
        <c:barDir val="col"/>
        <c:grouping val="clustered"/>
        <c:varyColors val="0"/>
        <c:ser>
          <c:idx val="0"/>
          <c:order val="0"/>
          <c:tx>
            <c:strRef>
              <c:f>Sheet1!$B$1</c:f>
              <c:strCache>
                <c:ptCount val="1"/>
                <c:pt idx="0">
                  <c:v>Readiness comparison</c:v>
                </c:pt>
              </c:strCache>
            </c:strRef>
          </c:tx>
          <c:spPr>
            <a:solidFill>
              <a:srgbClr val="2D5B8A"/>
            </a:solidFill>
            <a:effectLst/>
          </c:spPr>
          <c:invertIfNegative val="0"/>
          <c:dPt>
            <c:idx val="0"/>
            <c:invertIfNegative val="0"/>
            <c:bubble3D val="0"/>
            <c:extLst xmlns:c16="http://schemas.microsoft.com/office/drawing/2014/chart" xmlns:c15="http://schemas.microsoft.com/office/drawing/2012/chart">
              <c:ext xmlns:c16="http://schemas.microsoft.com/office/drawing/2014/chart" uri="{C3380CC4-5D6E-409C-BE32-E72D297353CC}">
                <c16:uniqueId val="{00000001-DC1A-4677-B88B-D2E15D756F19}"/>
              </c:ext>
            </c:extLst>
          </c:dPt>
          <c:dPt>
            <c:idx val="1"/>
            <c:invertIfNegative val="0"/>
            <c:bubble3D val="0"/>
            <c:spPr>
              <a:solidFill>
                <a:srgbClr val="C73E3A"/>
              </a:solidFill>
              <a:effectLst/>
            </c:spPr>
            <c:extLst xmlns:c16="http://schemas.microsoft.com/office/drawing/2014/chart" xmlns:c15="http://schemas.microsoft.com/office/drawing/2012/chart">
              <c:ext xmlns:c16="http://schemas.microsoft.com/office/drawing/2014/chart" uri="{C3380CC4-5D6E-409C-BE32-E72D297353CC}">
                <c16:uniqueId val="{00000003-DC1A-4677-B88B-D2E15D756F19}"/>
              </c:ext>
            </c:extLst>
          </c:dPt>
          <c:dPt>
            <c:idx val="2"/>
            <c:invertIfNegative val="0"/>
            <c:bubble3D val="0"/>
            <c:spPr>
              <a:solidFill>
                <a:srgbClr val="D9B86C"/>
              </a:solidFill>
              <a:effectLst/>
            </c:spPr>
            <c:extLst xmlns:c16="http://schemas.microsoft.com/office/drawing/2014/chart" xmlns:c15="http://schemas.microsoft.com/office/drawing/2012/chart">
              <c:ext xmlns:c16="http://schemas.microsoft.com/office/drawing/2014/chart" uri="{C3380CC4-5D6E-409C-BE32-E72D297353CC}">
                <c16:uniqueId val="{00000005-DC1A-4677-B88B-D2E15D756F19}"/>
              </c:ext>
            </c:extLst>
          </c:dPt>
          <c:dLbls>
            <c:dLbl>
              <c:idx val="0"/>
              <c:tx>
                <c:rich>
                  <a:bodyPr/>
                  <a:lstStyle/>
                  <a:p>
                    <a:fld id="{503DC2DB-CEFA-4509-8CB7-D5AA6224DD9D}" type="VALUE">
                      <a:rPr lang="en-US" smtClean="0"/>
                      <a:pPr/>
                      <a:t>[HODNOTA]</a:t>
                    </a:fld>
                    <a:r>
                      <a:rPr lang="en-US"/>
                      <a:t>, 04</a:t>
                    </a:r>
                  </a:p>
                </c:rich>
              </c:tx>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C1A-4677-B88B-D2E15D756F19}"/>
                </c:ext>
              </c:extLst>
            </c:dLbl>
            <c:dLbl>
              <c:idx val="1"/>
              <c:tx>
                <c:rich>
                  <a:bodyPr/>
                  <a:lstStyle/>
                  <a:p>
                    <a:fld id="{E4EC50F6-899C-4A8C-B898-F5132BA99A40}" type="VALUE">
                      <a:rPr lang="en-US" smtClean="0"/>
                      <a:pPr/>
                      <a:t>[HODNOTA]</a:t>
                    </a:fld>
                    <a:r>
                      <a:rPr lang="en-US"/>
                      <a:t>,14</a:t>
                    </a:r>
                  </a:p>
                </c:rich>
              </c:tx>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DC1A-4677-B88B-D2E15D756F19}"/>
                </c:ext>
              </c:extLst>
            </c:dLbl>
            <c:dLbl>
              <c:idx val="2"/>
              <c:tx>
                <c:rich>
                  <a:bodyPr/>
                  <a:lstStyle/>
                  <a:p>
                    <a:r>
                      <a:rPr lang="en-US" dirty="0"/>
                      <a:t>8.82</a:t>
                    </a:r>
                  </a:p>
                </c:rich>
              </c:tx>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5-DC1A-4677-B88B-D2E15D756F19}"/>
                </c:ext>
              </c:extLst>
            </c:dLbl>
            <c:numFmt formatCode="#,##0" sourceLinked="0"/>
            <c:spPr>
              <a:noFill/>
              <a:ln>
                <a:noFill/>
              </a:ln>
              <a:effectLst/>
            </c:spPr>
            <c:txPr>
              <a:bodyPr/>
              <a:lstStyle/>
              <a:p>
                <a:pPr>
                  <a:defRPr sz="1200" b="0" i="0" u="none" strike="noStrike">
                    <a:solidFill>
                      <a:srgbClr val="000000"/>
                    </a:solidFill>
                    <a:latin typeface="Arial"/>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c:ext xmlns:c15="http://schemas.microsoft.com/office/drawing/2012/chart" uri="{CE6537A1-D6FC-4f65-9D91-7224C49458BB}">
                <c15:showLeaderLines val="0"/>
              </c:ext>
            </c:extLst>
          </c:dLbls>
          <c:cat>
            <c:strRef>
              <c:f>Sheet1!$A$2:$A$4</c:f>
              <c:strCache>
                <c:ptCount val="3"/>
                <c:pt idx="0">
                  <c:v>Language and professional preparedness equal</c:v>
                </c:pt>
                <c:pt idx="1">
                  <c:v>Language preparedness lower</c:v>
                </c:pt>
                <c:pt idx="2">
                  <c:v>Cannot assess</c:v>
                </c:pt>
              </c:strCache>
            </c:strRef>
          </c:cat>
          <c:val>
            <c:numRef>
              <c:f>Sheet1!$B$2:$B$4</c:f>
              <c:numCache>
                <c:formatCode>General</c:formatCode>
                <c:ptCount val="3"/>
                <c:pt idx="0">
                  <c:v>48.04</c:v>
                </c:pt>
                <c:pt idx="1">
                  <c:v>43.14</c:v>
                </c:pt>
                <c:pt idx="2">
                  <c:v>8.82</c:v>
                </c:pt>
              </c:numCache>
            </c:numRef>
          </c:val>
          <c:extLst xmlns:c16="http://schemas.microsoft.com/office/drawing/2014/chart" xmlns:c15="http://schemas.microsoft.com/office/drawing/2012/chart">
            <c:ext xmlns:c16="http://schemas.microsoft.com/office/drawing/2014/chart" uri="{C3380CC4-5D6E-409C-BE32-E72D297353CC}">
              <c16:uniqueId val="{00000006-DC1A-4677-B88B-D2E15D756F19}"/>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100" b="0" i="0" u="none" strike="noStrike">
                <a:solidFill>
                  <a:srgbClr val="000000"/>
                </a:solidFill>
                <a:latin typeface="Arial"/>
              </a:defRPr>
            </a:pPr>
            <a:endParaRPr lang="sk-SK"/>
          </a:p>
        </c:txPr>
        <c:crossAx val="2094734552"/>
        <c:crosses val="autoZero"/>
        <c:auto val="1"/>
        <c:lblAlgn val="ctr"/>
        <c:lblOffset val="100"/>
        <c:noMultiLvlLbl val="1"/>
      </c:catAx>
      <c:valAx>
        <c:axId val="2094734552"/>
        <c:scaling>
          <c:orientation val="minMax"/>
          <c:max val="60"/>
          <c:min val="0"/>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100" b="0" i="0" u="none" strike="noStrike">
                <a:solidFill>
                  <a:srgbClr val="000000"/>
                </a:solidFill>
                <a:latin typeface="Arial"/>
              </a:defRPr>
            </a:pPr>
            <a:endParaRPr lang="sk-SK"/>
          </a:p>
        </c:txPr>
        <c:crossAx val="2094734554"/>
        <c:crosses val="autoZero"/>
        <c:crossBetween val="between"/>
        <c:majorUnit val="10"/>
      </c:valAx>
      <c:spPr>
        <a:noFill/>
        <a:ln>
          <a:noFill/>
        </a:ln>
        <a:effectLst/>
      </c:spPr>
    </c:plotArea>
    <c:plotVisOnly val="1"/>
    <c:dispBlanksAs val="span"/>
    <c:showDLblsOverMax val="1"/>
  </c:chart>
  <c:spPr>
    <a:noFill/>
    <a:ln>
      <a:noFill/>
    </a:ln>
    <a:effectLst/>
  </c:sp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5" name="Obrázok 4">
          <a:extLst xmlns:a="http://schemas.openxmlformats.org/drawingml/2006/main">
            <a:ext uri="{FF2B5EF4-FFF2-40B4-BE49-F238E27FC236}">
              <a16:creationId xmlns:a16="http://schemas.microsoft.com/office/drawing/2014/main" id="{30CCBDDB-1FEF-79AF-245D-53675542375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6336805" cy="387706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6400" cy="494187"/>
          </a:xfrm>
          <a:prstGeom prst="rect">
            <a:avLst/>
          </a:prstGeom>
        </p:spPr>
        <p:txBody>
          <a:bodyPr vert="horz" lIns="91440" tIns="45720" rIns="91440" bIns="45720" rtlCol="0"/>
          <a:lstStyle>
            <a:lvl1pPr algn="l">
              <a:defRPr sz="1200"/>
            </a:lvl1pPr>
          </a:lstStyle>
          <a:p>
            <a:endParaRPr lang="sk-SK" dirty="0"/>
          </a:p>
        </p:txBody>
      </p:sp>
      <p:sp>
        <p:nvSpPr>
          <p:cNvPr id="3" name="Zástupný symbol dátumu 2"/>
          <p:cNvSpPr>
            <a:spLocks noGrp="1"/>
          </p:cNvSpPr>
          <p:nvPr>
            <p:ph type="dt" sz="quarter" idx="1"/>
          </p:nvPr>
        </p:nvSpPr>
        <p:spPr>
          <a:xfrm>
            <a:off x="3849688" y="0"/>
            <a:ext cx="2946400" cy="494187"/>
          </a:xfrm>
          <a:prstGeom prst="rect">
            <a:avLst/>
          </a:prstGeom>
        </p:spPr>
        <p:txBody>
          <a:bodyPr vert="horz" lIns="91440" tIns="45720" rIns="91440" bIns="45720" rtlCol="0"/>
          <a:lstStyle>
            <a:lvl1pPr algn="r">
              <a:defRPr sz="1200"/>
            </a:lvl1pPr>
          </a:lstStyle>
          <a:p>
            <a:fld id="{81CE39E5-782B-43D0-A93E-D7D9576FB79E}" type="datetimeFigureOut">
              <a:rPr lang="sk-SK" smtClean="0"/>
              <a:t>13. 5. 2026</a:t>
            </a:fld>
            <a:endParaRPr lang="sk-SK" dirty="0"/>
          </a:p>
        </p:txBody>
      </p:sp>
      <p:sp>
        <p:nvSpPr>
          <p:cNvPr id="4" name="Zástupný symbol päty 3"/>
          <p:cNvSpPr>
            <a:spLocks noGrp="1"/>
          </p:cNvSpPr>
          <p:nvPr>
            <p:ph type="ftr" sz="quarter" idx="2"/>
          </p:nvPr>
        </p:nvSpPr>
        <p:spPr>
          <a:xfrm>
            <a:off x="0" y="9378485"/>
            <a:ext cx="2946400" cy="494187"/>
          </a:xfrm>
          <a:prstGeom prst="rect">
            <a:avLst/>
          </a:prstGeom>
        </p:spPr>
        <p:txBody>
          <a:bodyPr vert="horz" lIns="91440" tIns="45720" rIns="91440" bIns="45720" rtlCol="0" anchor="b"/>
          <a:lstStyle>
            <a:lvl1pPr algn="l">
              <a:defRPr sz="1200"/>
            </a:lvl1pPr>
          </a:lstStyle>
          <a:p>
            <a:endParaRPr lang="sk-SK" dirty="0"/>
          </a:p>
        </p:txBody>
      </p:sp>
      <p:sp>
        <p:nvSpPr>
          <p:cNvPr id="5" name="Zástupný symbol čísla snímky 4"/>
          <p:cNvSpPr>
            <a:spLocks noGrp="1"/>
          </p:cNvSpPr>
          <p:nvPr>
            <p:ph type="sldNum" sz="quarter" idx="3"/>
          </p:nvPr>
        </p:nvSpPr>
        <p:spPr>
          <a:xfrm>
            <a:off x="3849688" y="9378485"/>
            <a:ext cx="2946400" cy="494187"/>
          </a:xfrm>
          <a:prstGeom prst="rect">
            <a:avLst/>
          </a:prstGeom>
        </p:spPr>
        <p:txBody>
          <a:bodyPr vert="horz" lIns="91440" tIns="45720" rIns="91440" bIns="45720" rtlCol="0" anchor="b"/>
          <a:lstStyle>
            <a:lvl1pPr algn="r">
              <a:defRPr sz="1200"/>
            </a:lvl1pPr>
          </a:lstStyle>
          <a:p>
            <a:fld id="{B229313F-56EC-46F3-8535-29829AFA8351}" type="slidenum">
              <a:rPr lang="sk-SK" smtClean="0"/>
              <a:t>‹#›</a:t>
            </a:fld>
            <a:endParaRPr lang="sk-SK" dirty="0"/>
          </a:p>
        </p:txBody>
      </p:sp>
    </p:spTree>
    <p:extLst>
      <p:ext uri="{BB962C8B-B14F-4D97-AF65-F5344CB8AC3E}">
        <p14:creationId xmlns:p14="http://schemas.microsoft.com/office/powerpoint/2010/main" val="3378142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sk-SK" dirty="0"/>
          </a:p>
        </p:txBody>
      </p:sp>
      <p:sp>
        <p:nvSpPr>
          <p:cNvPr id="3" name="Zástupný objekt pre dátum 2"/>
          <p:cNvSpPr>
            <a:spLocks noGrp="1"/>
          </p:cNvSpPr>
          <p:nvPr>
            <p:ph type="dt" idx="1"/>
          </p:nvPr>
        </p:nvSpPr>
        <p:spPr>
          <a:xfrm>
            <a:off x="3850445" y="0"/>
            <a:ext cx="2945659" cy="495427"/>
          </a:xfrm>
          <a:prstGeom prst="rect">
            <a:avLst/>
          </a:prstGeom>
        </p:spPr>
        <p:txBody>
          <a:bodyPr vert="horz" lIns="91440" tIns="45720" rIns="91440" bIns="45720" rtlCol="0"/>
          <a:lstStyle>
            <a:lvl1pPr algn="r">
              <a:defRPr sz="1200"/>
            </a:lvl1pPr>
          </a:lstStyle>
          <a:p>
            <a:fld id="{2EFDE7E6-A29B-45B8-81A9-3D5696E4E129}" type="datetimeFigureOut">
              <a:rPr lang="sk-SK" smtClean="0"/>
              <a:t>13. 5. 2026</a:t>
            </a:fld>
            <a:endParaRPr lang="sk-SK" dirty="0"/>
          </a:p>
        </p:txBody>
      </p:sp>
      <p:sp>
        <p:nvSpPr>
          <p:cNvPr id="4" name="Zástupný objekt pre obrázok snímky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sk-SK" dirty="0"/>
          </a:p>
        </p:txBody>
      </p:sp>
      <p:sp>
        <p:nvSpPr>
          <p:cNvPr id="5" name="Zástupný objekt pre poznámky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sk-SK"/>
              <a:t>Edit text template styles</a:t>
            </a:r>
          </a:p>
          <a:p>
            <a:pPr lvl="1"/>
            <a:r>
              <a:rPr lang="sk-SK"/>
              <a:t>Second level</a:t>
            </a:r>
          </a:p>
          <a:p>
            <a:pPr lvl="2"/>
            <a:r>
              <a:rPr lang="sk-SK"/>
              <a:t>Third level</a:t>
            </a:r>
          </a:p>
          <a:p>
            <a:pPr lvl="3"/>
            <a:r>
              <a:rPr lang="sk-SK"/>
              <a:t>Fourth level</a:t>
            </a:r>
          </a:p>
          <a:p>
            <a:pPr lvl="4"/>
            <a:r>
              <a:rPr lang="sk-SK"/>
              <a:t>Fifth level</a:t>
            </a:r>
          </a:p>
        </p:txBody>
      </p:sp>
      <p:sp>
        <p:nvSpPr>
          <p:cNvPr id="6" name="Zástupný objekt pre pätu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sk-SK" dirty="0"/>
          </a:p>
        </p:txBody>
      </p:sp>
      <p:sp>
        <p:nvSpPr>
          <p:cNvPr id="7" name="Zástupný objekt pre číslo snímky 6"/>
          <p:cNvSpPr>
            <a:spLocks noGrp="1"/>
          </p:cNvSpPr>
          <p:nvPr>
            <p:ph type="sldNum" sz="quarter" idx="5"/>
          </p:nvPr>
        </p:nvSpPr>
        <p:spPr>
          <a:xfrm>
            <a:off x="3850445" y="9378824"/>
            <a:ext cx="2945659" cy="495426"/>
          </a:xfrm>
          <a:prstGeom prst="rect">
            <a:avLst/>
          </a:prstGeom>
        </p:spPr>
        <p:txBody>
          <a:bodyPr vert="horz" lIns="91440" tIns="45720" rIns="91440" bIns="45720" rtlCol="0" anchor="b"/>
          <a:lstStyle>
            <a:lvl1pPr algn="r">
              <a:defRPr sz="1200"/>
            </a:lvl1pPr>
          </a:lstStyle>
          <a:p>
            <a:fld id="{6990F942-00B9-48C7-A7C6-35269EEFFCA2}" type="slidenum">
              <a:rPr lang="sk-SK" smtClean="0"/>
              <a:t>‹#›</a:t>
            </a:fld>
            <a:endParaRPr lang="sk-SK" dirty="0"/>
          </a:p>
        </p:txBody>
      </p:sp>
    </p:spTree>
    <p:extLst>
      <p:ext uri="{BB962C8B-B14F-4D97-AF65-F5344CB8AC3E}">
        <p14:creationId xmlns:p14="http://schemas.microsoft.com/office/powerpoint/2010/main" val="126770802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pätu 3"/>
          <p:cNvSpPr>
            <a:spLocks noGrp="1"/>
          </p:cNvSpPr>
          <p:nvPr>
            <p:ph type="ftr" sz="quarter" idx="4"/>
          </p:nvPr>
        </p:nvSpPr>
        <p:spPr/>
        <p:txBody>
          <a:bodyPr/>
          <a:lstStyle/>
          <a:p>
            <a:endParaRPr lang="sk-SK" dirty="0"/>
          </a:p>
        </p:txBody>
      </p:sp>
      <p:sp>
        <p:nvSpPr>
          <p:cNvPr id="5" name="Zástupný objekt pre číslo snímky 4"/>
          <p:cNvSpPr>
            <a:spLocks noGrp="1"/>
          </p:cNvSpPr>
          <p:nvPr>
            <p:ph type="sldNum" sz="quarter" idx="5"/>
          </p:nvPr>
        </p:nvSpPr>
        <p:spPr/>
        <p:txBody>
          <a:bodyPr/>
          <a:lstStyle/>
          <a:p>
            <a:fld id="{6990F942-00B9-48C7-A7C6-35269EEFFCA2}" type="slidenum">
              <a:rPr lang="sk-SK" smtClean="0"/>
              <a:t>1</a:t>
            </a:fld>
            <a:endParaRPr lang="sk-SK" dirty="0"/>
          </a:p>
        </p:txBody>
      </p:sp>
    </p:spTree>
    <p:extLst>
      <p:ext uri="{BB962C8B-B14F-4D97-AF65-F5344CB8AC3E}">
        <p14:creationId xmlns:p14="http://schemas.microsoft.com/office/powerpoint/2010/main" val="204866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a:xfrm>
            <a:off x="679767" y="4751983"/>
            <a:ext cx="5455373" cy="4361606"/>
          </a:xfrm>
        </p:spPr>
        <p:txBody>
          <a:bodyPr/>
          <a:lstStyle/>
          <a:p>
            <a:pPr marL="0" indent="0">
              <a:buFontTx/>
              <a:buNone/>
            </a:pPr>
            <a:endParaRPr lang="sk-SK" b="0" dirty="0"/>
          </a:p>
        </p:txBody>
      </p:sp>
      <p:sp>
        <p:nvSpPr>
          <p:cNvPr id="4" name="Zástupný objekt pre číslo snímky 3"/>
          <p:cNvSpPr>
            <a:spLocks noGrp="1"/>
          </p:cNvSpPr>
          <p:nvPr>
            <p:ph type="sldNum" sz="quarter" idx="10"/>
          </p:nvPr>
        </p:nvSpPr>
        <p:spPr/>
        <p:txBody>
          <a:bodyPr/>
          <a:lstStyle/>
          <a:p>
            <a:fld id="{6990F942-00B9-48C7-A7C6-35269EEFFCA2}" type="slidenum">
              <a:rPr lang="sk-SK" smtClean="0"/>
              <a:t>13</a:t>
            </a:fld>
            <a:endParaRPr lang="sk-SK" dirty="0"/>
          </a:p>
        </p:txBody>
      </p:sp>
      <p:sp>
        <p:nvSpPr>
          <p:cNvPr id="5" name="Zástupný symbol päty 4"/>
          <p:cNvSpPr>
            <a:spLocks noGrp="1"/>
          </p:cNvSpPr>
          <p:nvPr>
            <p:ph type="ftr" sz="quarter" idx="11"/>
          </p:nvPr>
        </p:nvSpPr>
        <p:spPr/>
        <p:txBody>
          <a:bodyPr/>
          <a:lstStyle/>
          <a:p>
            <a:endParaRPr lang="sk-SK" dirty="0"/>
          </a:p>
        </p:txBody>
      </p:sp>
    </p:spTree>
    <p:extLst>
      <p:ext uri="{BB962C8B-B14F-4D97-AF65-F5344CB8AC3E}">
        <p14:creationId xmlns:p14="http://schemas.microsoft.com/office/powerpoint/2010/main" val="249981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0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0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29626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pätu 3"/>
          <p:cNvSpPr>
            <a:spLocks noGrp="1"/>
          </p:cNvSpPr>
          <p:nvPr>
            <p:ph type="ftr" sz="quarter" idx="4"/>
          </p:nvPr>
        </p:nvSpPr>
        <p:spPr/>
        <p:txBody>
          <a:bodyPr/>
          <a:lstStyle/>
          <a:p>
            <a:endParaRPr lang="sk-SK" dirty="0"/>
          </a:p>
        </p:txBody>
      </p:sp>
      <p:sp>
        <p:nvSpPr>
          <p:cNvPr id="5" name="Zástupný objekt pre číslo snímky 4"/>
          <p:cNvSpPr>
            <a:spLocks noGrp="1"/>
          </p:cNvSpPr>
          <p:nvPr>
            <p:ph type="sldNum" sz="quarter" idx="5"/>
          </p:nvPr>
        </p:nvSpPr>
        <p:spPr/>
        <p:txBody>
          <a:bodyPr/>
          <a:lstStyle/>
          <a:p>
            <a:fld id="{6990F942-00B9-48C7-A7C6-35269EEFFCA2}" type="slidenum">
              <a:rPr lang="sk-SK" smtClean="0"/>
              <a:t>16</a:t>
            </a:fld>
            <a:endParaRPr lang="sk-SK" dirty="0"/>
          </a:p>
        </p:txBody>
      </p:sp>
    </p:spTree>
    <p:extLst>
      <p:ext uri="{BB962C8B-B14F-4D97-AF65-F5344CB8AC3E}">
        <p14:creationId xmlns:p14="http://schemas.microsoft.com/office/powerpoint/2010/main" val="299482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2B242-0001-65AE-FE9F-9BF3BFC48C5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BD5A5E38-FB7E-EE69-EAA0-9D0A21D11B01}"/>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B095650-4D02-4D74-3C8C-152490A93DEC}"/>
              </a:ext>
            </a:extLst>
          </p:cNvPr>
          <p:cNvSpPr>
            <a:spLocks noGrp="1"/>
          </p:cNvSpPr>
          <p:nvPr>
            <p:ph type="body" idx="1"/>
          </p:nvPr>
        </p:nvSpPr>
        <p:spPr/>
        <p:txBody>
          <a:bodyPr/>
          <a:lstStyle/>
          <a:p>
            <a:fld id="{C77E0D0E-5213-4FBE-A5EB-7442AD4937C6}" type="slidenum">
              <a:rPr lang="sk-SK" smtClean="0"/>
              <a:t>17</a:t>
            </a:fld>
            <a:fld id="{D603FF3E-C9D2-443D-9216-A439423CC1B5}" type="slidenum">
              <a:rPr lang="sk-SK" smtClean="0"/>
              <a:t>17</a:t>
            </a:fld>
            <a:endParaRPr lang="sk-SK" dirty="0"/>
          </a:p>
        </p:txBody>
      </p:sp>
      <p:sp>
        <p:nvSpPr>
          <p:cNvPr id="4" name="Zástupný objekt pre číslo snímky 3">
            <a:extLst>
              <a:ext uri="{FF2B5EF4-FFF2-40B4-BE49-F238E27FC236}">
                <a16:creationId xmlns:a16="http://schemas.microsoft.com/office/drawing/2014/main" id="{9B0AB60E-811B-1DA5-8B60-24A477C4BD9E}"/>
              </a:ext>
            </a:extLst>
          </p:cNvPr>
          <p:cNvSpPr>
            <a:spLocks noGrp="1"/>
          </p:cNvSpPr>
          <p:nvPr>
            <p:ph type="sldNum" sz="quarter" idx="10"/>
          </p:nvPr>
        </p:nvSpPr>
        <p:spPr/>
        <p:txBody>
          <a:bodyPr/>
          <a:lstStyle/>
          <a:p>
            <a:fld id="{6990F942-00B9-48C7-A7C6-35269EEFFCA2}" type="slidenum">
              <a:rPr lang="sk-SK" smtClean="0"/>
              <a:t>17</a:t>
            </a:fld>
            <a:endParaRPr lang="sk-SK" dirty="0"/>
          </a:p>
        </p:txBody>
      </p:sp>
      <p:sp>
        <p:nvSpPr>
          <p:cNvPr id="5" name="Zástupný symbol päty 4">
            <a:extLst>
              <a:ext uri="{FF2B5EF4-FFF2-40B4-BE49-F238E27FC236}">
                <a16:creationId xmlns:a16="http://schemas.microsoft.com/office/drawing/2014/main" id="{779985CD-83B3-E1BA-34D5-969C8EB48ADC}"/>
              </a:ext>
            </a:extLst>
          </p:cNvPr>
          <p:cNvSpPr>
            <a:spLocks noGrp="1"/>
          </p:cNvSpPr>
          <p:nvPr>
            <p:ph type="ftr" sz="quarter" idx="11"/>
          </p:nvPr>
        </p:nvSpPr>
        <p:spPr/>
        <p:txBody>
          <a:bodyPr/>
          <a:lstStyle/>
          <a:p>
            <a:endParaRPr lang="sk-SK" dirty="0"/>
          </a:p>
        </p:txBody>
      </p:sp>
    </p:spTree>
    <p:extLst>
      <p:ext uri="{BB962C8B-B14F-4D97-AF65-F5344CB8AC3E}">
        <p14:creationId xmlns:p14="http://schemas.microsoft.com/office/powerpoint/2010/main" val="271722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baseline="0" dirty="0"/>
          </a:p>
        </p:txBody>
      </p:sp>
      <p:sp>
        <p:nvSpPr>
          <p:cNvPr id="4" name="Zástupný objekt pre číslo snímky 3"/>
          <p:cNvSpPr>
            <a:spLocks noGrp="1"/>
          </p:cNvSpPr>
          <p:nvPr>
            <p:ph type="sldNum" sz="quarter" idx="10"/>
          </p:nvPr>
        </p:nvSpPr>
        <p:spPr/>
        <p:txBody>
          <a:bodyPr/>
          <a:lstStyle/>
          <a:p>
            <a:fld id="{6990F942-00B9-48C7-A7C6-35269EEFFCA2}" type="slidenum">
              <a:rPr lang="sk-SK" smtClean="0"/>
              <a:t>2</a:t>
            </a:fld>
            <a:endParaRPr lang="sk-SK" dirty="0"/>
          </a:p>
        </p:txBody>
      </p:sp>
      <p:sp>
        <p:nvSpPr>
          <p:cNvPr id="5" name="Zástupný symbol päty 4"/>
          <p:cNvSpPr>
            <a:spLocks noGrp="1"/>
          </p:cNvSpPr>
          <p:nvPr>
            <p:ph type="ftr" sz="quarter" idx="11"/>
          </p:nvPr>
        </p:nvSpPr>
        <p:spPr/>
        <p:txBody>
          <a:bodyPr/>
          <a:lstStyle/>
          <a:p>
            <a:endParaRPr lang="sk-SK" dirty="0"/>
          </a:p>
        </p:txBody>
      </p:sp>
    </p:spTree>
    <p:extLst>
      <p:ext uri="{BB962C8B-B14F-4D97-AF65-F5344CB8AC3E}">
        <p14:creationId xmlns:p14="http://schemas.microsoft.com/office/powerpoint/2010/main" val="249981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51983"/>
            <a:ext cx="5438140" cy="4289598"/>
          </a:xfrm>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1" kern="1200" noProof="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751983"/>
            <a:ext cx="5455373" cy="4433614"/>
          </a:xfrm>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a:xfrm>
            <a:off x="950565" y="4919580"/>
            <a:ext cx="5438140" cy="3887986"/>
          </a:xfrm>
        </p:spPr>
        <p:txBody>
          <a:bodyPr/>
          <a:lstStyle/>
          <a:p>
            <a:endParaRPr lang="sk-SK" dirty="0"/>
          </a:p>
        </p:txBody>
      </p:sp>
      <p:sp>
        <p:nvSpPr>
          <p:cNvPr id="4" name="Zástupný objekt pre číslo snímky 3"/>
          <p:cNvSpPr>
            <a:spLocks noGrp="1"/>
          </p:cNvSpPr>
          <p:nvPr>
            <p:ph type="sldNum" sz="quarter" idx="10"/>
          </p:nvPr>
        </p:nvSpPr>
        <p:spPr/>
        <p:txBody>
          <a:bodyPr/>
          <a:lstStyle/>
          <a:p>
            <a:fld id="{6990F942-00B9-48C7-A7C6-35269EEFFCA2}" type="slidenum">
              <a:rPr lang="sk-SK" smtClean="0"/>
              <a:t>6</a:t>
            </a:fld>
            <a:endParaRPr lang="sk-SK" dirty="0"/>
          </a:p>
        </p:txBody>
      </p:sp>
      <p:sp>
        <p:nvSpPr>
          <p:cNvPr id="5" name="Zástupný symbol päty 4"/>
          <p:cNvSpPr>
            <a:spLocks noGrp="1"/>
          </p:cNvSpPr>
          <p:nvPr>
            <p:ph type="ftr" sz="quarter" idx="11"/>
          </p:nvPr>
        </p:nvSpPr>
        <p:spPr/>
        <p:txBody>
          <a:bodyPr/>
          <a:lstStyle/>
          <a:p>
            <a:endParaRPr lang="sk-SK" dirty="0"/>
          </a:p>
        </p:txBody>
      </p:sp>
    </p:spTree>
    <p:extLst>
      <p:ext uri="{BB962C8B-B14F-4D97-AF65-F5344CB8AC3E}">
        <p14:creationId xmlns:p14="http://schemas.microsoft.com/office/powerpoint/2010/main" val="249981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endParaRPr lang="en-GB" noProof="0" dirty="0"/>
          </a:p>
        </p:txBody>
      </p:sp>
      <p:sp>
        <p:nvSpPr>
          <p:cNvPr id="4" name="Zástupný objekt pre pätu 3"/>
          <p:cNvSpPr>
            <a:spLocks noGrp="1"/>
          </p:cNvSpPr>
          <p:nvPr>
            <p:ph type="ftr" sz="quarter" idx="4"/>
          </p:nvPr>
        </p:nvSpPr>
        <p:spPr/>
        <p:txBody>
          <a:bodyPr/>
          <a:lstStyle/>
          <a:p>
            <a:endParaRPr lang="sk-SK" dirty="0"/>
          </a:p>
        </p:txBody>
      </p:sp>
      <p:sp>
        <p:nvSpPr>
          <p:cNvPr id="5" name="Zástupný objekt pre číslo snímky 4"/>
          <p:cNvSpPr>
            <a:spLocks noGrp="1"/>
          </p:cNvSpPr>
          <p:nvPr>
            <p:ph type="sldNum" sz="quarter" idx="5"/>
          </p:nvPr>
        </p:nvSpPr>
        <p:spPr/>
        <p:txBody>
          <a:bodyPr/>
          <a:lstStyle/>
          <a:p>
            <a:fld id="{6990F942-00B9-48C7-A7C6-35269EEFFCA2}" type="slidenum">
              <a:rPr lang="sk-SK" smtClean="0"/>
              <a:t>8</a:t>
            </a:fld>
            <a:endParaRPr lang="sk-SK" dirty="0"/>
          </a:p>
        </p:txBody>
      </p:sp>
    </p:spTree>
    <p:extLst>
      <p:ext uri="{BB962C8B-B14F-4D97-AF65-F5344CB8AC3E}">
        <p14:creationId xmlns:p14="http://schemas.microsoft.com/office/powerpoint/2010/main" val="427872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54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endParaRPr lang="sk-SK" dirty="0"/>
          </a:p>
        </p:txBody>
      </p:sp>
      <p:sp>
        <p:nvSpPr>
          <p:cNvPr id="8" name="Zástupný symbol päty 7"/>
          <p:cNvSpPr>
            <a:spLocks noGrp="1"/>
          </p:cNvSpPr>
          <p:nvPr>
            <p:ph type="ftr" sz="quarter" idx="11"/>
          </p:nvPr>
        </p:nvSpPr>
        <p:spPr/>
        <p:txBody>
          <a:bodyPr/>
          <a:lstStyle/>
          <a:p>
            <a:endParaRPr lang="sk-SK" dirty="0"/>
          </a:p>
        </p:txBody>
      </p:sp>
      <p:sp>
        <p:nvSpPr>
          <p:cNvPr id="9" name="Zástupný symbol čísla snímky 8"/>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endParaRPr lang="sk-SK" dirty="0"/>
          </a:p>
        </p:txBody>
      </p:sp>
      <p:sp>
        <p:nvSpPr>
          <p:cNvPr id="4" name="Zástupný symbol päty 3"/>
          <p:cNvSpPr>
            <a:spLocks noGrp="1"/>
          </p:cNvSpPr>
          <p:nvPr>
            <p:ph type="ftr" sz="quarter" idx="11"/>
          </p:nvPr>
        </p:nvSpPr>
        <p:spPr/>
        <p:txBody>
          <a:bodyPr/>
          <a:lstStyle/>
          <a:p>
            <a:endParaRPr lang="sk-SK" dirty="0"/>
          </a:p>
        </p:txBody>
      </p:sp>
      <p:sp>
        <p:nvSpPr>
          <p:cNvPr id="5" name="Zástupný symbol čísla snímky 4"/>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endParaRPr lang="sk-SK" dirty="0"/>
          </a:p>
        </p:txBody>
      </p:sp>
      <p:sp>
        <p:nvSpPr>
          <p:cNvPr id="3" name="Zástupný symbol päty 2"/>
          <p:cNvSpPr>
            <a:spLocks noGrp="1"/>
          </p:cNvSpPr>
          <p:nvPr>
            <p:ph type="ftr" sz="quarter" idx="11"/>
          </p:nvPr>
        </p:nvSpPr>
        <p:spPr/>
        <p:txBody>
          <a:bodyPr/>
          <a:lstStyle/>
          <a:p>
            <a:endParaRPr lang="sk-SK" dirty="0"/>
          </a:p>
        </p:txBody>
      </p:sp>
      <p:sp>
        <p:nvSpPr>
          <p:cNvPr id="4" name="Zástupný symbol čísla snímky 3"/>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dirty="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7F16C8C1-102B-4FFF-9E49-68AF7CD9760C}" type="slidenum">
              <a:rPr lang="sk-SK" smtClean="0"/>
              <a:pPr/>
              <a:t>‹#›</a:t>
            </a:fld>
            <a:endParaRPr lang="sk-S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Click here to edit the heading template style.</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Click here to edit the text template styles.</a:t>
            </a:r>
          </a:p>
          <a:p>
            <a:pPr lvl="1"/>
            <a:r>
              <a:rPr lang="sk-SK"/>
              <a:t>Second level</a:t>
            </a:r>
          </a:p>
          <a:p>
            <a:pPr lvl="2"/>
            <a:r>
              <a:rPr lang="sk-SK"/>
              <a:t>Third level</a:t>
            </a:r>
          </a:p>
          <a:p>
            <a:pPr lvl="3"/>
            <a:r>
              <a:rPr lang="sk-SK"/>
              <a:t>Fourth level</a:t>
            </a:r>
          </a:p>
          <a:p>
            <a:pPr lvl="4"/>
            <a:r>
              <a:rPr lang="sk-SK"/>
              <a:t>Fifth level</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k-SK" dirty="0"/>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6C8C1-102B-4FFF-9E49-68AF7CD9760C}" type="slidenum">
              <a:rPr lang="sk-SK" smtClean="0"/>
              <a:t>‹#›</a:t>
            </a:fld>
            <a:endParaRPr lang="sk-S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sciendo.com/article/10.1515/kbo-2018-0114" TargetMode="External"/><Relationship Id="rId3" Type="http://schemas.openxmlformats.org/officeDocument/2006/relationships/hyperlink" Target="https://www.natobilc.org/files/ATrainP-5%20EDA%20V2%20E.pdf" TargetMode="External"/><Relationship Id="rId7" Type="http://schemas.openxmlformats.org/officeDocument/2006/relationships/hyperlink" Target="https://securitydimensions.publisherspanel.com/resources/html/article/details?id=617789&amp;language=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natobilc.org/en/products/stanag-60011142_stanag-6001" TargetMode="External"/><Relationship Id="rId11" Type="http://schemas.openxmlformats.org/officeDocument/2006/relationships/image" Target="../media/image2.jpeg"/><Relationship Id="rId5" Type="http://schemas.openxmlformats.org/officeDocument/2006/relationships/hyperlink" Target="https://sciendo.com/pdf/10.1515/jazcas-2017-0018" TargetMode="External"/><Relationship Id="rId10" Type="http://schemas.openxmlformats.org/officeDocument/2006/relationships/hyperlink" Target="https://www.slov-lex.sk/pravne-predpisy/SK/ZZ/2002/321/" TargetMode="External"/><Relationship Id="rId4" Type="http://schemas.openxmlformats.org/officeDocument/2006/relationships/hyperlink" Target="https://www.armyacademy.ro/sesiuni/secosaft2020/sectiuni/SECTION%207%20FOREIGN%20LANGUAGES.pdf" TargetMode="External"/><Relationship Id="rId9" Type="http://schemas.openxmlformats.org/officeDocument/2006/relationships/hyperlink" Target="http://dx.doi.org/10.1515/kbo-2018-01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EA5ABD27-31F3-837A-B6C6-AFF7E9C2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069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445770" y="476672"/>
            <a:ext cx="7578090" cy="497164"/>
          </a:xfrm>
          <a:prstGeom prst="rect">
            <a:avLst/>
          </a:prstGeom>
          <a:noFill/>
          <a:ln/>
        </p:spPr>
        <p:txBody>
          <a:bodyPr wrap="square" rtlCol="0" anchor="ctr"/>
          <a:lstStyle/>
          <a:p>
            <a:pPr algn="ctr"/>
            <a:r>
              <a:rPr lang="en-US" sz="2400" b="1" dirty="0">
                <a:solidFill>
                  <a:srgbClr val="143A5A"/>
                </a:solidFill>
              </a:rPr>
              <a:t>Survey findings: readiness gap</a:t>
            </a:r>
            <a:endParaRPr lang="en-US" sz="2400" dirty="0"/>
          </a:p>
        </p:txBody>
      </p:sp>
      <p:sp>
        <p:nvSpPr>
          <p:cNvPr id="3" name="Text 1"/>
          <p:cNvSpPr/>
          <p:nvPr/>
        </p:nvSpPr>
        <p:spPr>
          <a:xfrm>
            <a:off x="1547664" y="1049280"/>
            <a:ext cx="7299156" cy="541776"/>
          </a:xfrm>
          <a:prstGeom prst="rect">
            <a:avLst/>
          </a:prstGeom>
          <a:noFill/>
          <a:ln/>
        </p:spPr>
        <p:txBody>
          <a:bodyPr wrap="square" rtlCol="0" anchor="ctr"/>
          <a:lstStyle/>
          <a:p>
            <a:r>
              <a:rPr lang="en-US" sz="2000" i="1" dirty="0">
                <a:solidFill>
                  <a:srgbClr val="6B7280"/>
                </a:solidFill>
              </a:rPr>
              <a:t>Language preparedness is often lower than professional preparedness</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graphicFrame>
        <p:nvGraphicFramePr>
          <p:cNvPr id="5" name="Chart 0"/>
          <p:cNvGraphicFramePr/>
          <p:nvPr>
            <p:extLst>
              <p:ext uri="{D42A27DB-BD31-4B8C-83A1-F6EECF244321}">
                <p14:modId xmlns:p14="http://schemas.microsoft.com/office/powerpoint/2010/main" val="2066699800"/>
              </p:ext>
            </p:extLst>
          </p:nvPr>
        </p:nvGraphicFramePr>
        <p:xfrm>
          <a:off x="277798" y="1781791"/>
          <a:ext cx="3528392" cy="36415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3"/>
          <p:cNvSpPr/>
          <p:nvPr/>
        </p:nvSpPr>
        <p:spPr>
          <a:xfrm>
            <a:off x="685800" y="5232654"/>
            <a:ext cx="2606040" cy="932650"/>
          </a:xfrm>
          <a:prstGeom prst="rect">
            <a:avLst/>
          </a:prstGeom>
          <a:noFill/>
          <a:ln/>
        </p:spPr>
        <p:txBody>
          <a:bodyPr wrap="square" rtlCol="0" anchor="ctr"/>
          <a:lstStyle/>
          <a:p>
            <a:pPr algn="ctr"/>
            <a:r>
              <a:rPr lang="en-US" sz="1600" b="1" dirty="0">
                <a:solidFill>
                  <a:srgbClr val="143A5A"/>
                </a:solidFill>
              </a:rPr>
              <a:t>Communication difficulties during deployment</a:t>
            </a:r>
            <a:endParaRPr lang="en-US" sz="1600" dirty="0"/>
          </a:p>
        </p:txBody>
      </p:sp>
      <p:graphicFrame>
        <p:nvGraphicFramePr>
          <p:cNvPr id="7" name="Chart 1"/>
          <p:cNvGraphicFramePr/>
          <p:nvPr>
            <p:extLst>
              <p:ext uri="{D42A27DB-BD31-4B8C-83A1-F6EECF244321}">
                <p14:modId xmlns:p14="http://schemas.microsoft.com/office/powerpoint/2010/main" val="2164592200"/>
              </p:ext>
            </p:extLst>
          </p:nvPr>
        </p:nvGraphicFramePr>
        <p:xfrm>
          <a:off x="4251960" y="2091690"/>
          <a:ext cx="3840480"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4"/>
          <p:cNvSpPr/>
          <p:nvPr/>
        </p:nvSpPr>
        <p:spPr>
          <a:xfrm>
            <a:off x="4320540" y="4869180"/>
            <a:ext cx="3703320" cy="569214"/>
          </a:xfrm>
          <a:prstGeom prst="rect">
            <a:avLst/>
          </a:prstGeom>
          <a:noFill/>
          <a:ln/>
        </p:spPr>
        <p:txBody>
          <a:bodyPr wrap="square" rtlCol="0" anchor="ctr"/>
          <a:lstStyle/>
          <a:p>
            <a:r>
              <a:rPr lang="en-US" sz="1600" dirty="0">
                <a:solidFill>
                  <a:srgbClr val="1F2937"/>
                </a:solidFill>
              </a:rPr>
              <a:t>The biggest single challenge is not general English; it is specialised vocabulary and function-specific communication.</a:t>
            </a:r>
            <a:endParaRPr lang="en-US" sz="1600" dirty="0"/>
          </a:p>
        </p:txBody>
      </p:sp>
      <p:pic>
        <p:nvPicPr>
          <p:cNvPr id="10" name="Picture 2" descr="C:\Users\bernikova\Desktop\aos.jpg">
            <a:extLst>
              <a:ext uri="{FF2B5EF4-FFF2-40B4-BE49-F238E27FC236}">
                <a16:creationId xmlns:a16="http://schemas.microsoft.com/office/drawing/2014/main" id="{32037E4C-3918-CE88-CA05-85A485A58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61" y="230877"/>
            <a:ext cx="1351303" cy="1302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1619672" y="322328"/>
            <a:ext cx="7055698" cy="586392"/>
          </a:xfrm>
          <a:prstGeom prst="rect">
            <a:avLst/>
          </a:prstGeom>
          <a:noFill/>
          <a:ln/>
        </p:spPr>
        <p:txBody>
          <a:bodyPr wrap="square" rtlCol="0" anchor="ctr"/>
          <a:lstStyle/>
          <a:p>
            <a:pPr algn="ctr"/>
            <a:r>
              <a:rPr lang="en-US" sz="2400" b="1" dirty="0">
                <a:solidFill>
                  <a:srgbClr val="143A5A"/>
                </a:solidFill>
              </a:rPr>
              <a:t>Case studies: comparison of V4</a:t>
            </a:r>
            <a:r>
              <a:rPr lang="sk-SK" sz="2400" b="1" dirty="0">
                <a:solidFill>
                  <a:srgbClr val="143A5A"/>
                </a:solidFill>
              </a:rPr>
              <a:t> </a:t>
            </a:r>
            <a:r>
              <a:rPr lang="en-US" sz="2400" b="1" dirty="0">
                <a:solidFill>
                  <a:srgbClr val="143A5A"/>
                </a:solidFill>
              </a:rPr>
              <a:t>countries</a:t>
            </a:r>
            <a:endParaRPr lang="en-US" sz="2400" dirty="0"/>
          </a:p>
        </p:txBody>
      </p:sp>
      <p:sp>
        <p:nvSpPr>
          <p:cNvPr id="3" name="Text 1"/>
          <p:cNvSpPr/>
          <p:nvPr/>
        </p:nvSpPr>
        <p:spPr>
          <a:xfrm>
            <a:off x="1797073" y="908720"/>
            <a:ext cx="6901158" cy="620631"/>
          </a:xfrm>
          <a:prstGeom prst="rect">
            <a:avLst/>
          </a:prstGeom>
          <a:noFill/>
          <a:ln/>
        </p:spPr>
        <p:txBody>
          <a:bodyPr wrap="square" rtlCol="0" anchor="ctr"/>
          <a:lstStyle/>
          <a:p>
            <a:r>
              <a:rPr lang="en-US" sz="2000" i="1" dirty="0">
                <a:solidFill>
                  <a:srgbClr val="6B7280"/>
                </a:solidFill>
              </a:rPr>
              <a:t>Slovakia is broadly similar in structure, but weaker in terms of progress and sustainability</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pic>
        <p:nvPicPr>
          <p:cNvPr id="5" name="Image 0" descr="/mnt/data/v4map.png"/>
          <p:cNvPicPr>
            <a:picLocks noChangeAspect="1"/>
          </p:cNvPicPr>
          <p:nvPr/>
        </p:nvPicPr>
        <p:blipFill>
          <a:blip r:embed="rId3"/>
          <a:stretch>
            <a:fillRect/>
          </a:stretch>
        </p:blipFill>
        <p:spPr>
          <a:xfrm>
            <a:off x="480060" y="2341974"/>
            <a:ext cx="2880360" cy="2383170"/>
          </a:xfrm>
          <a:prstGeom prst="rect">
            <a:avLst/>
          </a:prstGeom>
        </p:spPr>
      </p:pic>
      <p:sp>
        <p:nvSpPr>
          <p:cNvPr id="6" name="Text 3"/>
          <p:cNvSpPr/>
          <p:nvPr/>
        </p:nvSpPr>
        <p:spPr>
          <a:xfrm>
            <a:off x="3634740" y="1803653"/>
            <a:ext cx="1920240" cy="390907"/>
          </a:xfrm>
          <a:prstGeom prst="rect">
            <a:avLst/>
          </a:prstGeom>
          <a:noFill/>
          <a:ln/>
        </p:spPr>
        <p:txBody>
          <a:bodyPr wrap="square" rtlCol="0" anchor="ctr"/>
          <a:lstStyle/>
          <a:p>
            <a:r>
              <a:rPr lang="en-US" sz="1600" b="1" dirty="0">
                <a:solidFill>
                  <a:srgbClr val="143A5A"/>
                </a:solidFill>
              </a:rPr>
              <a:t>Across the V4 case studies:</a:t>
            </a:r>
            <a:endParaRPr lang="en-US" sz="1600" dirty="0"/>
          </a:p>
        </p:txBody>
      </p:sp>
      <p:sp>
        <p:nvSpPr>
          <p:cNvPr id="7" name="Shape 4"/>
          <p:cNvSpPr/>
          <p:nvPr/>
        </p:nvSpPr>
        <p:spPr>
          <a:xfrm>
            <a:off x="3634740" y="2366010"/>
            <a:ext cx="4594860" cy="384048"/>
          </a:xfrm>
          <a:prstGeom prst="roundRect">
            <a:avLst>
              <a:gd name="adj" fmla="val 5357"/>
            </a:avLst>
          </a:prstGeom>
          <a:solidFill>
            <a:srgbClr val="EAF1F7"/>
          </a:solidFill>
          <a:ln w="12700">
            <a:solidFill>
              <a:srgbClr val="2D5B8A"/>
            </a:solidFill>
            <a:prstDash val="solid"/>
          </a:ln>
        </p:spPr>
        <p:txBody>
          <a:bodyPr/>
          <a:lstStyle/>
          <a:p>
            <a:endParaRPr lang="sk-SK" sz="1350"/>
          </a:p>
        </p:txBody>
      </p:sp>
      <p:sp>
        <p:nvSpPr>
          <p:cNvPr id="8" name="Text 5"/>
          <p:cNvSpPr/>
          <p:nvPr/>
        </p:nvSpPr>
        <p:spPr>
          <a:xfrm>
            <a:off x="3758184" y="2468880"/>
            <a:ext cx="4320540" cy="137160"/>
          </a:xfrm>
          <a:prstGeom prst="rect">
            <a:avLst/>
          </a:prstGeom>
          <a:noFill/>
          <a:ln/>
        </p:spPr>
        <p:txBody>
          <a:bodyPr wrap="square" rtlCol="0" anchor="ctr"/>
          <a:lstStyle/>
          <a:p>
            <a:r>
              <a:rPr lang="en-US" sz="1600" dirty="0">
                <a:solidFill>
                  <a:srgbClr val="1F2937"/>
                </a:solidFill>
              </a:rPr>
              <a:t>• a similar number of institutions involved</a:t>
            </a:r>
            <a:endParaRPr lang="en-US" sz="1600" dirty="0"/>
          </a:p>
        </p:txBody>
      </p:sp>
      <p:sp>
        <p:nvSpPr>
          <p:cNvPr id="9" name="Shape 6"/>
          <p:cNvSpPr/>
          <p:nvPr/>
        </p:nvSpPr>
        <p:spPr>
          <a:xfrm>
            <a:off x="3634740" y="2928366"/>
            <a:ext cx="4594860" cy="384048"/>
          </a:xfrm>
          <a:prstGeom prst="roundRect">
            <a:avLst>
              <a:gd name="adj" fmla="val 5357"/>
            </a:avLst>
          </a:prstGeom>
          <a:solidFill>
            <a:srgbClr val="EAF1F7"/>
          </a:solidFill>
          <a:ln w="12700">
            <a:solidFill>
              <a:srgbClr val="2D5B8A"/>
            </a:solidFill>
            <a:prstDash val="solid"/>
          </a:ln>
        </p:spPr>
        <p:txBody>
          <a:bodyPr/>
          <a:lstStyle/>
          <a:p>
            <a:endParaRPr lang="sk-SK" sz="1350"/>
          </a:p>
        </p:txBody>
      </p:sp>
      <p:sp>
        <p:nvSpPr>
          <p:cNvPr id="10" name="Text 7"/>
          <p:cNvSpPr/>
          <p:nvPr/>
        </p:nvSpPr>
        <p:spPr>
          <a:xfrm>
            <a:off x="3758184" y="3031236"/>
            <a:ext cx="4320540" cy="137160"/>
          </a:xfrm>
          <a:prstGeom prst="rect">
            <a:avLst/>
          </a:prstGeom>
          <a:noFill/>
          <a:ln/>
        </p:spPr>
        <p:txBody>
          <a:bodyPr wrap="square" rtlCol="0" anchor="ctr"/>
          <a:lstStyle/>
          <a:p>
            <a:r>
              <a:rPr lang="en-US" sz="1125" dirty="0">
                <a:solidFill>
                  <a:srgbClr val="1F2937"/>
                </a:solidFill>
              </a:rPr>
              <a:t>• </a:t>
            </a:r>
            <a:r>
              <a:rPr lang="en-US" sz="1600" dirty="0">
                <a:solidFill>
                  <a:srgbClr val="1F2937"/>
                </a:solidFill>
              </a:rPr>
              <a:t>similar function-based language expectations</a:t>
            </a:r>
            <a:endParaRPr lang="en-US" sz="1600" dirty="0"/>
          </a:p>
        </p:txBody>
      </p:sp>
      <p:sp>
        <p:nvSpPr>
          <p:cNvPr id="11" name="Shape 8"/>
          <p:cNvSpPr/>
          <p:nvPr/>
        </p:nvSpPr>
        <p:spPr>
          <a:xfrm>
            <a:off x="3634740" y="3415284"/>
            <a:ext cx="4594860" cy="589770"/>
          </a:xfrm>
          <a:prstGeom prst="roundRect">
            <a:avLst>
              <a:gd name="adj" fmla="val 0"/>
            </a:avLst>
          </a:prstGeom>
          <a:solidFill>
            <a:srgbClr val="FCEEEE"/>
          </a:solidFill>
          <a:ln w="12700">
            <a:solidFill>
              <a:srgbClr val="C73E3A"/>
            </a:solidFill>
            <a:prstDash val="solid"/>
          </a:ln>
        </p:spPr>
        <p:txBody>
          <a:bodyPr/>
          <a:lstStyle/>
          <a:p>
            <a:endParaRPr lang="sk-SK" sz="1350"/>
          </a:p>
        </p:txBody>
      </p:sp>
      <p:sp>
        <p:nvSpPr>
          <p:cNvPr id="12" name="Text 9"/>
          <p:cNvSpPr/>
          <p:nvPr/>
        </p:nvSpPr>
        <p:spPr>
          <a:xfrm>
            <a:off x="3758184" y="3645024"/>
            <a:ext cx="4320540" cy="85728"/>
          </a:xfrm>
          <a:prstGeom prst="rect">
            <a:avLst/>
          </a:prstGeom>
          <a:noFill/>
          <a:ln/>
        </p:spPr>
        <p:txBody>
          <a:bodyPr wrap="square" rtlCol="0" anchor="ctr"/>
          <a:lstStyle/>
          <a:p>
            <a:r>
              <a:rPr lang="en-US" sz="1125" dirty="0">
                <a:solidFill>
                  <a:srgbClr val="1F2937"/>
                </a:solidFill>
              </a:rPr>
              <a:t>• </a:t>
            </a:r>
            <a:r>
              <a:rPr lang="en-US" sz="1600" dirty="0">
                <a:solidFill>
                  <a:srgbClr val="1F2937"/>
                </a:solidFill>
              </a:rPr>
              <a:t>a stronger provision of non-intensive and maintenance courses in neighbouring systems</a:t>
            </a:r>
            <a:endParaRPr lang="en-US" sz="1600" dirty="0"/>
          </a:p>
        </p:txBody>
      </p:sp>
      <p:sp>
        <p:nvSpPr>
          <p:cNvPr id="13" name="Shape 10"/>
          <p:cNvSpPr/>
          <p:nvPr/>
        </p:nvSpPr>
        <p:spPr>
          <a:xfrm>
            <a:off x="3634740" y="4091963"/>
            <a:ext cx="4594860" cy="589770"/>
          </a:xfrm>
          <a:prstGeom prst="roundRect">
            <a:avLst>
              <a:gd name="adj" fmla="val 5357"/>
            </a:avLst>
          </a:prstGeom>
          <a:solidFill>
            <a:srgbClr val="FCEEEE"/>
          </a:solidFill>
          <a:ln w="12700">
            <a:solidFill>
              <a:srgbClr val="C73E3A"/>
            </a:solidFill>
            <a:prstDash val="solid"/>
          </a:ln>
        </p:spPr>
        <p:txBody>
          <a:bodyPr/>
          <a:lstStyle/>
          <a:p>
            <a:endParaRPr lang="sk-SK" sz="1350"/>
          </a:p>
        </p:txBody>
      </p:sp>
      <p:sp>
        <p:nvSpPr>
          <p:cNvPr id="14" name="Text 11"/>
          <p:cNvSpPr/>
          <p:nvPr/>
        </p:nvSpPr>
        <p:spPr>
          <a:xfrm>
            <a:off x="3758184" y="4155948"/>
            <a:ext cx="4320540" cy="137160"/>
          </a:xfrm>
          <a:prstGeom prst="rect">
            <a:avLst/>
          </a:prstGeom>
          <a:noFill/>
          <a:ln/>
        </p:spPr>
        <p:txBody>
          <a:bodyPr wrap="square" rtlCol="0" anchor="ctr"/>
          <a:lstStyle/>
          <a:p>
            <a:endParaRPr lang="sk-SK" sz="1600" dirty="0">
              <a:solidFill>
                <a:srgbClr val="1F2937"/>
              </a:solidFill>
            </a:endParaRPr>
          </a:p>
          <a:p>
            <a:r>
              <a:rPr lang="en-US" sz="1600" dirty="0">
                <a:solidFill>
                  <a:srgbClr val="1F2937"/>
                </a:solidFill>
              </a:rPr>
              <a:t>• Slovakia has the lowest requirements for some higher levels</a:t>
            </a:r>
            <a:endParaRPr lang="en-US" sz="1600" dirty="0"/>
          </a:p>
        </p:txBody>
      </p:sp>
      <p:pic>
        <p:nvPicPr>
          <p:cNvPr id="15" name="Picture 2" descr="C:\Users\bernikova\Desktop\aos.jpg">
            <a:extLst>
              <a:ext uri="{FF2B5EF4-FFF2-40B4-BE49-F238E27FC236}">
                <a16:creationId xmlns:a16="http://schemas.microsoft.com/office/drawing/2014/main" id="{42EDC6F6-7C7C-5207-4CAF-CCA8CFF8A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61" y="230877"/>
            <a:ext cx="1351303" cy="1302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1619672" y="308609"/>
            <a:ext cx="7272808" cy="775877"/>
          </a:xfrm>
          <a:prstGeom prst="rect">
            <a:avLst/>
          </a:prstGeom>
          <a:noFill/>
          <a:ln/>
        </p:spPr>
        <p:txBody>
          <a:bodyPr wrap="square" rtlCol="0" anchor="ctr"/>
          <a:lstStyle/>
          <a:p>
            <a:r>
              <a:rPr lang="en-US" sz="2400" b="1" dirty="0">
                <a:solidFill>
                  <a:srgbClr val="143A5A"/>
                </a:solidFill>
              </a:rPr>
              <a:t>2 The new concept of language training of officers of the Slovak Armed Forces</a:t>
            </a:r>
            <a:endParaRPr lang="en-US" sz="2400" dirty="0"/>
          </a:p>
        </p:txBody>
      </p:sp>
      <p:sp>
        <p:nvSpPr>
          <p:cNvPr id="3" name="Text 1"/>
          <p:cNvSpPr/>
          <p:nvPr/>
        </p:nvSpPr>
        <p:spPr>
          <a:xfrm>
            <a:off x="1547665" y="912114"/>
            <a:ext cx="7399974" cy="678942"/>
          </a:xfrm>
          <a:prstGeom prst="rect">
            <a:avLst/>
          </a:prstGeom>
          <a:noFill/>
          <a:ln/>
        </p:spPr>
        <p:txBody>
          <a:bodyPr wrap="square" rtlCol="0" anchor="ctr"/>
          <a:lstStyle/>
          <a:p>
            <a:r>
              <a:rPr lang="en-US" sz="2000" i="1" dirty="0">
                <a:solidFill>
                  <a:srgbClr val="6B7280"/>
                </a:solidFill>
              </a:rPr>
              <a:t>Three pillars link education policy with operational requirements</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sp>
        <p:nvSpPr>
          <p:cNvPr id="5" name="Shape 3"/>
          <p:cNvSpPr/>
          <p:nvPr/>
        </p:nvSpPr>
        <p:spPr>
          <a:xfrm>
            <a:off x="695706" y="2228850"/>
            <a:ext cx="1920240" cy="1817370"/>
          </a:xfrm>
          <a:prstGeom prst="roundRect">
            <a:avLst>
              <a:gd name="adj" fmla="val 2264"/>
            </a:avLst>
          </a:prstGeom>
          <a:solidFill>
            <a:srgbClr val="EAF1F7"/>
          </a:solidFill>
          <a:ln w="12700">
            <a:solidFill>
              <a:srgbClr val="2D5B8A"/>
            </a:solidFill>
            <a:prstDash val="solid"/>
          </a:ln>
        </p:spPr>
        <p:txBody>
          <a:bodyPr/>
          <a:lstStyle/>
          <a:p>
            <a:endParaRPr lang="sk-SK" sz="1350"/>
          </a:p>
        </p:txBody>
      </p:sp>
      <p:sp>
        <p:nvSpPr>
          <p:cNvPr id="6" name="Text 4"/>
          <p:cNvSpPr/>
          <p:nvPr/>
        </p:nvSpPr>
        <p:spPr>
          <a:xfrm>
            <a:off x="809244" y="2311146"/>
            <a:ext cx="1680210" cy="418338"/>
          </a:xfrm>
          <a:prstGeom prst="rect">
            <a:avLst/>
          </a:prstGeom>
          <a:noFill/>
          <a:ln/>
        </p:spPr>
        <p:txBody>
          <a:bodyPr wrap="square" rtlCol="0" anchor="ctr"/>
          <a:lstStyle/>
          <a:p>
            <a:pPr algn="ctr"/>
            <a:r>
              <a:rPr lang="en-US" sz="1600" b="1" dirty="0">
                <a:solidFill>
                  <a:srgbClr val="143A5A"/>
                </a:solidFill>
              </a:rPr>
              <a:t>Differentiate by role</a:t>
            </a:r>
            <a:endParaRPr lang="en-US" sz="1600" dirty="0"/>
          </a:p>
        </p:txBody>
      </p:sp>
      <p:sp>
        <p:nvSpPr>
          <p:cNvPr id="7" name="Text 5"/>
          <p:cNvSpPr/>
          <p:nvPr/>
        </p:nvSpPr>
        <p:spPr>
          <a:xfrm>
            <a:off x="809244" y="2792129"/>
            <a:ext cx="1707642" cy="842611"/>
          </a:xfrm>
          <a:prstGeom prst="rect">
            <a:avLst/>
          </a:prstGeom>
          <a:noFill/>
          <a:ln/>
        </p:spPr>
        <p:txBody>
          <a:bodyPr wrap="square" rtlCol="0" anchor="ctr"/>
          <a:lstStyle/>
          <a:p>
            <a:pPr algn="ctr"/>
            <a:r>
              <a:rPr lang="sk-SK" sz="1400" dirty="0">
                <a:solidFill>
                  <a:srgbClr val="1F2937"/>
                </a:solidFill>
              </a:rPr>
              <a:t>M</a:t>
            </a:r>
            <a:r>
              <a:rPr lang="en-US" sz="1400" dirty="0" err="1">
                <a:solidFill>
                  <a:srgbClr val="1F2937"/>
                </a:solidFill>
              </a:rPr>
              <a:t>atch</a:t>
            </a:r>
            <a:r>
              <a:rPr lang="en-US" sz="1400" dirty="0">
                <a:solidFill>
                  <a:srgbClr val="1F2937"/>
                </a:solidFill>
              </a:rPr>
              <a:t> content to rank, function and multinational exposure</a:t>
            </a:r>
            <a:endParaRPr lang="en-US" sz="1400" dirty="0"/>
          </a:p>
        </p:txBody>
      </p:sp>
      <p:sp>
        <p:nvSpPr>
          <p:cNvPr id="8" name="Shape 6"/>
          <p:cNvSpPr/>
          <p:nvPr/>
        </p:nvSpPr>
        <p:spPr>
          <a:xfrm>
            <a:off x="2983230" y="2228850"/>
            <a:ext cx="1920240" cy="1817370"/>
          </a:xfrm>
          <a:prstGeom prst="roundRect">
            <a:avLst>
              <a:gd name="adj" fmla="val 2264"/>
            </a:avLst>
          </a:prstGeom>
          <a:solidFill>
            <a:srgbClr val="E9F6EE"/>
          </a:solidFill>
          <a:ln w="12700">
            <a:solidFill>
              <a:srgbClr val="3D7A57"/>
            </a:solidFill>
            <a:prstDash val="solid"/>
          </a:ln>
        </p:spPr>
        <p:txBody>
          <a:bodyPr/>
          <a:lstStyle/>
          <a:p>
            <a:endParaRPr lang="sk-SK" sz="1350"/>
          </a:p>
        </p:txBody>
      </p:sp>
      <p:sp>
        <p:nvSpPr>
          <p:cNvPr id="9" name="Text 7"/>
          <p:cNvSpPr/>
          <p:nvPr/>
        </p:nvSpPr>
        <p:spPr>
          <a:xfrm>
            <a:off x="3203848" y="2311146"/>
            <a:ext cx="1583036" cy="418338"/>
          </a:xfrm>
          <a:prstGeom prst="rect">
            <a:avLst/>
          </a:prstGeom>
          <a:noFill/>
          <a:ln/>
        </p:spPr>
        <p:txBody>
          <a:bodyPr wrap="square" rtlCol="0" anchor="ctr"/>
          <a:lstStyle/>
          <a:p>
            <a:pPr algn="ctr"/>
            <a:r>
              <a:rPr lang="en-US" sz="1600" b="1" dirty="0">
                <a:solidFill>
                  <a:srgbClr val="143A5A"/>
                </a:solidFill>
              </a:rPr>
              <a:t>Build a career-long system</a:t>
            </a:r>
            <a:endParaRPr lang="en-US" sz="1600" dirty="0"/>
          </a:p>
        </p:txBody>
      </p:sp>
      <p:sp>
        <p:nvSpPr>
          <p:cNvPr id="10" name="Text 8"/>
          <p:cNvSpPr/>
          <p:nvPr/>
        </p:nvSpPr>
        <p:spPr>
          <a:xfrm>
            <a:off x="3106674" y="2948940"/>
            <a:ext cx="1680210" cy="822960"/>
          </a:xfrm>
          <a:prstGeom prst="rect">
            <a:avLst/>
          </a:prstGeom>
          <a:noFill/>
          <a:ln/>
        </p:spPr>
        <p:txBody>
          <a:bodyPr wrap="square" rtlCol="0" anchor="ctr"/>
          <a:lstStyle/>
          <a:p>
            <a:pPr algn="ctr"/>
            <a:r>
              <a:rPr lang="en-US" sz="1400" dirty="0">
                <a:solidFill>
                  <a:srgbClr val="1F2937"/>
                </a:solidFill>
              </a:rPr>
              <a:t>Move beyond one-off courses to progression, refresher courses and maintenance</a:t>
            </a:r>
            <a:endParaRPr lang="en-US" sz="1400" dirty="0"/>
          </a:p>
        </p:txBody>
      </p:sp>
      <p:sp>
        <p:nvSpPr>
          <p:cNvPr id="11" name="Shape 9"/>
          <p:cNvSpPr/>
          <p:nvPr/>
        </p:nvSpPr>
        <p:spPr>
          <a:xfrm>
            <a:off x="5280660" y="2228850"/>
            <a:ext cx="1920240" cy="1817370"/>
          </a:xfrm>
          <a:prstGeom prst="roundRect">
            <a:avLst>
              <a:gd name="adj" fmla="val 2264"/>
            </a:avLst>
          </a:prstGeom>
          <a:solidFill>
            <a:srgbClr val="EAF1F7"/>
          </a:solidFill>
          <a:ln w="12700">
            <a:solidFill>
              <a:srgbClr val="2D5B8A"/>
            </a:solidFill>
            <a:prstDash val="solid"/>
          </a:ln>
        </p:spPr>
        <p:txBody>
          <a:bodyPr/>
          <a:lstStyle/>
          <a:p>
            <a:endParaRPr lang="sk-SK" sz="1350"/>
          </a:p>
        </p:txBody>
      </p:sp>
      <p:sp>
        <p:nvSpPr>
          <p:cNvPr id="12" name="Text 10"/>
          <p:cNvSpPr/>
          <p:nvPr/>
        </p:nvSpPr>
        <p:spPr>
          <a:xfrm>
            <a:off x="5404104" y="2228850"/>
            <a:ext cx="1680210" cy="500634"/>
          </a:xfrm>
          <a:prstGeom prst="rect">
            <a:avLst/>
          </a:prstGeom>
          <a:noFill/>
          <a:ln/>
        </p:spPr>
        <p:txBody>
          <a:bodyPr wrap="square" rtlCol="0" anchor="ctr"/>
          <a:lstStyle/>
          <a:p>
            <a:pPr algn="ctr"/>
            <a:r>
              <a:rPr lang="en-US" sz="1600" b="1" dirty="0">
                <a:solidFill>
                  <a:srgbClr val="143A5A"/>
                </a:solidFill>
              </a:rPr>
              <a:t>Focus on operational tasks</a:t>
            </a:r>
            <a:endParaRPr lang="en-US" sz="1600" dirty="0"/>
          </a:p>
        </p:txBody>
      </p:sp>
      <p:sp>
        <p:nvSpPr>
          <p:cNvPr id="13" name="Text 11"/>
          <p:cNvSpPr/>
          <p:nvPr/>
        </p:nvSpPr>
        <p:spPr>
          <a:xfrm>
            <a:off x="5404104" y="3154680"/>
            <a:ext cx="1616168" cy="480060"/>
          </a:xfrm>
          <a:prstGeom prst="rect">
            <a:avLst/>
          </a:prstGeom>
          <a:noFill/>
          <a:ln/>
        </p:spPr>
        <p:txBody>
          <a:bodyPr wrap="square" rtlCol="0" anchor="ctr"/>
          <a:lstStyle/>
          <a:p>
            <a:pPr algn="ctr"/>
            <a:r>
              <a:rPr lang="en-US" sz="1400" dirty="0">
                <a:solidFill>
                  <a:srgbClr val="1F2937"/>
                </a:solidFill>
              </a:rPr>
              <a:t>Prioritise briefings, staff work, reporting, NATO terminology and intercultural interaction</a:t>
            </a:r>
            <a:endParaRPr lang="en-US" sz="1400" dirty="0"/>
          </a:p>
        </p:txBody>
      </p:sp>
      <p:sp>
        <p:nvSpPr>
          <p:cNvPr id="14" name="Shape 12"/>
          <p:cNvSpPr/>
          <p:nvPr/>
        </p:nvSpPr>
        <p:spPr>
          <a:xfrm>
            <a:off x="2640330" y="3154680"/>
            <a:ext cx="192024" cy="192024"/>
          </a:xfrm>
          <a:prstGeom prst="chevron">
            <a:avLst/>
          </a:prstGeom>
          <a:solidFill>
            <a:srgbClr val="D9B86C"/>
          </a:solidFill>
          <a:ln w="12700">
            <a:solidFill>
              <a:srgbClr val="D9B86C"/>
            </a:solidFill>
            <a:prstDash val="solid"/>
          </a:ln>
        </p:spPr>
        <p:txBody>
          <a:bodyPr/>
          <a:lstStyle/>
          <a:p>
            <a:endParaRPr lang="sk-SK" sz="1350"/>
          </a:p>
        </p:txBody>
      </p:sp>
      <p:sp>
        <p:nvSpPr>
          <p:cNvPr id="15" name="Shape 13"/>
          <p:cNvSpPr/>
          <p:nvPr/>
        </p:nvSpPr>
        <p:spPr>
          <a:xfrm>
            <a:off x="4937760" y="3154680"/>
            <a:ext cx="192024" cy="192024"/>
          </a:xfrm>
          <a:prstGeom prst="chevron">
            <a:avLst/>
          </a:prstGeom>
          <a:solidFill>
            <a:srgbClr val="D9B86C"/>
          </a:solidFill>
          <a:ln w="12700">
            <a:solidFill>
              <a:srgbClr val="D9B86C"/>
            </a:solidFill>
            <a:prstDash val="solid"/>
          </a:ln>
        </p:spPr>
        <p:txBody>
          <a:bodyPr/>
          <a:lstStyle/>
          <a:p>
            <a:endParaRPr lang="sk-SK" sz="1350"/>
          </a:p>
        </p:txBody>
      </p:sp>
      <p:sp>
        <p:nvSpPr>
          <p:cNvPr id="16" name="Shape 14"/>
          <p:cNvSpPr/>
          <p:nvPr/>
        </p:nvSpPr>
        <p:spPr>
          <a:xfrm>
            <a:off x="7372350" y="2597630"/>
            <a:ext cx="1601279" cy="1174270"/>
          </a:xfrm>
          <a:prstGeom prst="roundRect">
            <a:avLst>
              <a:gd name="adj" fmla="val 4571"/>
            </a:avLst>
          </a:prstGeom>
          <a:solidFill>
            <a:srgbClr val="143A5A"/>
          </a:solidFill>
          <a:ln w="12700">
            <a:solidFill>
              <a:srgbClr val="143A5A"/>
            </a:solidFill>
            <a:prstDash val="solid"/>
          </a:ln>
        </p:spPr>
        <p:txBody>
          <a:bodyPr/>
          <a:lstStyle/>
          <a:p>
            <a:endParaRPr lang="sk-SK" sz="1350"/>
          </a:p>
        </p:txBody>
      </p:sp>
      <p:sp>
        <p:nvSpPr>
          <p:cNvPr id="17" name="Text 15"/>
          <p:cNvSpPr/>
          <p:nvPr/>
        </p:nvSpPr>
        <p:spPr>
          <a:xfrm>
            <a:off x="7324344" y="2631921"/>
            <a:ext cx="1649285" cy="1139979"/>
          </a:xfrm>
          <a:prstGeom prst="rect">
            <a:avLst/>
          </a:prstGeom>
          <a:noFill/>
          <a:ln/>
        </p:spPr>
        <p:txBody>
          <a:bodyPr wrap="square" rtlCol="0" anchor="ctr"/>
          <a:lstStyle/>
          <a:p>
            <a:pPr algn="ctr"/>
            <a:r>
              <a:rPr lang="en-US" sz="1600" b="1" dirty="0">
                <a:solidFill>
                  <a:srgbClr val="FFFFFF"/>
                </a:solidFill>
              </a:rPr>
              <a:t>Output</a:t>
            </a:r>
            <a:endParaRPr lang="en-US" sz="1600" dirty="0"/>
          </a:p>
          <a:p>
            <a:pPr algn="ctr"/>
            <a:r>
              <a:rPr lang="en-US" sz="1400" b="1" dirty="0">
                <a:solidFill>
                  <a:srgbClr val="FFFFFF"/>
                </a:solidFill>
              </a:rPr>
              <a:t>Higher readiness</a:t>
            </a:r>
            <a:endParaRPr lang="en-US" sz="1400" dirty="0"/>
          </a:p>
          <a:p>
            <a:pPr algn="ctr"/>
            <a:r>
              <a:rPr lang="en-US" sz="1400" b="1" dirty="0">
                <a:solidFill>
                  <a:srgbClr val="FFFFFF"/>
                </a:solidFill>
              </a:rPr>
              <a:t>for multinational</a:t>
            </a:r>
            <a:endParaRPr lang="en-US" sz="1400" dirty="0"/>
          </a:p>
          <a:p>
            <a:pPr algn="ctr"/>
            <a:r>
              <a:rPr lang="en-US" sz="1400" b="1" dirty="0">
                <a:solidFill>
                  <a:srgbClr val="FFFFFF"/>
                </a:solidFill>
              </a:rPr>
              <a:t>operations</a:t>
            </a:r>
            <a:endParaRPr lang="en-US" sz="1400" dirty="0"/>
          </a:p>
        </p:txBody>
      </p:sp>
      <p:sp>
        <p:nvSpPr>
          <p:cNvPr id="18" name="Text 16"/>
          <p:cNvSpPr/>
          <p:nvPr/>
        </p:nvSpPr>
        <p:spPr>
          <a:xfrm>
            <a:off x="1371600" y="4491067"/>
            <a:ext cx="6368752" cy="673005"/>
          </a:xfrm>
          <a:prstGeom prst="rect">
            <a:avLst/>
          </a:prstGeom>
          <a:noFill/>
          <a:ln/>
        </p:spPr>
        <p:txBody>
          <a:bodyPr wrap="square" rtlCol="0" anchor="ctr"/>
          <a:lstStyle/>
          <a:p>
            <a:pPr algn="ctr"/>
            <a:r>
              <a:rPr lang="en-US" sz="2400" b="1" dirty="0">
                <a:solidFill>
                  <a:srgbClr val="C73E3A"/>
                </a:solidFill>
              </a:rPr>
              <a:t>This is the bridge from language education to operational employability.</a:t>
            </a:r>
            <a:endParaRPr lang="en-US" sz="2400" b="1" dirty="0"/>
          </a:p>
        </p:txBody>
      </p:sp>
      <p:pic>
        <p:nvPicPr>
          <p:cNvPr id="20" name="Picture 2" descr="C:\Users\bernikova\Desktop\aos.jpg">
            <a:extLst>
              <a:ext uri="{FF2B5EF4-FFF2-40B4-BE49-F238E27FC236}">
                <a16:creationId xmlns:a16="http://schemas.microsoft.com/office/drawing/2014/main" id="{FDAD1626-1C43-C8E1-62A5-382E168F8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1" y="230877"/>
            <a:ext cx="1351303" cy="1302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45"/>
          <p:cNvSpPr>
            <a:spLocks noChangeArrowheads="1"/>
          </p:cNvSpPr>
          <p:nvPr/>
        </p:nvSpPr>
        <p:spPr bwMode="auto">
          <a:xfrm>
            <a:off x="0" y="123615"/>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k-SK"/>
          </a:p>
        </p:txBody>
      </p:sp>
      <p:pic>
        <p:nvPicPr>
          <p:cNvPr id="5" name="Picture 2" descr="C:\Users\bernikova\Desktop\a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890033" cy="861847"/>
          </a:xfrm>
          <a:prstGeom prst="rect">
            <a:avLst/>
          </a:prstGeom>
          <a:noFill/>
          <a:extLst>
            <a:ext uri="{909E8E84-426E-40DD-AFC4-6F175D3DCCD1}">
              <a14:hiddenFill xmlns:a14="http://schemas.microsoft.com/office/drawing/2010/main">
                <a:solidFill>
                  <a:srgbClr val="FFFFFF"/>
                </a:solidFill>
              </a14:hiddenFill>
            </a:ext>
          </a:extLst>
        </p:spPr>
      </p:pic>
      <p:sp>
        <p:nvSpPr>
          <p:cNvPr id="2" name="Obdĺžnik 1"/>
          <p:cNvSpPr/>
          <p:nvPr/>
        </p:nvSpPr>
        <p:spPr>
          <a:xfrm>
            <a:off x="1195830" y="147482"/>
            <a:ext cx="7624642" cy="830997"/>
          </a:xfrm>
          <a:prstGeom prst="rect">
            <a:avLst/>
          </a:prstGeom>
        </p:spPr>
        <p:txBody>
          <a:bodyPr wrap="square">
            <a:spAutoFit/>
          </a:bodyPr>
          <a:lstStyle/>
          <a:p>
            <a:r>
              <a:rPr lang="en-US" sz="2400" b="1" dirty="0">
                <a:solidFill>
                  <a:srgbClr val="143A5A"/>
                </a:solidFill>
              </a:rPr>
              <a:t>2 The new concept of language training of officers of</a:t>
            </a:r>
          </a:p>
          <a:p>
            <a:r>
              <a:rPr lang="en-US" sz="2400" b="1" dirty="0">
                <a:solidFill>
                  <a:srgbClr val="143A5A"/>
                </a:solidFill>
              </a:rPr>
              <a:t>the Slovak Armed Forces</a:t>
            </a:r>
            <a:endParaRPr lang="en-US" sz="2400" dirty="0"/>
          </a:p>
        </p:txBody>
      </p:sp>
      <p:pic>
        <p:nvPicPr>
          <p:cNvPr id="9" name="Obrázok 8">
            <a:extLst>
              <a:ext uri="{FF2B5EF4-FFF2-40B4-BE49-F238E27FC236}">
                <a16:creationId xmlns:a16="http://schemas.microsoft.com/office/drawing/2014/main" id="{796107DD-A714-8C56-6737-418728AE5E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122735"/>
            <a:ext cx="6912768" cy="5735265"/>
          </a:xfrm>
          <a:prstGeom prst="rect">
            <a:avLst/>
          </a:prstGeom>
          <a:noFill/>
          <a:ln>
            <a:noFill/>
          </a:ln>
        </p:spPr>
      </p:pic>
    </p:spTree>
    <p:extLst>
      <p:ext uri="{BB962C8B-B14F-4D97-AF65-F5344CB8AC3E}">
        <p14:creationId xmlns:p14="http://schemas.microsoft.com/office/powerpoint/2010/main" val="254742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2051720" y="230878"/>
            <a:ext cx="6048672" cy="893868"/>
          </a:xfrm>
          <a:prstGeom prst="rect">
            <a:avLst/>
          </a:prstGeom>
          <a:noFill/>
          <a:ln/>
        </p:spPr>
        <p:txBody>
          <a:bodyPr wrap="square" rtlCol="0" anchor="ctr"/>
          <a:lstStyle/>
          <a:p>
            <a:pPr algn="ctr"/>
            <a:r>
              <a:rPr lang="sk-SK" sz="2400" b="1" dirty="0">
                <a:solidFill>
                  <a:srgbClr val="143A5A"/>
                </a:solidFill>
              </a:rPr>
              <a:t>3 </a:t>
            </a:r>
            <a:r>
              <a:rPr lang="en-US" sz="2400" b="1" dirty="0">
                <a:solidFill>
                  <a:srgbClr val="143A5A"/>
                </a:solidFill>
              </a:rPr>
              <a:t>Conclusions</a:t>
            </a:r>
            <a:r>
              <a:rPr lang="sk-SK" sz="2400" b="1" dirty="0">
                <a:solidFill>
                  <a:srgbClr val="143A5A"/>
                </a:solidFill>
              </a:rPr>
              <a:t> </a:t>
            </a:r>
            <a:r>
              <a:rPr lang="en-US" sz="2400" b="1" dirty="0">
                <a:solidFill>
                  <a:srgbClr val="143A5A"/>
                </a:solidFill>
              </a:rPr>
              <a:t>and proposed measures</a:t>
            </a:r>
            <a:endParaRPr lang="en-US" sz="2400" dirty="0"/>
          </a:p>
        </p:txBody>
      </p:sp>
      <p:sp>
        <p:nvSpPr>
          <p:cNvPr id="3" name="Text 1"/>
          <p:cNvSpPr/>
          <p:nvPr/>
        </p:nvSpPr>
        <p:spPr>
          <a:xfrm>
            <a:off x="4139952" y="1124745"/>
            <a:ext cx="3744416" cy="466311"/>
          </a:xfrm>
          <a:prstGeom prst="rect">
            <a:avLst/>
          </a:prstGeom>
          <a:noFill/>
          <a:ln/>
        </p:spPr>
        <p:txBody>
          <a:bodyPr wrap="square" rtlCol="0" anchor="ctr"/>
          <a:lstStyle/>
          <a:p>
            <a:r>
              <a:rPr lang="en-US" sz="2000" i="1" dirty="0">
                <a:solidFill>
                  <a:srgbClr val="6B7280"/>
                </a:solidFill>
              </a:rPr>
              <a:t>From concept to practice</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sp>
        <p:nvSpPr>
          <p:cNvPr id="5" name="Shape 3"/>
          <p:cNvSpPr/>
          <p:nvPr/>
        </p:nvSpPr>
        <p:spPr>
          <a:xfrm>
            <a:off x="628556" y="1676006"/>
            <a:ext cx="7898129" cy="985870"/>
          </a:xfrm>
          <a:prstGeom prst="roundRect">
            <a:avLst>
              <a:gd name="adj" fmla="val 4878"/>
            </a:avLst>
          </a:prstGeom>
          <a:solidFill>
            <a:schemeClr val="accent5">
              <a:lumMod val="20000"/>
              <a:lumOff val="80000"/>
            </a:schemeClr>
          </a:solidFill>
          <a:ln w="12700">
            <a:solidFill>
              <a:srgbClr val="D7E0EA"/>
            </a:solidFill>
            <a:prstDash val="solid"/>
          </a:ln>
        </p:spPr>
        <p:txBody>
          <a:bodyPr/>
          <a:lstStyle/>
          <a:p>
            <a:endParaRPr lang="sk-SK" sz="1350"/>
          </a:p>
        </p:txBody>
      </p:sp>
      <p:sp>
        <p:nvSpPr>
          <p:cNvPr id="6" name="Text 4"/>
          <p:cNvSpPr/>
          <p:nvPr/>
        </p:nvSpPr>
        <p:spPr>
          <a:xfrm>
            <a:off x="788670" y="1894807"/>
            <a:ext cx="1451705" cy="567215"/>
          </a:xfrm>
          <a:prstGeom prst="rect">
            <a:avLst/>
          </a:prstGeom>
          <a:noFill/>
          <a:ln/>
        </p:spPr>
        <p:txBody>
          <a:bodyPr wrap="square" rtlCol="0" anchor="ctr"/>
          <a:lstStyle/>
          <a:p>
            <a:r>
              <a:rPr lang="en-US" sz="1600" b="1" dirty="0">
                <a:solidFill>
                  <a:srgbClr val="143A5A"/>
                </a:solidFill>
              </a:rPr>
              <a:t>Set clearer SLP targets</a:t>
            </a:r>
            <a:endParaRPr lang="en-US" sz="1600" dirty="0"/>
          </a:p>
        </p:txBody>
      </p:sp>
      <p:sp>
        <p:nvSpPr>
          <p:cNvPr id="7" name="Text 5"/>
          <p:cNvSpPr/>
          <p:nvPr/>
        </p:nvSpPr>
        <p:spPr>
          <a:xfrm>
            <a:off x="2640330" y="2146554"/>
            <a:ext cx="5486400" cy="240030"/>
          </a:xfrm>
          <a:prstGeom prst="rect">
            <a:avLst/>
          </a:prstGeom>
          <a:noFill/>
          <a:ln/>
        </p:spPr>
        <p:txBody>
          <a:bodyPr wrap="square" rtlCol="0" anchor="ctr"/>
          <a:lstStyle/>
          <a:p>
            <a:r>
              <a:rPr lang="en-US" sz="1600" dirty="0">
                <a:solidFill>
                  <a:srgbClr val="1F2937"/>
                </a:solidFill>
              </a:rPr>
              <a:t>cadets 2222; lieutenant–captain 2222; majors 2+2+2+2+; lieutenant colonel–general 3333</a:t>
            </a:r>
            <a:endParaRPr lang="en-US" sz="1600" dirty="0"/>
          </a:p>
        </p:txBody>
      </p:sp>
      <p:sp>
        <p:nvSpPr>
          <p:cNvPr id="8" name="Shape 6"/>
          <p:cNvSpPr/>
          <p:nvPr/>
        </p:nvSpPr>
        <p:spPr>
          <a:xfrm>
            <a:off x="623333" y="2712535"/>
            <a:ext cx="7908577" cy="1000133"/>
          </a:xfrm>
          <a:prstGeom prst="roundRect">
            <a:avLst>
              <a:gd name="adj" fmla="val 4878"/>
            </a:avLst>
          </a:prstGeom>
          <a:solidFill>
            <a:srgbClr val="F5F8FB"/>
          </a:solidFill>
          <a:ln w="12700">
            <a:solidFill>
              <a:srgbClr val="D7E0EA"/>
            </a:solidFill>
            <a:prstDash val="solid"/>
          </a:ln>
        </p:spPr>
        <p:txBody>
          <a:bodyPr/>
          <a:lstStyle/>
          <a:p>
            <a:endParaRPr lang="sk-SK" sz="1350"/>
          </a:p>
        </p:txBody>
      </p:sp>
      <p:sp>
        <p:nvSpPr>
          <p:cNvPr id="9" name="Text 7"/>
          <p:cNvSpPr/>
          <p:nvPr/>
        </p:nvSpPr>
        <p:spPr>
          <a:xfrm>
            <a:off x="788670" y="2955798"/>
            <a:ext cx="1508760" cy="123444"/>
          </a:xfrm>
          <a:prstGeom prst="rect">
            <a:avLst/>
          </a:prstGeom>
          <a:noFill/>
          <a:ln/>
        </p:spPr>
        <p:txBody>
          <a:bodyPr wrap="square" rtlCol="0" anchor="ctr"/>
          <a:lstStyle/>
          <a:p>
            <a:r>
              <a:rPr lang="en-US" sz="1600" b="1" dirty="0">
                <a:solidFill>
                  <a:srgbClr val="143A5A"/>
                </a:solidFill>
              </a:rPr>
              <a:t>Expand course formats</a:t>
            </a:r>
            <a:endParaRPr lang="en-US" sz="1600" dirty="0"/>
          </a:p>
        </p:txBody>
      </p:sp>
      <p:sp>
        <p:nvSpPr>
          <p:cNvPr id="10" name="Text 8"/>
          <p:cNvSpPr/>
          <p:nvPr/>
        </p:nvSpPr>
        <p:spPr>
          <a:xfrm>
            <a:off x="2640330" y="2771316"/>
            <a:ext cx="5486400" cy="562356"/>
          </a:xfrm>
          <a:prstGeom prst="rect">
            <a:avLst/>
          </a:prstGeom>
          <a:noFill/>
          <a:ln/>
        </p:spPr>
        <p:txBody>
          <a:bodyPr wrap="square" rtlCol="0" anchor="ctr"/>
          <a:lstStyle/>
          <a:p>
            <a:r>
              <a:rPr lang="en-US" sz="1600" dirty="0">
                <a:solidFill>
                  <a:srgbClr val="1F2937"/>
                </a:solidFill>
              </a:rPr>
              <a:t>add maintenance, preparatory and upgrade formats alongside intensive courses</a:t>
            </a:r>
            <a:endParaRPr lang="en-US" sz="1600" dirty="0"/>
          </a:p>
        </p:txBody>
      </p:sp>
      <p:sp>
        <p:nvSpPr>
          <p:cNvPr id="11" name="Shape 9"/>
          <p:cNvSpPr/>
          <p:nvPr/>
        </p:nvSpPr>
        <p:spPr>
          <a:xfrm>
            <a:off x="612090" y="3771449"/>
            <a:ext cx="7919820" cy="1062611"/>
          </a:xfrm>
          <a:prstGeom prst="roundRect">
            <a:avLst>
              <a:gd name="adj" fmla="val 4878"/>
            </a:avLst>
          </a:prstGeom>
          <a:solidFill>
            <a:schemeClr val="accent5">
              <a:lumMod val="20000"/>
              <a:lumOff val="80000"/>
            </a:schemeClr>
          </a:solidFill>
          <a:ln w="12700">
            <a:solidFill>
              <a:srgbClr val="D7E0EA"/>
            </a:solidFill>
            <a:prstDash val="solid"/>
          </a:ln>
        </p:spPr>
        <p:txBody>
          <a:bodyPr/>
          <a:lstStyle/>
          <a:p>
            <a:endParaRPr lang="sk-SK" sz="1350"/>
          </a:p>
        </p:txBody>
      </p:sp>
      <p:sp>
        <p:nvSpPr>
          <p:cNvPr id="12" name="Text 10"/>
          <p:cNvSpPr/>
          <p:nvPr/>
        </p:nvSpPr>
        <p:spPr>
          <a:xfrm>
            <a:off x="788670" y="3771754"/>
            <a:ext cx="1508760" cy="1097406"/>
          </a:xfrm>
          <a:prstGeom prst="rect">
            <a:avLst/>
          </a:prstGeom>
          <a:noFill/>
          <a:ln/>
        </p:spPr>
        <p:txBody>
          <a:bodyPr wrap="square" rtlCol="0" anchor="ctr"/>
          <a:lstStyle/>
          <a:p>
            <a:r>
              <a:rPr lang="en-US" sz="1600" b="1" dirty="0">
                <a:solidFill>
                  <a:srgbClr val="143A5A"/>
                </a:solidFill>
              </a:rPr>
              <a:t>Strengthen governance</a:t>
            </a:r>
            <a:endParaRPr lang="en-US" sz="1600" dirty="0"/>
          </a:p>
        </p:txBody>
      </p:sp>
      <p:sp>
        <p:nvSpPr>
          <p:cNvPr id="13" name="Text 11"/>
          <p:cNvSpPr/>
          <p:nvPr/>
        </p:nvSpPr>
        <p:spPr>
          <a:xfrm>
            <a:off x="2640330" y="3943808"/>
            <a:ext cx="5486400" cy="778130"/>
          </a:xfrm>
          <a:prstGeom prst="rect">
            <a:avLst/>
          </a:prstGeom>
          <a:noFill/>
          <a:ln/>
        </p:spPr>
        <p:txBody>
          <a:bodyPr wrap="square" rtlCol="0" anchor="ctr"/>
          <a:lstStyle/>
          <a:p>
            <a:r>
              <a:rPr lang="en-US" sz="1600" dirty="0">
                <a:solidFill>
                  <a:srgbClr val="1F2937"/>
                </a:solidFill>
              </a:rPr>
              <a:t>create a methodological unit to oversee quality and external instructors</a:t>
            </a:r>
            <a:endParaRPr lang="en-US" sz="1600" dirty="0"/>
          </a:p>
        </p:txBody>
      </p:sp>
      <p:sp>
        <p:nvSpPr>
          <p:cNvPr id="17" name="Text 15"/>
          <p:cNvSpPr/>
          <p:nvPr/>
        </p:nvSpPr>
        <p:spPr>
          <a:xfrm>
            <a:off x="762000" y="5232654"/>
            <a:ext cx="7338392" cy="1062611"/>
          </a:xfrm>
          <a:prstGeom prst="rect">
            <a:avLst/>
          </a:prstGeom>
          <a:noFill/>
          <a:ln/>
        </p:spPr>
        <p:txBody>
          <a:bodyPr wrap="square" rtlCol="0" anchor="ctr"/>
          <a:lstStyle/>
          <a:p>
            <a:pPr algn="ctr"/>
            <a:r>
              <a:rPr lang="en-US" sz="2400" b="1" dirty="0">
                <a:solidFill>
                  <a:srgbClr val="C73E3A"/>
                </a:solidFill>
              </a:rPr>
              <a:t>Language is not a support skill. It is an operational capability.</a:t>
            </a:r>
            <a:endParaRPr lang="en-US" sz="2400" dirty="0"/>
          </a:p>
        </p:txBody>
      </p:sp>
      <p:pic>
        <p:nvPicPr>
          <p:cNvPr id="19" name="Picture 2" descr="C:\Users\bernikova\Desktop\aos.jpg">
            <a:extLst>
              <a:ext uri="{FF2B5EF4-FFF2-40B4-BE49-F238E27FC236}">
                <a16:creationId xmlns:a16="http://schemas.microsoft.com/office/drawing/2014/main" id="{4C25AC82-AAEC-5B7B-477B-3A8382201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1" y="230877"/>
            <a:ext cx="1207287" cy="1163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2051720" y="230878"/>
            <a:ext cx="6048672" cy="893868"/>
          </a:xfrm>
          <a:prstGeom prst="rect">
            <a:avLst/>
          </a:prstGeom>
          <a:noFill/>
          <a:ln/>
        </p:spPr>
        <p:txBody>
          <a:bodyPr wrap="square" rtlCol="0" anchor="ctr"/>
          <a:lstStyle/>
          <a:p>
            <a:pPr algn="ctr"/>
            <a:r>
              <a:rPr lang="sk-SK" sz="2400" b="1" dirty="0">
                <a:solidFill>
                  <a:srgbClr val="143A5A"/>
                </a:solidFill>
              </a:rPr>
              <a:t>3 </a:t>
            </a:r>
            <a:r>
              <a:rPr lang="en-US" sz="2400" b="1" dirty="0">
                <a:solidFill>
                  <a:srgbClr val="143A5A"/>
                </a:solidFill>
              </a:rPr>
              <a:t>Conclusions</a:t>
            </a:r>
            <a:r>
              <a:rPr lang="sk-SK" sz="2400" b="1" dirty="0">
                <a:solidFill>
                  <a:srgbClr val="143A5A"/>
                </a:solidFill>
              </a:rPr>
              <a:t> </a:t>
            </a:r>
            <a:r>
              <a:rPr lang="en-US" sz="2400" b="1" dirty="0">
                <a:solidFill>
                  <a:srgbClr val="143A5A"/>
                </a:solidFill>
              </a:rPr>
              <a:t>and proposed measures</a:t>
            </a:r>
            <a:endParaRPr lang="en-US" sz="2400" dirty="0"/>
          </a:p>
        </p:txBody>
      </p:sp>
      <p:sp>
        <p:nvSpPr>
          <p:cNvPr id="3" name="Text 1"/>
          <p:cNvSpPr/>
          <p:nvPr/>
        </p:nvSpPr>
        <p:spPr>
          <a:xfrm>
            <a:off x="4139952" y="1124745"/>
            <a:ext cx="3744416" cy="466311"/>
          </a:xfrm>
          <a:prstGeom prst="rect">
            <a:avLst/>
          </a:prstGeom>
          <a:noFill/>
          <a:ln/>
        </p:spPr>
        <p:txBody>
          <a:bodyPr wrap="square" rtlCol="0" anchor="ctr"/>
          <a:lstStyle/>
          <a:p>
            <a:r>
              <a:rPr lang="en-US" sz="2000" i="1" dirty="0">
                <a:solidFill>
                  <a:srgbClr val="6B7280"/>
                </a:solidFill>
              </a:rPr>
              <a:t>From concept to practice</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sp>
        <p:nvSpPr>
          <p:cNvPr id="6" name="Text 4"/>
          <p:cNvSpPr/>
          <p:nvPr/>
        </p:nvSpPr>
        <p:spPr>
          <a:xfrm>
            <a:off x="788670" y="1894807"/>
            <a:ext cx="1451705" cy="567215"/>
          </a:xfrm>
          <a:prstGeom prst="rect">
            <a:avLst/>
          </a:prstGeom>
          <a:noFill/>
          <a:ln/>
        </p:spPr>
        <p:txBody>
          <a:bodyPr wrap="square" rtlCol="0" anchor="ctr"/>
          <a:lstStyle/>
          <a:p>
            <a:endParaRPr lang="en-US" sz="1600" dirty="0"/>
          </a:p>
        </p:txBody>
      </p:sp>
      <p:sp>
        <p:nvSpPr>
          <p:cNvPr id="7" name="Text 5"/>
          <p:cNvSpPr/>
          <p:nvPr/>
        </p:nvSpPr>
        <p:spPr>
          <a:xfrm>
            <a:off x="2640330" y="2146554"/>
            <a:ext cx="5486400" cy="240030"/>
          </a:xfrm>
          <a:prstGeom prst="rect">
            <a:avLst/>
          </a:prstGeom>
          <a:noFill/>
          <a:ln/>
        </p:spPr>
        <p:txBody>
          <a:bodyPr wrap="square" rtlCol="0" anchor="ctr"/>
          <a:lstStyle/>
          <a:p>
            <a:endParaRPr lang="en-US" sz="1600" dirty="0"/>
          </a:p>
        </p:txBody>
      </p:sp>
      <p:sp>
        <p:nvSpPr>
          <p:cNvPr id="9" name="Text 7"/>
          <p:cNvSpPr/>
          <p:nvPr/>
        </p:nvSpPr>
        <p:spPr>
          <a:xfrm>
            <a:off x="788670" y="2955798"/>
            <a:ext cx="1508760" cy="123444"/>
          </a:xfrm>
          <a:prstGeom prst="rect">
            <a:avLst/>
          </a:prstGeom>
          <a:noFill/>
          <a:ln/>
        </p:spPr>
        <p:txBody>
          <a:bodyPr wrap="square" rtlCol="0" anchor="ctr"/>
          <a:lstStyle/>
          <a:p>
            <a:endParaRPr lang="en-US" sz="1600" dirty="0"/>
          </a:p>
        </p:txBody>
      </p:sp>
      <p:sp>
        <p:nvSpPr>
          <p:cNvPr id="12" name="Text 10"/>
          <p:cNvSpPr/>
          <p:nvPr/>
        </p:nvSpPr>
        <p:spPr>
          <a:xfrm>
            <a:off x="788670" y="3326130"/>
            <a:ext cx="1508760" cy="754380"/>
          </a:xfrm>
          <a:prstGeom prst="rect">
            <a:avLst/>
          </a:prstGeom>
          <a:noFill/>
          <a:ln/>
        </p:spPr>
        <p:txBody>
          <a:bodyPr wrap="square" rtlCol="0" anchor="ctr"/>
          <a:lstStyle/>
          <a:p>
            <a:endParaRPr lang="en-US" sz="1600" dirty="0"/>
          </a:p>
        </p:txBody>
      </p:sp>
      <p:sp>
        <p:nvSpPr>
          <p:cNvPr id="14" name="Shape 12"/>
          <p:cNvSpPr/>
          <p:nvPr/>
        </p:nvSpPr>
        <p:spPr>
          <a:xfrm>
            <a:off x="539552" y="1484791"/>
            <a:ext cx="8229600" cy="3384370"/>
          </a:xfrm>
          <a:prstGeom prst="roundRect">
            <a:avLst>
              <a:gd name="adj" fmla="val 4878"/>
            </a:avLst>
          </a:prstGeom>
          <a:solidFill>
            <a:srgbClr val="F5F8FB"/>
          </a:solidFill>
          <a:ln w="12700">
            <a:solidFill>
              <a:srgbClr val="D7E0EA"/>
            </a:solidFill>
            <a:prstDash val="solid"/>
          </a:ln>
        </p:spPr>
        <p:txBody>
          <a:bodyPr/>
          <a:lstStyle/>
          <a:p>
            <a:r>
              <a:rPr lang="en-US" sz="1600" b="1" dirty="0">
                <a:solidFill>
                  <a:srgbClr val="143A5A"/>
                </a:solidFill>
              </a:rPr>
              <a:t>Phase implementation</a:t>
            </a:r>
            <a:r>
              <a:rPr lang="sk-SK" sz="1600" b="1" dirty="0">
                <a:solidFill>
                  <a:srgbClr val="143A5A"/>
                </a:solidFill>
              </a:rPr>
              <a:t> (2026 – 2030). </a:t>
            </a:r>
            <a:r>
              <a:rPr lang="en-US" sz="1600" b="1" dirty="0">
                <a:solidFill>
                  <a:srgbClr val="143A5A"/>
                </a:solidFill>
              </a:rPr>
              <a:t>These measures have been in place since 2026</a:t>
            </a:r>
            <a:r>
              <a:rPr lang="sk-SK" sz="1600" b="1" dirty="0">
                <a:solidFill>
                  <a:srgbClr val="143A5A"/>
                </a:solidFill>
              </a:rPr>
              <a:t>:</a:t>
            </a:r>
          </a:p>
          <a:p>
            <a:pPr marL="342900" indent="-342900">
              <a:buAutoNum type="arabicPeriod"/>
            </a:pPr>
            <a:r>
              <a:rPr lang="en-GB" noProof="0" dirty="0"/>
              <a:t>Social science seminars in English (to enhance distant learning)</a:t>
            </a:r>
          </a:p>
          <a:p>
            <a:pPr marL="342900" indent="-342900">
              <a:buAutoNum type="arabicPeriod"/>
            </a:pPr>
            <a:r>
              <a:rPr lang="en-GB" noProof="0" dirty="0"/>
              <a:t>Organisation of extensive language courses in</a:t>
            </a:r>
            <a:r>
              <a:rPr lang="sk-SK" noProof="0" dirty="0"/>
              <a:t>clu</a:t>
            </a:r>
            <a:r>
              <a:rPr lang="en-GB" noProof="0" dirty="0"/>
              <a:t>ding a methodological training for external lecturers (at the selected military units)</a:t>
            </a:r>
          </a:p>
          <a:p>
            <a:pPr marL="342900" indent="-342900">
              <a:buAutoNum type="arabicPeriod"/>
            </a:pPr>
            <a:r>
              <a:rPr lang="en-GB" noProof="0" dirty="0"/>
              <a:t>Establishment of SLP2+ course</a:t>
            </a:r>
          </a:p>
          <a:p>
            <a:pPr marL="342900" indent="-342900">
              <a:buAutoNum type="arabicPeriod"/>
            </a:pPr>
            <a:r>
              <a:rPr lang="en-GB" noProof="0" dirty="0"/>
              <a:t>Establishment of a specialised course in language skills</a:t>
            </a:r>
          </a:p>
          <a:p>
            <a:pPr marL="342900" indent="-342900">
              <a:buAutoNum type="arabicPeriod"/>
            </a:pPr>
            <a:r>
              <a:rPr lang="en-GB" noProof="0" dirty="0"/>
              <a:t>Establishment of an individual maintenance course</a:t>
            </a:r>
          </a:p>
          <a:p>
            <a:pPr marL="342900" indent="-342900">
              <a:buAutoNum type="arabicPeriod"/>
            </a:pPr>
            <a:r>
              <a:rPr lang="en-GB" noProof="0" dirty="0"/>
              <a:t>Establishment of advanced military courses</a:t>
            </a:r>
          </a:p>
          <a:p>
            <a:pPr marL="342900" indent="-342900">
              <a:buAutoNum type="arabicPeriod"/>
            </a:pPr>
            <a:r>
              <a:rPr lang="en-GB" noProof="0" dirty="0"/>
              <a:t>Increase in the testing capacity</a:t>
            </a:r>
          </a:p>
          <a:p>
            <a:pPr marL="342900" indent="-342900">
              <a:buAutoNum type="arabicPeriod"/>
            </a:pPr>
            <a:r>
              <a:rPr lang="en-GB" noProof="0" dirty="0"/>
              <a:t>Increase in the number of tutors</a:t>
            </a:r>
          </a:p>
          <a:p>
            <a:pPr marL="342900" indent="-342900">
              <a:buAutoNum type="arabicPeriod"/>
            </a:pPr>
            <a:r>
              <a:rPr lang="en-GB" noProof="0" dirty="0"/>
              <a:t>Improvement of material and technical equipment for the Language Institute of the General Staff of the Slovak Republic</a:t>
            </a:r>
          </a:p>
          <a:p>
            <a:pPr marL="342900" indent="-342900">
              <a:buAutoNum type="arabicPeriod"/>
            </a:pPr>
            <a:endParaRPr lang="sk-SK" dirty="0"/>
          </a:p>
          <a:p>
            <a:pPr marL="342900" indent="-342900">
              <a:buAutoNum type="arabicPeriod"/>
            </a:pPr>
            <a:endParaRPr lang="sk-SK" dirty="0"/>
          </a:p>
          <a:p>
            <a:pPr marL="342900" indent="-342900">
              <a:buAutoNum type="arabicPeriod"/>
            </a:pPr>
            <a:endParaRPr lang="en-US" sz="1600" dirty="0"/>
          </a:p>
        </p:txBody>
      </p:sp>
      <p:sp>
        <p:nvSpPr>
          <p:cNvPr id="17" name="Text 15"/>
          <p:cNvSpPr/>
          <p:nvPr/>
        </p:nvSpPr>
        <p:spPr>
          <a:xfrm>
            <a:off x="762000" y="5671111"/>
            <a:ext cx="7338392" cy="890252"/>
          </a:xfrm>
          <a:prstGeom prst="rect">
            <a:avLst/>
          </a:prstGeom>
          <a:noFill/>
          <a:ln/>
        </p:spPr>
        <p:txBody>
          <a:bodyPr wrap="square" rtlCol="0" anchor="ctr"/>
          <a:lstStyle/>
          <a:p>
            <a:pPr algn="ctr"/>
            <a:r>
              <a:rPr lang="en-US" sz="2400" b="1" dirty="0">
                <a:solidFill>
                  <a:srgbClr val="C73E3A"/>
                </a:solidFill>
              </a:rPr>
              <a:t>Language is not a support skill. It is an operational capability.</a:t>
            </a:r>
            <a:endParaRPr lang="en-US" sz="2400" dirty="0"/>
          </a:p>
        </p:txBody>
      </p:sp>
      <p:pic>
        <p:nvPicPr>
          <p:cNvPr id="19" name="Picture 2" descr="C:\Users\bernikova\Desktop\aos.jpg">
            <a:extLst>
              <a:ext uri="{FF2B5EF4-FFF2-40B4-BE49-F238E27FC236}">
                <a16:creationId xmlns:a16="http://schemas.microsoft.com/office/drawing/2014/main" id="{4C25AC82-AAEC-5B7B-477B-3A8382201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1" y="230877"/>
            <a:ext cx="1207287" cy="1163330"/>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2">
            <a:extLst>
              <a:ext uri="{FF2B5EF4-FFF2-40B4-BE49-F238E27FC236}">
                <a16:creationId xmlns:a16="http://schemas.microsoft.com/office/drawing/2014/main" id="{329DEC3F-9B4B-4BA4-802D-EA15EB87DC84}"/>
              </a:ext>
            </a:extLst>
          </p:cNvPr>
          <p:cNvSpPr/>
          <p:nvPr/>
        </p:nvSpPr>
        <p:spPr>
          <a:xfrm>
            <a:off x="539552" y="4903451"/>
            <a:ext cx="8229600" cy="829803"/>
          </a:xfrm>
          <a:prstGeom prst="roundRect">
            <a:avLst>
              <a:gd name="adj" fmla="val 4878"/>
            </a:avLst>
          </a:prstGeom>
          <a:solidFill>
            <a:schemeClr val="accent5">
              <a:lumMod val="20000"/>
              <a:lumOff val="80000"/>
            </a:schemeClr>
          </a:solidFill>
          <a:ln w="12700">
            <a:solidFill>
              <a:srgbClr val="D7E0EA"/>
            </a:solidFill>
            <a:prstDash val="solid"/>
          </a:ln>
        </p:spPr>
        <p:txBody>
          <a:bodyPr/>
          <a:lstStyle/>
          <a:p>
            <a:r>
              <a:rPr lang="sk-SK" sz="1600" b="1" dirty="0"/>
              <a:t>  </a:t>
            </a:r>
            <a:r>
              <a:rPr lang="en-US" sz="1600" b="1" dirty="0"/>
              <a:t>Application                   </a:t>
            </a:r>
            <a:r>
              <a:rPr lang="en-US" sz="1600" dirty="0"/>
              <a:t>the proposed conception can also be applied to other armed, </a:t>
            </a:r>
            <a:r>
              <a:rPr lang="sk-SK" sz="1600" dirty="0"/>
              <a:t>			  </a:t>
            </a:r>
            <a:r>
              <a:rPr lang="en-US" sz="1600" dirty="0"/>
              <a:t>security, and rescue forces</a:t>
            </a:r>
          </a:p>
          <a:p>
            <a:endParaRPr lang="sk-SK" sz="1600" b="1" dirty="0"/>
          </a:p>
        </p:txBody>
      </p:sp>
    </p:spTree>
    <p:extLst>
      <p:ext uri="{BB962C8B-B14F-4D97-AF65-F5344CB8AC3E}">
        <p14:creationId xmlns:p14="http://schemas.microsoft.com/office/powerpoint/2010/main" val="279049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7F7BDC7-C414-486F-BD5D-E08CF0586A0F}"/>
              </a:ext>
            </a:extLst>
          </p:cNvPr>
          <p:cNvSpPr>
            <a:spLocks noGrp="1"/>
          </p:cNvSpPr>
          <p:nvPr>
            <p:ph type="ctrTitle"/>
          </p:nvPr>
        </p:nvSpPr>
        <p:spPr/>
        <p:txBody>
          <a:bodyPr/>
          <a:lstStyle/>
          <a:p>
            <a:r>
              <a:rPr lang="en-US" b="1" dirty="0">
                <a:solidFill>
                  <a:schemeClr val="tx2"/>
                </a:solidFill>
              </a:rPr>
              <a:t>Thank you for your attention</a:t>
            </a:r>
          </a:p>
        </p:txBody>
      </p:sp>
      <p:sp>
        <p:nvSpPr>
          <p:cNvPr id="3" name="Zástupný objekt pre obsah 2">
            <a:extLst>
              <a:ext uri="{FF2B5EF4-FFF2-40B4-BE49-F238E27FC236}">
                <a16:creationId xmlns:a16="http://schemas.microsoft.com/office/drawing/2014/main" id="{040549A0-A97D-4B4C-9F9E-762306DFD21F}"/>
              </a:ext>
            </a:extLst>
          </p:cNvPr>
          <p:cNvSpPr>
            <a:spLocks noGrp="1"/>
          </p:cNvSpPr>
          <p:nvPr>
            <p:ph type="subTitle" idx="1"/>
          </p:nvPr>
        </p:nvSpPr>
        <p:spPr>
          <a:xfrm>
            <a:off x="1371600" y="3212976"/>
            <a:ext cx="6400800" cy="1872208"/>
          </a:xfrm>
        </p:spPr>
        <p:txBody>
          <a:bodyPr>
            <a:normAutofit/>
          </a:bodyPr>
          <a:lstStyle/>
          <a:p>
            <a:pPr marL="0" indent="0">
              <a:buNone/>
            </a:pPr>
            <a:endParaRPr lang="sk-SK" dirty="0"/>
          </a:p>
          <a:p>
            <a:pPr marL="0" indent="0">
              <a:buNone/>
            </a:pPr>
            <a:r>
              <a:rPr lang="en-US" sz="4400" b="1" dirty="0">
                <a:solidFill>
                  <a:schemeClr val="tx2"/>
                </a:solidFill>
              </a:rPr>
              <a:t>Questions ?</a:t>
            </a:r>
          </a:p>
        </p:txBody>
      </p:sp>
      <p:pic>
        <p:nvPicPr>
          <p:cNvPr id="5" name="Picture 2" descr="C:\Users\bernikova\Desktop\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3050"/>
            <a:ext cx="118038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4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08D86D-6883-4792-2343-062E94718A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5BD81E-46A9-9AA2-C867-8A569F6DE377}"/>
              </a:ext>
            </a:extLst>
          </p:cNvPr>
          <p:cNvSpPr>
            <a:spLocks noGrp="1"/>
          </p:cNvSpPr>
          <p:nvPr>
            <p:ph type="title"/>
          </p:nvPr>
        </p:nvSpPr>
        <p:spPr>
          <a:xfrm>
            <a:off x="1475656" y="404665"/>
            <a:ext cx="7211144" cy="1008111"/>
          </a:xfrm>
        </p:spPr>
        <p:txBody>
          <a:bodyPr>
            <a:normAutofit/>
          </a:bodyPr>
          <a:lstStyle/>
          <a:p>
            <a:r>
              <a:rPr lang="sk-SK" sz="2400" b="1" cap="all" dirty="0">
                <a:solidFill>
                  <a:schemeClr val="tx2"/>
                </a:solidFill>
              </a:rPr>
              <a:t>BIBLIOGRAPHY</a:t>
            </a:r>
          </a:p>
        </p:txBody>
      </p:sp>
      <p:sp>
        <p:nvSpPr>
          <p:cNvPr id="3" name="Zástupný symbol obsahu 2">
            <a:extLst>
              <a:ext uri="{FF2B5EF4-FFF2-40B4-BE49-F238E27FC236}">
                <a16:creationId xmlns:a16="http://schemas.microsoft.com/office/drawing/2014/main" id="{1774D70C-2F73-AA22-CD36-04B9948E27FE}"/>
              </a:ext>
            </a:extLst>
          </p:cNvPr>
          <p:cNvSpPr>
            <a:spLocks noGrp="1"/>
          </p:cNvSpPr>
          <p:nvPr>
            <p:ph idx="1"/>
          </p:nvPr>
        </p:nvSpPr>
        <p:spPr>
          <a:xfrm>
            <a:off x="611560" y="1454681"/>
            <a:ext cx="8075240" cy="5142671"/>
          </a:xfrm>
        </p:spPr>
        <p:txBody>
          <a:bodyPr>
            <a:normAutofit fontScale="25000" lnSpcReduction="20000"/>
          </a:bodyPr>
          <a:lstStyle/>
          <a:p>
            <a:pPr marL="0" lvl="0" indent="0" algn="just">
              <a:buNone/>
            </a:pPr>
            <a:r>
              <a:rPr lang="en-US" sz="4800" dirty="0"/>
              <a:t>1. </a:t>
            </a:r>
            <a:r>
              <a:rPr lang="en-US" sz="4800" dirty="0" err="1"/>
              <a:t>ATrain</a:t>
            </a:r>
            <a:r>
              <a:rPr lang="en-US" sz="4800" dirty="0"/>
              <a:t> P-5, 2016, </a:t>
            </a:r>
            <a:r>
              <a:rPr lang="en-US" sz="4800" i="1" dirty="0"/>
              <a:t>Language Proficiency Levels. Edition A. Version 2. NATO </a:t>
            </a:r>
            <a:r>
              <a:rPr lang="en-US" sz="4800" i="1" dirty="0" err="1"/>
              <a:t>Standardisation</a:t>
            </a:r>
            <a:r>
              <a:rPr lang="en-US" sz="4800" i="1" dirty="0"/>
              <a:t> Office (NSO). </a:t>
            </a:r>
            <a:r>
              <a:rPr lang="en-US" sz="4800" dirty="0"/>
              <a:t>[online]. 2016. 32 pp. Available at:</a:t>
            </a:r>
            <a:r>
              <a:rPr lang="en-US" sz="4800" dirty="0">
                <a:hlinkClick r:id="rId3">
                  <a:extLst>
                    <a:ext uri="{A12FA001-AC4F-418D-AE19-62706E023703}">
                      <ahyp:hlinkClr xmlns:ahyp="http://schemas.microsoft.com/office/drawing/2018/hyperlinkcolor" val="tx"/>
                    </a:ext>
                  </a:extLst>
                </a:hlinkClick>
              </a:rPr>
              <a:t> https://www.natobilc.org/files/ATrainP-5%20EDA%20V2%20E.pdf</a:t>
            </a:r>
            <a:r>
              <a:rPr lang="en-US" sz="4800" dirty="0"/>
              <a:t>.</a:t>
            </a:r>
          </a:p>
          <a:p>
            <a:pPr marL="0" indent="0" algn="just">
              <a:buNone/>
            </a:pPr>
            <a:r>
              <a:rPr lang="en-US" sz="4800" dirty="0"/>
              <a:t>2. HILA, Stefan-</a:t>
            </a:r>
            <a:r>
              <a:rPr lang="en-US" sz="4800" dirty="0" err="1"/>
              <a:t>Ioan</a:t>
            </a:r>
            <a:r>
              <a:rPr lang="en-US" sz="4800" dirty="0"/>
              <a:t>. 2020. Multinational military operations: The Role of English Language in Global Coordination. [online].  In: </a:t>
            </a:r>
            <a:r>
              <a:rPr lang="en-US" sz="4800" i="1" dirty="0"/>
              <a:t>SECOSAFT 2020 – The 25</a:t>
            </a:r>
            <a:r>
              <a:rPr lang="en-US" sz="4800" i="1" baseline="30000" dirty="0"/>
              <a:t>th</a:t>
            </a:r>
            <a:r>
              <a:rPr lang="en-US" sz="4800" i="1" dirty="0"/>
              <a:t> International Student Conference</a:t>
            </a:r>
            <a:r>
              <a:rPr lang="en-US" sz="4800" dirty="0"/>
              <a:t>. Available at:</a:t>
            </a:r>
            <a:r>
              <a:rPr lang="en-US" sz="4800" dirty="0">
                <a:hlinkClick r:id="rId4">
                  <a:extLst>
                    <a:ext uri="{A12FA001-AC4F-418D-AE19-62706E023703}">
                      <ahyp:hlinkClr xmlns:ahyp="http://schemas.microsoft.com/office/drawing/2018/hyperlinkcolor" val="tx"/>
                    </a:ext>
                  </a:extLst>
                </a:hlinkClick>
              </a:rPr>
              <a:t> https://www.armyacademy.ro/sesiuni/secosaft2020/sectiuni/SECTION%207%20FOREIGN%20LANGUAGES.pdf</a:t>
            </a:r>
            <a:r>
              <a:rPr lang="en-US" sz="4800" dirty="0"/>
              <a:t>. </a:t>
            </a:r>
          </a:p>
          <a:p>
            <a:pPr marL="0" indent="0" algn="just">
              <a:buNone/>
            </a:pPr>
            <a:r>
              <a:rPr lang="en-US" sz="4800" dirty="0"/>
              <a:t>3. KOŠECKÝ, Stanislav, 2017. On the image of international linguistic communication in the European Union. In: </a:t>
            </a:r>
            <a:r>
              <a:rPr lang="en-US" sz="4800" i="1" dirty="0"/>
              <a:t>Linguistic Journal, </a:t>
            </a:r>
            <a:r>
              <a:rPr lang="en-US" sz="4800" i="1" dirty="0" err="1"/>
              <a:t>Ľudovít</a:t>
            </a:r>
            <a:r>
              <a:rPr lang="en-US" sz="4800" i="1" dirty="0"/>
              <a:t> </a:t>
            </a:r>
            <a:r>
              <a:rPr lang="en-US" sz="4800" i="1" dirty="0" err="1"/>
              <a:t>Štúr</a:t>
            </a:r>
            <a:r>
              <a:rPr lang="en-US" sz="4800" i="1" dirty="0"/>
              <a:t> Institute of Linguistics</a:t>
            </a:r>
            <a:r>
              <a:rPr lang="en-US" sz="4800" dirty="0"/>
              <a:t>,</a:t>
            </a:r>
            <a:r>
              <a:rPr lang="en-US" sz="4800" i="1" dirty="0"/>
              <a:t> Slovak Academy of Sciences</a:t>
            </a:r>
            <a:r>
              <a:rPr lang="en-US" sz="4800" dirty="0"/>
              <a:t>. Vol. 68/2017. [online]. pp. 71–87. Available at:</a:t>
            </a:r>
            <a:r>
              <a:rPr lang="en-US" sz="4800" dirty="0">
                <a:hlinkClick r:id="rId5">
                  <a:extLst>
                    <a:ext uri="{A12FA001-AC4F-418D-AE19-62706E023703}">
                      <ahyp:hlinkClr xmlns:ahyp="http://schemas.microsoft.com/office/drawing/2018/hyperlinkcolor" val="tx"/>
                    </a:ext>
                  </a:extLst>
                </a:hlinkClick>
              </a:rPr>
              <a:t> https://sciendo.com/pdf/10.1515/jazcas-2017-0018</a:t>
            </a:r>
            <a:r>
              <a:rPr lang="en-US" sz="4800" dirty="0"/>
              <a:t>. </a:t>
            </a:r>
          </a:p>
          <a:p>
            <a:pPr marL="0" lvl="0" indent="0" algn="just">
              <a:buNone/>
            </a:pPr>
            <a:r>
              <a:rPr lang="en-US" sz="4800" dirty="0"/>
              <a:t>4. NATO STANAG 6001, 5th ed., 2014. </a:t>
            </a:r>
            <a:r>
              <a:rPr lang="en-US" sz="4800" i="1" dirty="0"/>
              <a:t>Language proficiency levels</a:t>
            </a:r>
            <a:r>
              <a:rPr lang="en-US" sz="4800" dirty="0"/>
              <a:t>. [online]. Bureau for International Language Coordination (BILC). Available at:  </a:t>
            </a:r>
            <a:r>
              <a:rPr lang="en-US" sz="4800" dirty="0">
                <a:hlinkClick r:id="rId6">
                  <a:extLst>
                    <a:ext uri="{A12FA001-AC4F-418D-AE19-62706E023703}">
                      <ahyp:hlinkClr xmlns:ahyp="http://schemas.microsoft.com/office/drawing/2018/hyperlinkcolor" val="tx"/>
                    </a:ext>
                  </a:extLst>
                </a:hlinkClick>
              </a:rPr>
              <a:t>https://www.natobilc.org/en/products/stanag-60011142_stanag-6001</a:t>
            </a:r>
            <a:r>
              <a:rPr lang="en-US" sz="4800" dirty="0"/>
              <a:t>.</a:t>
            </a:r>
          </a:p>
          <a:p>
            <a:pPr marL="0" lvl="0" indent="0" algn="just">
              <a:buNone/>
            </a:pPr>
            <a:r>
              <a:rPr lang="en-US" sz="4800" dirty="0"/>
              <a:t>5. NAGYOVÁ, Lenka and </a:t>
            </a:r>
            <a:r>
              <a:rPr lang="en-US" sz="4800" dirty="0" err="1"/>
              <a:t>Jozef</a:t>
            </a:r>
            <a:r>
              <a:rPr lang="en-US" sz="4800" dirty="0"/>
              <a:t> </a:t>
            </a:r>
            <a:r>
              <a:rPr lang="en-US" sz="4800" cap="all" dirty="0" err="1"/>
              <a:t>Matis</a:t>
            </a:r>
            <a:r>
              <a:rPr lang="en-US" sz="4800" dirty="0"/>
              <a:t>, 2023. Language Training of Members of Dispositional Groups</a:t>
            </a:r>
            <a:r>
              <a:rPr lang="en-US" sz="4800" i="1" dirty="0"/>
              <a:t>. </a:t>
            </a:r>
            <a:r>
              <a:rPr lang="en-US" sz="4800" dirty="0"/>
              <a:t>[online]. In: </a:t>
            </a:r>
            <a:r>
              <a:rPr lang="en-US" sz="4800" i="1" dirty="0"/>
              <a:t>Security Dimensions. </a:t>
            </a:r>
            <a:r>
              <a:rPr lang="en-US" sz="4800" dirty="0"/>
              <a:t>SD 2023; 45 (45). pp. 107–142. DOI: 10.5604/01.3001.0054.2504.  Available at:</a:t>
            </a:r>
            <a:r>
              <a:rPr lang="en-US" sz="4800" dirty="0">
                <a:hlinkClick r:id="rId7">
                  <a:extLst>
                    <a:ext uri="{A12FA001-AC4F-418D-AE19-62706E023703}">
                      <ahyp:hlinkClr xmlns:ahyp="http://schemas.microsoft.com/office/drawing/2018/hyperlinkcolor" val="tx"/>
                    </a:ext>
                  </a:extLst>
                </a:hlinkClick>
              </a:rPr>
              <a:t> https://securitydimensions.publisherspanel.com/resources/html/article/details?id=617789&amp;language=en</a:t>
            </a:r>
            <a:endParaRPr lang="en-US" sz="4800" dirty="0"/>
          </a:p>
          <a:p>
            <a:pPr marL="0" indent="0" algn="just">
              <a:buNone/>
            </a:pPr>
            <a:r>
              <a:rPr lang="en-US" sz="4800" dirty="0"/>
              <a:t>6. </a:t>
            </a:r>
            <a:r>
              <a:rPr lang="en-US" sz="4800" cap="all" dirty="0"/>
              <a:t>Nye</a:t>
            </a:r>
            <a:r>
              <a:rPr lang="en-US" sz="4800" dirty="0"/>
              <a:t>, J. S. (2004). </a:t>
            </a:r>
            <a:r>
              <a:rPr lang="en-US" sz="4800" i="1" dirty="0"/>
              <a:t>Soft Power: The Means to Success in World Politics</a:t>
            </a:r>
            <a:r>
              <a:rPr lang="en-US" sz="4800" dirty="0"/>
              <a:t>. New York, NY: </a:t>
            </a:r>
            <a:r>
              <a:rPr lang="en-US" sz="4800" dirty="0" err="1"/>
              <a:t>PublicAffairs</a:t>
            </a:r>
            <a:r>
              <a:rPr lang="en-US" sz="4800" dirty="0"/>
              <a:t>. ISBN:978-1586482251 / 1586482254</a:t>
            </a:r>
          </a:p>
          <a:p>
            <a:pPr marL="0" lvl="0" indent="0" algn="just">
              <a:buNone/>
            </a:pPr>
            <a:r>
              <a:rPr lang="en-US" sz="4800" dirty="0"/>
              <a:t>7. PATESAN, </a:t>
            </a:r>
            <a:r>
              <a:rPr lang="en-US" sz="4800" dirty="0" err="1"/>
              <a:t>Marioara</a:t>
            </a:r>
            <a:r>
              <a:rPr lang="en-US" sz="4800" dirty="0"/>
              <a:t> and Dana ZECHIA, 2018. Foreign Language Education in the Military. [online]. In: </a:t>
            </a:r>
            <a:r>
              <a:rPr lang="en-US" sz="4800" i="1" dirty="0"/>
              <a:t>International conference Knowledge-based organization</a:t>
            </a:r>
            <a:r>
              <a:rPr lang="en-US" sz="4800" dirty="0"/>
              <a:t>. Vol. 24, no. 2. pp. 351–355. Available at:</a:t>
            </a:r>
            <a:r>
              <a:rPr lang="en-US" sz="4800" dirty="0">
                <a:hlinkClick r:id="rId8">
                  <a:extLst>
                    <a:ext uri="{A12FA001-AC4F-418D-AE19-62706E023703}">
                      <ahyp:hlinkClr xmlns:ahyp="http://schemas.microsoft.com/office/drawing/2018/hyperlinkcolor" val="tx"/>
                    </a:ext>
                  </a:extLst>
                </a:hlinkClick>
              </a:rPr>
              <a:t> https://sciendo.com/article/10.1515/kbo-2018-0114</a:t>
            </a:r>
            <a:r>
              <a:rPr lang="en-US" sz="4800" dirty="0"/>
              <a:t>. DOI:</a:t>
            </a:r>
            <a:r>
              <a:rPr lang="en-US" sz="4800" dirty="0">
                <a:hlinkClick r:id="rId9">
                  <a:extLst>
                    <a:ext uri="{A12FA001-AC4F-418D-AE19-62706E023703}">
                      <ahyp:hlinkClr xmlns:ahyp="http://schemas.microsoft.com/office/drawing/2018/hyperlinkcolor" val="tx"/>
                    </a:ext>
                  </a:extLst>
                </a:hlinkClick>
              </a:rPr>
              <a:t>10.1515/kbo-2018-0114</a:t>
            </a:r>
            <a:r>
              <a:rPr lang="en-US" sz="4800" dirty="0"/>
              <a:t>.</a:t>
            </a:r>
          </a:p>
          <a:p>
            <a:pPr marL="0" lvl="0" indent="0" algn="just">
              <a:buNone/>
            </a:pPr>
            <a:r>
              <a:rPr lang="en-US" sz="4800" dirty="0"/>
              <a:t>8. </a:t>
            </a:r>
            <a:r>
              <a:rPr lang="en-US" sz="4800" i="1" dirty="0"/>
              <a:t>Service Regulation No. 111/2015 on the requirements for military rank and professional requirements for the performance of duties, on the level of foreign language proficiency required for military rank and the performance of duties, on the method of acquiring them, and on the conditions for recognising requirements for military rank and professional requirements for the performance of duties achieved prior to the entry into force of Act No. 281/2015 Coll. on the civil service of professional soldiers and amending and supplementing certain acts. Bratislava: Central Service Office. 2015. </a:t>
            </a:r>
          </a:p>
          <a:p>
            <a:pPr marL="0" lvl="0" indent="0" algn="just">
              <a:buNone/>
            </a:pPr>
            <a:r>
              <a:rPr lang="en-US" sz="4800" dirty="0"/>
              <a:t>9</a:t>
            </a:r>
            <a:r>
              <a:rPr lang="en-US" sz="4800" i="1" dirty="0"/>
              <a:t>. Directive on the selection, personnel, financial and medical support, personnel security and assessment of the readiness of professional soldiers when deployed to perform tasks outside the territory of the Slovak Republic. 2016. No. SCKM-102/2016. Bratislava: General Staff of the Armed Forces of the Slovak Republic. 2016. </a:t>
            </a:r>
          </a:p>
          <a:p>
            <a:pPr marL="0" lvl="0" indent="0" algn="just">
              <a:buNone/>
            </a:pPr>
            <a:r>
              <a:rPr lang="en-US" sz="4800" dirty="0"/>
              <a:t>10. </a:t>
            </a:r>
            <a:r>
              <a:rPr lang="en-US" sz="4800" i="1" dirty="0"/>
              <a:t>Act No. 321/2002 Coll. on the Armed Forces of the Slovak Republic</a:t>
            </a:r>
            <a:r>
              <a:rPr lang="en-US" sz="4800" dirty="0"/>
              <a:t>. 2002. [online]. Available at:</a:t>
            </a:r>
            <a:r>
              <a:rPr lang="en-US" sz="4800" dirty="0">
                <a:hlinkClick r:id="rId10">
                  <a:extLst>
                    <a:ext uri="{A12FA001-AC4F-418D-AE19-62706E023703}">
                      <ahyp:hlinkClr xmlns:ahyp="http://schemas.microsoft.com/office/drawing/2018/hyperlinkcolor" val="tx"/>
                    </a:ext>
                  </a:extLst>
                </a:hlinkClick>
              </a:rPr>
              <a:t> https://www.slov-lex.sk/pravne-predpisy/SK/ZZ/2002/321/</a:t>
            </a:r>
            <a:r>
              <a:rPr lang="en-US" sz="4800" dirty="0"/>
              <a:t>.</a:t>
            </a:r>
          </a:p>
          <a:p>
            <a:pPr marL="0" indent="0" algn="just">
              <a:buNone/>
            </a:pPr>
            <a:r>
              <a:rPr lang="en-US" sz="4800" dirty="0"/>
              <a:t>11. Van Dijk, T. A. (2008). </a:t>
            </a:r>
            <a:r>
              <a:rPr lang="en-US" sz="4800" i="1" dirty="0"/>
              <a:t>Discourse and Power</a:t>
            </a:r>
            <a:r>
              <a:rPr lang="en-US" sz="4800" dirty="0"/>
              <a:t>. Basingstoke, UK: Palgrave Macmillan. ISBN: 978-0230574724.</a:t>
            </a:r>
          </a:p>
          <a:p>
            <a:pPr marL="0" indent="0">
              <a:buNone/>
            </a:pPr>
            <a:endParaRPr lang="sk-SK" sz="2000" dirty="0"/>
          </a:p>
        </p:txBody>
      </p:sp>
      <p:pic>
        <p:nvPicPr>
          <p:cNvPr id="5" name="Picture 2" descr="C:\Users\bernikova\Desktop\aos.jpg">
            <a:extLst>
              <a:ext uri="{FF2B5EF4-FFF2-40B4-BE49-F238E27FC236}">
                <a16:creationId xmlns:a16="http://schemas.microsoft.com/office/drawing/2014/main" id="{97F0C183-B757-1FA2-AC1A-7F1339C5D9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260648"/>
            <a:ext cx="118038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7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691680" y="274638"/>
            <a:ext cx="6336704" cy="908124"/>
          </a:xfrm>
        </p:spPr>
        <p:txBody>
          <a:bodyPr>
            <a:normAutofit/>
          </a:bodyPr>
          <a:lstStyle/>
          <a:p>
            <a:r>
              <a:rPr lang="sk-SK" sz="2800" b="1" dirty="0">
                <a:solidFill>
                  <a:schemeClr val="tx2"/>
                </a:solidFill>
              </a:rPr>
              <a:t>Contents</a:t>
            </a:r>
          </a:p>
        </p:txBody>
      </p:sp>
      <p:sp>
        <p:nvSpPr>
          <p:cNvPr id="3" name="Zástupný symbol obsahu 2"/>
          <p:cNvSpPr>
            <a:spLocks noGrp="1"/>
          </p:cNvSpPr>
          <p:nvPr>
            <p:ph idx="1"/>
          </p:nvPr>
        </p:nvSpPr>
        <p:spPr>
          <a:xfrm>
            <a:off x="467544" y="1844824"/>
            <a:ext cx="7056784" cy="2376264"/>
          </a:xfrm>
        </p:spPr>
        <p:txBody>
          <a:bodyPr>
            <a:normAutofit/>
          </a:bodyPr>
          <a:lstStyle/>
          <a:p>
            <a:pPr marL="0" indent="0">
              <a:buNone/>
            </a:pPr>
            <a:r>
              <a:rPr lang="sk-SK" sz="2000" b="1" cap="all" dirty="0"/>
              <a:t>1 </a:t>
            </a:r>
            <a:r>
              <a:rPr lang="en-US" sz="2000" b="1" cap="all" dirty="0"/>
              <a:t>THEORETICAL BACKGROUND AND OBJECTIVE OF THE PAPER</a:t>
            </a:r>
          </a:p>
          <a:p>
            <a:pPr marL="0" indent="0">
              <a:buNone/>
            </a:pPr>
            <a:endParaRPr lang="sk-SK" sz="2000" b="1" cap="all" dirty="0"/>
          </a:p>
          <a:p>
            <a:pPr marL="0" indent="0">
              <a:buNone/>
            </a:pPr>
            <a:r>
              <a:rPr lang="sk-SK" sz="2000" b="1" dirty="0"/>
              <a:t>2 THE NEW CONCEPT FOR LANGUAGE TRAINING OF </a:t>
            </a:r>
            <a:r>
              <a:rPr lang="sk-SK" sz="2000" b="1" cap="all" dirty="0"/>
              <a:t>OFFICERS OF </a:t>
            </a:r>
            <a:r>
              <a:rPr lang="sk-SK" sz="2000" b="1" dirty="0"/>
              <a:t>THE SLOVAK ARMED FORCES</a:t>
            </a:r>
          </a:p>
          <a:p>
            <a:pPr marL="0" indent="0">
              <a:buNone/>
            </a:pPr>
            <a:endParaRPr lang="sk-SK" sz="2000" b="1" dirty="0"/>
          </a:p>
          <a:p>
            <a:pPr marL="0" indent="0">
              <a:buNone/>
            </a:pPr>
            <a:r>
              <a:rPr lang="sk-SK" sz="2000" b="1" dirty="0"/>
              <a:t>3. CONCLUSIONS AND PROPOSED MEASURES</a:t>
            </a:r>
            <a:endParaRPr lang="sk-SK" sz="2000" dirty="0"/>
          </a:p>
          <a:p>
            <a:pPr>
              <a:buFontTx/>
              <a:buChar char="-"/>
            </a:pPr>
            <a:endParaRPr lang="sk-SK" sz="2000" dirty="0"/>
          </a:p>
          <a:p>
            <a:pPr>
              <a:buFontTx/>
              <a:buChar char="-"/>
            </a:pPr>
            <a:endParaRPr lang="sk-SK" sz="2000" dirty="0"/>
          </a:p>
        </p:txBody>
      </p:sp>
      <p:pic>
        <p:nvPicPr>
          <p:cNvPr id="11" name="Picture 2" descr="C:\Users\bernikova\Desktop\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55673"/>
            <a:ext cx="1180381"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611560" y="1268760"/>
            <a:ext cx="1944216"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000" b="1" cap="all" dirty="0"/>
              <a:t>INTRODUCTION</a:t>
            </a:r>
          </a:p>
        </p:txBody>
      </p:sp>
      <p:sp>
        <p:nvSpPr>
          <p:cNvPr id="7" name="Nadpis 1"/>
          <p:cNvSpPr txBox="1">
            <a:spLocks/>
          </p:cNvSpPr>
          <p:nvPr/>
        </p:nvSpPr>
        <p:spPr>
          <a:xfrm>
            <a:off x="467544" y="3861048"/>
            <a:ext cx="216024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000" b="1" dirty="0"/>
              <a:t>CONCLUSION</a:t>
            </a:r>
          </a:p>
        </p:txBody>
      </p:sp>
      <p:sp>
        <p:nvSpPr>
          <p:cNvPr id="8" name="Zástupný symbol obsahu 2"/>
          <p:cNvSpPr txBox="1">
            <a:spLocks/>
          </p:cNvSpPr>
          <p:nvPr/>
        </p:nvSpPr>
        <p:spPr>
          <a:xfrm>
            <a:off x="467544" y="3947046"/>
            <a:ext cx="1152128" cy="55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k-SK" sz="2400" b="1" dirty="0"/>
              <a:t> </a:t>
            </a:r>
          </a:p>
        </p:txBody>
      </p:sp>
    </p:spTree>
    <p:extLst>
      <p:ext uri="{BB962C8B-B14F-4D97-AF65-F5344CB8AC3E}">
        <p14:creationId xmlns:p14="http://schemas.microsoft.com/office/powerpoint/2010/main" val="280291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1619672" y="135684"/>
            <a:ext cx="6678508" cy="1229139"/>
          </a:xfrm>
          <a:prstGeom prst="rect">
            <a:avLst/>
          </a:prstGeom>
          <a:noFill/>
          <a:ln/>
        </p:spPr>
        <p:txBody>
          <a:bodyPr wrap="square" rtlCol="0" anchor="ctr"/>
          <a:lstStyle/>
          <a:p>
            <a:r>
              <a:rPr lang="sk-SK" sz="2800" b="1" dirty="0">
                <a:solidFill>
                  <a:srgbClr val="143A5A"/>
                </a:solidFill>
              </a:rPr>
              <a:t>		</a:t>
            </a:r>
            <a:r>
              <a:rPr lang="en-US" sz="2800" b="1" noProof="0" dirty="0">
                <a:solidFill>
                  <a:srgbClr val="143A5A"/>
                </a:solidFill>
              </a:rPr>
              <a:t>Introduction</a:t>
            </a:r>
          </a:p>
          <a:p>
            <a:r>
              <a:rPr lang="sk-SK" sz="2800" b="1" dirty="0">
                <a:solidFill>
                  <a:srgbClr val="143A5A"/>
                </a:solidFill>
              </a:rPr>
              <a:t>	</a:t>
            </a:r>
            <a:endParaRPr lang="en-US" sz="2800" dirty="0"/>
          </a:p>
        </p:txBody>
      </p:sp>
      <p:sp>
        <p:nvSpPr>
          <p:cNvPr id="3" name="Text 1"/>
          <p:cNvSpPr/>
          <p:nvPr/>
        </p:nvSpPr>
        <p:spPr>
          <a:xfrm>
            <a:off x="1259632" y="1313707"/>
            <a:ext cx="7272808" cy="277349"/>
          </a:xfrm>
          <a:prstGeom prst="rect">
            <a:avLst/>
          </a:prstGeom>
          <a:noFill/>
          <a:ln/>
        </p:spPr>
        <p:txBody>
          <a:bodyPr wrap="square" rtlCol="0" anchor="ctr"/>
          <a:lstStyle/>
          <a:p>
            <a:r>
              <a:rPr lang="en-US" sz="2000" i="1" dirty="0">
                <a:solidFill>
                  <a:srgbClr val="6B7280"/>
                </a:solidFill>
              </a:rPr>
              <a:t>Change of security environment</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sp>
        <p:nvSpPr>
          <p:cNvPr id="5" name="Shape 3"/>
          <p:cNvSpPr/>
          <p:nvPr/>
        </p:nvSpPr>
        <p:spPr>
          <a:xfrm>
            <a:off x="572735" y="2127170"/>
            <a:ext cx="1508760" cy="1038514"/>
          </a:xfrm>
          <a:prstGeom prst="roundRect">
            <a:avLst>
              <a:gd name="adj" fmla="val 6400"/>
            </a:avLst>
          </a:prstGeom>
          <a:solidFill>
            <a:srgbClr val="EAF1F7"/>
          </a:solidFill>
          <a:ln w="12700">
            <a:solidFill>
              <a:srgbClr val="EAF1F7"/>
            </a:solidFill>
            <a:prstDash val="solid"/>
          </a:ln>
        </p:spPr>
        <p:txBody>
          <a:bodyPr/>
          <a:lstStyle/>
          <a:p>
            <a:r>
              <a:rPr lang="en-US" sz="1600"/>
              <a:t>From bipolarity to multipolarity</a:t>
            </a:r>
          </a:p>
        </p:txBody>
      </p:sp>
      <p:sp>
        <p:nvSpPr>
          <p:cNvPr id="6" name="Shape 4"/>
          <p:cNvSpPr/>
          <p:nvPr/>
        </p:nvSpPr>
        <p:spPr>
          <a:xfrm>
            <a:off x="2395821" y="2017729"/>
            <a:ext cx="1832243" cy="1200768"/>
          </a:xfrm>
          <a:prstGeom prst="roundRect">
            <a:avLst>
              <a:gd name="adj" fmla="val 6400"/>
            </a:avLst>
          </a:prstGeom>
          <a:solidFill>
            <a:srgbClr val="EAF1F7"/>
          </a:solidFill>
          <a:ln w="12700">
            <a:solidFill>
              <a:srgbClr val="EAF1F7"/>
            </a:solidFill>
            <a:prstDash val="solid"/>
          </a:ln>
        </p:spPr>
        <p:txBody>
          <a:bodyPr/>
          <a:lstStyle/>
          <a:p>
            <a:r>
              <a:rPr lang="en-US" sz="1600" dirty="0"/>
              <a:t>From individual security to national security and to international security</a:t>
            </a:r>
          </a:p>
        </p:txBody>
      </p:sp>
      <p:sp>
        <p:nvSpPr>
          <p:cNvPr id="7" name="Shape 5"/>
          <p:cNvSpPr/>
          <p:nvPr/>
        </p:nvSpPr>
        <p:spPr>
          <a:xfrm>
            <a:off x="4512711" y="2095497"/>
            <a:ext cx="1759465" cy="1070187"/>
          </a:xfrm>
          <a:prstGeom prst="roundRect">
            <a:avLst>
              <a:gd name="adj" fmla="val 6400"/>
            </a:avLst>
          </a:prstGeom>
          <a:solidFill>
            <a:srgbClr val="EAF1F7"/>
          </a:solidFill>
          <a:ln w="12700">
            <a:solidFill>
              <a:srgbClr val="EAF1F7"/>
            </a:solidFill>
            <a:prstDash val="solid"/>
          </a:ln>
        </p:spPr>
        <p:txBody>
          <a:bodyPr/>
          <a:lstStyle/>
          <a:p>
            <a:r>
              <a:rPr lang="en-US" sz="1600"/>
              <a:t>Differentiation of security by perspective and types of threats</a:t>
            </a:r>
          </a:p>
        </p:txBody>
      </p:sp>
      <p:sp>
        <p:nvSpPr>
          <p:cNvPr id="8" name="Shape 6"/>
          <p:cNvSpPr/>
          <p:nvPr/>
        </p:nvSpPr>
        <p:spPr>
          <a:xfrm>
            <a:off x="6449910" y="2040210"/>
            <a:ext cx="2247525" cy="1125474"/>
          </a:xfrm>
          <a:prstGeom prst="roundRect">
            <a:avLst>
              <a:gd name="adj" fmla="val 27464"/>
            </a:avLst>
          </a:prstGeom>
          <a:solidFill>
            <a:srgbClr val="E9F6EE"/>
          </a:solidFill>
          <a:ln w="12700">
            <a:solidFill>
              <a:srgbClr val="E9F6EE"/>
            </a:solidFill>
            <a:prstDash val="solid"/>
          </a:ln>
        </p:spPr>
        <p:txBody>
          <a:bodyPr/>
          <a:lstStyle/>
          <a:p>
            <a:r>
              <a:rPr lang="en-US" sz="1600"/>
              <a:t>Creation of new (or modernisation of) security institutions</a:t>
            </a:r>
          </a:p>
        </p:txBody>
      </p:sp>
      <p:sp>
        <p:nvSpPr>
          <p:cNvPr id="13" name="Shape 11"/>
          <p:cNvSpPr/>
          <p:nvPr/>
        </p:nvSpPr>
        <p:spPr>
          <a:xfrm>
            <a:off x="2171588" y="2591563"/>
            <a:ext cx="123444" cy="109728"/>
          </a:xfrm>
          <a:prstGeom prst="chevron">
            <a:avLst/>
          </a:prstGeom>
          <a:solidFill>
            <a:srgbClr val="D9B86C"/>
          </a:solidFill>
          <a:ln w="12700">
            <a:solidFill>
              <a:srgbClr val="D9B86C"/>
            </a:solidFill>
            <a:prstDash val="solid"/>
          </a:ln>
        </p:spPr>
        <p:txBody>
          <a:bodyPr/>
          <a:lstStyle/>
          <a:p>
            <a:endParaRPr lang="sk-SK" sz="1350"/>
          </a:p>
        </p:txBody>
      </p:sp>
      <p:sp>
        <p:nvSpPr>
          <p:cNvPr id="14" name="Shape 12"/>
          <p:cNvSpPr/>
          <p:nvPr/>
        </p:nvSpPr>
        <p:spPr>
          <a:xfrm>
            <a:off x="4251105" y="3883655"/>
            <a:ext cx="123444" cy="109728"/>
          </a:xfrm>
          <a:prstGeom prst="chevron">
            <a:avLst/>
          </a:prstGeom>
          <a:solidFill>
            <a:srgbClr val="D9B86C"/>
          </a:solidFill>
          <a:ln w="12700">
            <a:solidFill>
              <a:srgbClr val="D9B86C"/>
            </a:solidFill>
            <a:prstDash val="solid"/>
          </a:ln>
        </p:spPr>
        <p:txBody>
          <a:bodyPr/>
          <a:lstStyle/>
          <a:p>
            <a:endParaRPr lang="sk-SK" sz="1350"/>
          </a:p>
        </p:txBody>
      </p:sp>
      <p:sp>
        <p:nvSpPr>
          <p:cNvPr id="15" name="Shape 13"/>
          <p:cNvSpPr/>
          <p:nvPr/>
        </p:nvSpPr>
        <p:spPr>
          <a:xfrm>
            <a:off x="6258882" y="3863746"/>
            <a:ext cx="123444" cy="109728"/>
          </a:xfrm>
          <a:prstGeom prst="chevron">
            <a:avLst/>
          </a:prstGeom>
          <a:solidFill>
            <a:srgbClr val="D9B86C"/>
          </a:solidFill>
          <a:ln w="12700">
            <a:solidFill>
              <a:srgbClr val="D9B86C"/>
            </a:solidFill>
            <a:prstDash val="solid"/>
          </a:ln>
        </p:spPr>
        <p:txBody>
          <a:bodyPr/>
          <a:lstStyle/>
          <a:p>
            <a:endParaRPr lang="sk-SK" sz="1350"/>
          </a:p>
        </p:txBody>
      </p:sp>
      <p:sp>
        <p:nvSpPr>
          <p:cNvPr id="16" name="Text 14"/>
          <p:cNvSpPr/>
          <p:nvPr/>
        </p:nvSpPr>
        <p:spPr>
          <a:xfrm>
            <a:off x="586724" y="3739731"/>
            <a:ext cx="7577687" cy="1202474"/>
          </a:xfrm>
          <a:prstGeom prst="rect">
            <a:avLst/>
          </a:prstGeom>
          <a:noFill/>
          <a:ln/>
        </p:spPr>
        <p:txBody>
          <a:bodyPr wrap="square" lIns="381" tIns="381" rIns="381" bIns="381" rtlCol="0" anchor="ctr"/>
          <a:lstStyle/>
          <a:p>
            <a:endParaRPr lang="en-US" sz="1600" dirty="0"/>
          </a:p>
        </p:txBody>
      </p:sp>
      <p:sp>
        <p:nvSpPr>
          <p:cNvPr id="17" name="Text 15"/>
          <p:cNvSpPr/>
          <p:nvPr/>
        </p:nvSpPr>
        <p:spPr>
          <a:xfrm>
            <a:off x="617220" y="5360078"/>
            <a:ext cx="7680960" cy="703943"/>
          </a:xfrm>
          <a:prstGeom prst="rect">
            <a:avLst/>
          </a:prstGeom>
          <a:noFill/>
          <a:ln/>
        </p:spPr>
        <p:txBody>
          <a:bodyPr wrap="square" rtlCol="0" anchor="ctr"/>
          <a:lstStyle/>
          <a:p>
            <a:endParaRPr lang="sk-SK" sz="1600" i="1" dirty="0">
              <a:solidFill>
                <a:srgbClr val="C73E3A"/>
              </a:solidFill>
            </a:endParaRPr>
          </a:p>
          <a:p>
            <a:endParaRPr lang="en-US" sz="1600" dirty="0"/>
          </a:p>
        </p:txBody>
      </p:sp>
      <p:sp>
        <p:nvSpPr>
          <p:cNvPr id="18" name="Text 16"/>
          <p:cNvSpPr/>
          <p:nvPr/>
        </p:nvSpPr>
        <p:spPr>
          <a:xfrm>
            <a:off x="5461062" y="5260549"/>
            <a:ext cx="2648282" cy="356586"/>
          </a:xfrm>
          <a:prstGeom prst="rect">
            <a:avLst/>
          </a:prstGeom>
          <a:noFill/>
          <a:ln/>
        </p:spPr>
        <p:txBody>
          <a:bodyPr wrap="square" rtlCol="0" anchor="ctr"/>
          <a:lstStyle/>
          <a:p>
            <a:pPr algn="r"/>
            <a:endParaRPr lang="en-US" sz="1600" dirty="0"/>
          </a:p>
        </p:txBody>
      </p:sp>
      <p:pic>
        <p:nvPicPr>
          <p:cNvPr id="19" name="Picture 2" descr="C:\Users\bernikova\Desktop\aos.jpg">
            <a:extLst>
              <a:ext uri="{FF2B5EF4-FFF2-40B4-BE49-F238E27FC236}">
                <a16:creationId xmlns:a16="http://schemas.microsoft.com/office/drawing/2014/main" id="{576D335F-F9F7-F9D8-7AAC-C2545421C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55673"/>
            <a:ext cx="1180381" cy="1143000"/>
          </a:xfrm>
          <a:prstGeom prst="rect">
            <a:avLst/>
          </a:prstGeom>
          <a:noFill/>
          <a:extLst>
            <a:ext uri="{909E8E84-426E-40DD-AFC4-6F175D3DCCD1}">
              <a14:hiddenFill xmlns:a14="http://schemas.microsoft.com/office/drawing/2010/main">
                <a:solidFill>
                  <a:srgbClr val="FFFFFF"/>
                </a:solidFill>
              </a14:hiddenFill>
            </a:ext>
          </a:extLst>
        </p:spPr>
      </p:pic>
      <p:sp>
        <p:nvSpPr>
          <p:cNvPr id="20" name="Nadpis 19">
            <a:extLst>
              <a:ext uri="{FF2B5EF4-FFF2-40B4-BE49-F238E27FC236}">
                <a16:creationId xmlns:a16="http://schemas.microsoft.com/office/drawing/2014/main" id="{6A1A7F93-03D3-49F6-A0D4-CFF068EF387B}"/>
              </a:ext>
            </a:extLst>
          </p:cNvPr>
          <p:cNvSpPr>
            <a:spLocks noGrp="1"/>
          </p:cNvSpPr>
          <p:nvPr>
            <p:ph type="ctrTitle"/>
          </p:nvPr>
        </p:nvSpPr>
        <p:spPr>
          <a:xfrm>
            <a:off x="445769" y="1688757"/>
            <a:ext cx="8055679" cy="516108"/>
          </a:xfrm>
        </p:spPr>
        <p:txBody>
          <a:bodyPr>
            <a:normAutofit fontScale="90000"/>
          </a:bodyPr>
          <a:lstStyle/>
          <a:p>
            <a:pPr algn="l"/>
            <a:br>
              <a:rPr lang="sk-SK" sz="1600" dirty="0"/>
            </a:br>
            <a:endParaRPr lang="sk-SK" sz="1600" dirty="0"/>
          </a:p>
        </p:txBody>
      </p:sp>
      <p:sp>
        <p:nvSpPr>
          <p:cNvPr id="23" name="Shape 4">
            <a:extLst>
              <a:ext uri="{FF2B5EF4-FFF2-40B4-BE49-F238E27FC236}">
                <a16:creationId xmlns:a16="http://schemas.microsoft.com/office/drawing/2014/main" id="{76E966E0-04B5-4B8A-B603-282E01A0A988}"/>
              </a:ext>
            </a:extLst>
          </p:cNvPr>
          <p:cNvSpPr/>
          <p:nvPr/>
        </p:nvSpPr>
        <p:spPr>
          <a:xfrm>
            <a:off x="2478057" y="3593618"/>
            <a:ext cx="1508760" cy="733273"/>
          </a:xfrm>
          <a:prstGeom prst="roundRect">
            <a:avLst>
              <a:gd name="adj" fmla="val 6400"/>
            </a:avLst>
          </a:prstGeom>
          <a:solidFill>
            <a:srgbClr val="EAF1F7"/>
          </a:solidFill>
          <a:ln w="12700">
            <a:solidFill>
              <a:srgbClr val="EAF1F7"/>
            </a:solidFill>
            <a:prstDash val="solid"/>
          </a:ln>
        </p:spPr>
        <p:txBody>
          <a:bodyPr/>
          <a:lstStyle/>
          <a:p>
            <a:r>
              <a:rPr lang="en-US" sz="1600" dirty="0"/>
              <a:t>Interoperable communication</a:t>
            </a:r>
          </a:p>
        </p:txBody>
      </p:sp>
      <p:sp>
        <p:nvSpPr>
          <p:cNvPr id="24" name="Shape 5">
            <a:extLst>
              <a:ext uri="{FF2B5EF4-FFF2-40B4-BE49-F238E27FC236}">
                <a16:creationId xmlns:a16="http://schemas.microsoft.com/office/drawing/2014/main" id="{7398A7C8-D8EA-4848-9017-38F0C4E3F97C}"/>
              </a:ext>
            </a:extLst>
          </p:cNvPr>
          <p:cNvSpPr/>
          <p:nvPr/>
        </p:nvSpPr>
        <p:spPr>
          <a:xfrm>
            <a:off x="4512710" y="3564186"/>
            <a:ext cx="1622728" cy="778545"/>
          </a:xfrm>
          <a:prstGeom prst="roundRect">
            <a:avLst>
              <a:gd name="adj" fmla="val 6400"/>
            </a:avLst>
          </a:prstGeom>
          <a:solidFill>
            <a:srgbClr val="EAF1F7"/>
          </a:solidFill>
          <a:ln w="12700">
            <a:solidFill>
              <a:srgbClr val="EAF1F7"/>
            </a:solidFill>
            <a:prstDash val="solid"/>
          </a:ln>
        </p:spPr>
        <p:txBody>
          <a:bodyPr/>
          <a:lstStyle/>
          <a:p>
            <a:r>
              <a:rPr lang="en-US" sz="1600"/>
              <a:t>Faster decisions</a:t>
            </a:r>
          </a:p>
        </p:txBody>
      </p:sp>
      <p:sp>
        <p:nvSpPr>
          <p:cNvPr id="25" name="Shape 6">
            <a:extLst>
              <a:ext uri="{FF2B5EF4-FFF2-40B4-BE49-F238E27FC236}">
                <a16:creationId xmlns:a16="http://schemas.microsoft.com/office/drawing/2014/main" id="{2D8902A5-39E0-4B2B-A818-ACD01629DEF3}"/>
              </a:ext>
            </a:extLst>
          </p:cNvPr>
          <p:cNvSpPr/>
          <p:nvPr/>
        </p:nvSpPr>
        <p:spPr>
          <a:xfrm>
            <a:off x="6511882" y="3564185"/>
            <a:ext cx="2172958" cy="748041"/>
          </a:xfrm>
          <a:prstGeom prst="roundRect">
            <a:avLst>
              <a:gd name="adj" fmla="val 6400"/>
            </a:avLst>
          </a:prstGeom>
          <a:solidFill>
            <a:srgbClr val="E9F6EE"/>
          </a:solidFill>
          <a:ln w="12700">
            <a:solidFill>
              <a:srgbClr val="E9F6EE"/>
            </a:solidFill>
            <a:prstDash val="solid"/>
          </a:ln>
        </p:spPr>
        <p:txBody>
          <a:bodyPr/>
          <a:lstStyle/>
          <a:p>
            <a:r>
              <a:rPr lang="en-US" sz="1600"/>
              <a:t>Mission effectiveness</a:t>
            </a:r>
          </a:p>
        </p:txBody>
      </p:sp>
      <p:sp>
        <p:nvSpPr>
          <p:cNvPr id="26" name="Shape 11">
            <a:extLst>
              <a:ext uri="{FF2B5EF4-FFF2-40B4-BE49-F238E27FC236}">
                <a16:creationId xmlns:a16="http://schemas.microsoft.com/office/drawing/2014/main" id="{842FEFC6-1BBC-4A19-BCA1-67A31C77B8D4}"/>
              </a:ext>
            </a:extLst>
          </p:cNvPr>
          <p:cNvSpPr/>
          <p:nvPr/>
        </p:nvSpPr>
        <p:spPr>
          <a:xfrm>
            <a:off x="2291894" y="3863746"/>
            <a:ext cx="123444" cy="109728"/>
          </a:xfrm>
          <a:prstGeom prst="chevron">
            <a:avLst/>
          </a:prstGeom>
          <a:solidFill>
            <a:srgbClr val="D9B86C"/>
          </a:solidFill>
          <a:ln w="12700">
            <a:solidFill>
              <a:srgbClr val="D9B86C"/>
            </a:solidFill>
            <a:prstDash val="solid"/>
          </a:ln>
        </p:spPr>
        <p:txBody>
          <a:bodyPr/>
          <a:lstStyle/>
          <a:p>
            <a:endParaRPr lang="sk-SK" sz="1350"/>
          </a:p>
        </p:txBody>
      </p:sp>
      <p:sp>
        <p:nvSpPr>
          <p:cNvPr id="27" name="Nadpis 19">
            <a:extLst>
              <a:ext uri="{FF2B5EF4-FFF2-40B4-BE49-F238E27FC236}">
                <a16:creationId xmlns:a16="http://schemas.microsoft.com/office/drawing/2014/main" id="{C6863CB3-5C26-4E43-94F8-1AFF236CD07D}"/>
              </a:ext>
            </a:extLst>
          </p:cNvPr>
          <p:cNvSpPr txBox="1">
            <a:spLocks/>
          </p:cNvSpPr>
          <p:nvPr/>
        </p:nvSpPr>
        <p:spPr>
          <a:xfrm>
            <a:off x="445770" y="1696995"/>
            <a:ext cx="8086670" cy="3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a:t>New security environment architecture – features:</a:t>
            </a:r>
          </a:p>
        </p:txBody>
      </p:sp>
      <p:sp>
        <p:nvSpPr>
          <p:cNvPr id="28" name="Shape 11">
            <a:extLst>
              <a:ext uri="{FF2B5EF4-FFF2-40B4-BE49-F238E27FC236}">
                <a16:creationId xmlns:a16="http://schemas.microsoft.com/office/drawing/2014/main" id="{0F821260-A973-4C84-8417-6A4E762D6835}"/>
              </a:ext>
            </a:extLst>
          </p:cNvPr>
          <p:cNvSpPr/>
          <p:nvPr/>
        </p:nvSpPr>
        <p:spPr>
          <a:xfrm>
            <a:off x="4301485" y="2599337"/>
            <a:ext cx="123444" cy="109728"/>
          </a:xfrm>
          <a:prstGeom prst="chevron">
            <a:avLst/>
          </a:prstGeom>
          <a:solidFill>
            <a:srgbClr val="D9B86C"/>
          </a:solidFill>
          <a:ln w="12700">
            <a:solidFill>
              <a:srgbClr val="D9B86C"/>
            </a:solidFill>
            <a:prstDash val="solid"/>
          </a:ln>
        </p:spPr>
        <p:txBody>
          <a:bodyPr/>
          <a:lstStyle/>
          <a:p>
            <a:endParaRPr lang="sk-SK" sz="1350"/>
          </a:p>
        </p:txBody>
      </p:sp>
      <p:sp>
        <p:nvSpPr>
          <p:cNvPr id="29" name="Shape 11">
            <a:extLst>
              <a:ext uri="{FF2B5EF4-FFF2-40B4-BE49-F238E27FC236}">
                <a16:creationId xmlns:a16="http://schemas.microsoft.com/office/drawing/2014/main" id="{BC23341A-07D0-4524-BB12-66855E746CEE}"/>
              </a:ext>
            </a:extLst>
          </p:cNvPr>
          <p:cNvSpPr/>
          <p:nvPr/>
        </p:nvSpPr>
        <p:spPr>
          <a:xfrm>
            <a:off x="6298236" y="2640085"/>
            <a:ext cx="123444" cy="109728"/>
          </a:xfrm>
          <a:prstGeom prst="chevron">
            <a:avLst/>
          </a:prstGeom>
          <a:solidFill>
            <a:srgbClr val="D9B86C"/>
          </a:solidFill>
          <a:ln w="12700">
            <a:solidFill>
              <a:srgbClr val="D9B86C"/>
            </a:solidFill>
            <a:prstDash val="solid"/>
          </a:ln>
        </p:spPr>
        <p:txBody>
          <a:bodyPr/>
          <a:lstStyle/>
          <a:p>
            <a:endParaRPr lang="sk-SK" sz="1350"/>
          </a:p>
        </p:txBody>
      </p:sp>
      <p:sp>
        <p:nvSpPr>
          <p:cNvPr id="30" name="Nadpis 19">
            <a:extLst>
              <a:ext uri="{FF2B5EF4-FFF2-40B4-BE49-F238E27FC236}">
                <a16:creationId xmlns:a16="http://schemas.microsoft.com/office/drawing/2014/main" id="{0416B49B-B047-4594-B775-EDCEF1AB190B}"/>
              </a:ext>
            </a:extLst>
          </p:cNvPr>
          <p:cNvSpPr txBox="1">
            <a:spLocks/>
          </p:cNvSpPr>
          <p:nvPr/>
        </p:nvSpPr>
        <p:spPr>
          <a:xfrm rot="10800000" flipV="1">
            <a:off x="466344" y="3223318"/>
            <a:ext cx="8218496" cy="4196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a:t>The growing importance of language proficiency</a:t>
            </a:r>
          </a:p>
        </p:txBody>
      </p:sp>
      <p:sp>
        <p:nvSpPr>
          <p:cNvPr id="31" name="Shape 3">
            <a:extLst>
              <a:ext uri="{FF2B5EF4-FFF2-40B4-BE49-F238E27FC236}">
                <a16:creationId xmlns:a16="http://schemas.microsoft.com/office/drawing/2014/main" id="{8596638D-A1F7-41D5-9956-05FE72122CB1}"/>
              </a:ext>
            </a:extLst>
          </p:cNvPr>
          <p:cNvSpPr/>
          <p:nvPr/>
        </p:nvSpPr>
        <p:spPr>
          <a:xfrm>
            <a:off x="640179" y="3630349"/>
            <a:ext cx="1508760" cy="733273"/>
          </a:xfrm>
          <a:prstGeom prst="roundRect">
            <a:avLst>
              <a:gd name="adj" fmla="val 6400"/>
            </a:avLst>
          </a:prstGeom>
          <a:solidFill>
            <a:srgbClr val="EAF1F7"/>
          </a:solidFill>
          <a:ln w="12700">
            <a:solidFill>
              <a:srgbClr val="EAF1F7"/>
            </a:solidFill>
            <a:prstDash val="solid"/>
          </a:ln>
        </p:spPr>
        <p:txBody>
          <a:bodyPr/>
          <a:lstStyle/>
          <a:p>
            <a:r>
              <a:rPr lang="en-US" sz="1600"/>
              <a:t>Language skiills</a:t>
            </a:r>
          </a:p>
        </p:txBody>
      </p:sp>
      <p:sp>
        <p:nvSpPr>
          <p:cNvPr id="32" name="Text 14">
            <a:extLst>
              <a:ext uri="{FF2B5EF4-FFF2-40B4-BE49-F238E27FC236}">
                <a16:creationId xmlns:a16="http://schemas.microsoft.com/office/drawing/2014/main" id="{1800F76B-A53F-4B64-AC1C-441A0482F4C1}"/>
              </a:ext>
            </a:extLst>
          </p:cNvPr>
          <p:cNvSpPr/>
          <p:nvPr/>
        </p:nvSpPr>
        <p:spPr>
          <a:xfrm rot="10800000" flipV="1">
            <a:off x="617214" y="5533369"/>
            <a:ext cx="7987233" cy="703943"/>
          </a:xfrm>
          <a:prstGeom prst="rect">
            <a:avLst/>
          </a:prstGeom>
          <a:noFill/>
          <a:ln/>
        </p:spPr>
        <p:txBody>
          <a:bodyPr wrap="square" lIns="381" tIns="381" rIns="381" bIns="381" rtlCol="0" anchor="ctr"/>
          <a:lstStyle/>
          <a:p>
            <a:r>
              <a:rPr lang="en-US" sz="1600" b="1" dirty="0"/>
              <a:t>The reform is based on three principles:</a:t>
            </a:r>
            <a:endParaRPr lang="en-US" sz="1600" dirty="0"/>
          </a:p>
          <a:p>
            <a:r>
              <a:rPr lang="en-US" sz="1600" dirty="0"/>
              <a:t>• Officers need English not only for exams, but also for administrative work, briefings, coordination, and international interaction;</a:t>
            </a:r>
          </a:p>
          <a:p>
            <a:r>
              <a:rPr lang="en-US" sz="1600" dirty="0"/>
              <a:t>• Language training must therefore be tailored to specific tasks and must continue throughout an officer’s career;</a:t>
            </a:r>
          </a:p>
          <a:p>
            <a:r>
              <a:rPr lang="en-US" sz="1600" dirty="0"/>
              <a:t>• Better language skills enhance the credibility and employability of Slovak officers abroad.</a:t>
            </a:r>
          </a:p>
          <a:p>
            <a:r>
              <a:rPr lang="en-US" sz="1600" i="1" dirty="0">
                <a:solidFill>
                  <a:srgbClr val="FF0000"/>
                </a:solidFill>
              </a:rPr>
              <a:t>“Knowledge</a:t>
            </a:r>
            <a:r>
              <a:rPr lang="en-US" sz="1600" dirty="0">
                <a:solidFill>
                  <a:srgbClr val="FF0000"/>
                </a:solidFill>
              </a:rPr>
              <a:t> </a:t>
            </a:r>
            <a:r>
              <a:rPr lang="en-US" sz="1600" i="1" dirty="0">
                <a:solidFill>
                  <a:srgbClr val="FF0000"/>
                </a:solidFill>
              </a:rPr>
              <a:t>of foreign</a:t>
            </a:r>
            <a:r>
              <a:rPr lang="en-US" sz="1600" dirty="0">
                <a:solidFill>
                  <a:srgbClr val="FF0000"/>
                </a:solidFill>
              </a:rPr>
              <a:t> </a:t>
            </a:r>
            <a:r>
              <a:rPr lang="en-US" sz="1600" i="1" dirty="0">
                <a:solidFill>
                  <a:srgbClr val="FF0000"/>
                </a:solidFill>
              </a:rPr>
              <a:t>languages and cultural</a:t>
            </a:r>
            <a:r>
              <a:rPr lang="en-US" sz="1600" dirty="0">
                <a:solidFill>
                  <a:srgbClr val="FF0000"/>
                </a:solidFill>
              </a:rPr>
              <a:t> </a:t>
            </a:r>
            <a:r>
              <a:rPr lang="en-US" sz="1600" i="1" dirty="0">
                <a:solidFill>
                  <a:srgbClr val="FF0000"/>
                </a:solidFill>
              </a:rPr>
              <a:t>expertise</a:t>
            </a:r>
            <a:r>
              <a:rPr lang="en-US" sz="1600" dirty="0">
                <a:solidFill>
                  <a:srgbClr val="FF0000"/>
                </a:solidFill>
              </a:rPr>
              <a:t> </a:t>
            </a:r>
            <a:r>
              <a:rPr lang="en-US" sz="1600" i="1" dirty="0">
                <a:solidFill>
                  <a:srgbClr val="FF0000"/>
                </a:solidFill>
              </a:rPr>
              <a:t>are</a:t>
            </a:r>
            <a:r>
              <a:rPr lang="en-US" sz="1600" dirty="0">
                <a:solidFill>
                  <a:srgbClr val="FF0000"/>
                </a:solidFill>
              </a:rPr>
              <a:t> </a:t>
            </a:r>
            <a:r>
              <a:rPr lang="en-US" sz="1600" i="1" dirty="0">
                <a:solidFill>
                  <a:srgbClr val="FF0000"/>
                </a:solidFill>
              </a:rPr>
              <a:t>key</a:t>
            </a:r>
            <a:r>
              <a:rPr lang="en-US" sz="1600" dirty="0">
                <a:solidFill>
                  <a:srgbClr val="FF0000"/>
                </a:solidFill>
              </a:rPr>
              <a:t> </a:t>
            </a:r>
            <a:r>
              <a:rPr lang="en-US" sz="1600" i="1" dirty="0">
                <a:solidFill>
                  <a:srgbClr val="FF0000"/>
                </a:solidFill>
              </a:rPr>
              <a:t>skills that</a:t>
            </a:r>
            <a:r>
              <a:rPr lang="en-US" sz="1600" dirty="0">
                <a:solidFill>
                  <a:srgbClr val="FF0000"/>
                </a:solidFill>
              </a:rPr>
              <a:t> </a:t>
            </a:r>
            <a:r>
              <a:rPr lang="en-US" sz="1600" i="1" dirty="0">
                <a:solidFill>
                  <a:srgbClr val="FF0000"/>
                </a:solidFill>
              </a:rPr>
              <a:t>today’s</a:t>
            </a:r>
            <a:r>
              <a:rPr lang="en-US" sz="1600" dirty="0">
                <a:solidFill>
                  <a:srgbClr val="FF0000"/>
                </a:solidFill>
              </a:rPr>
              <a:t> </a:t>
            </a:r>
            <a:r>
              <a:rPr lang="en-US" sz="1600" i="1" dirty="0">
                <a:solidFill>
                  <a:srgbClr val="FF0000"/>
                </a:solidFill>
              </a:rPr>
              <a:t>military</a:t>
            </a:r>
            <a:r>
              <a:rPr lang="en-US" sz="1600" dirty="0">
                <a:solidFill>
                  <a:srgbClr val="FF0000"/>
                </a:solidFill>
              </a:rPr>
              <a:t> </a:t>
            </a:r>
            <a:r>
              <a:rPr lang="en-US" sz="1600" i="1" dirty="0">
                <a:solidFill>
                  <a:srgbClr val="FF0000"/>
                </a:solidFill>
              </a:rPr>
              <a:t>needs in order to</a:t>
            </a:r>
            <a:r>
              <a:rPr lang="en-US" sz="1600" dirty="0">
                <a:solidFill>
                  <a:srgbClr val="FF0000"/>
                </a:solidFill>
              </a:rPr>
              <a:t> </a:t>
            </a:r>
            <a:r>
              <a:rPr lang="en-US" sz="1600" i="1" dirty="0">
                <a:solidFill>
                  <a:srgbClr val="FF0000"/>
                </a:solidFill>
              </a:rPr>
              <a:t>meet</a:t>
            </a:r>
            <a:r>
              <a:rPr lang="en-US" sz="1600" dirty="0">
                <a:solidFill>
                  <a:srgbClr val="FF0000"/>
                </a:solidFill>
              </a:rPr>
              <a:t> </a:t>
            </a:r>
            <a:r>
              <a:rPr lang="en-US" sz="1600" i="1" dirty="0">
                <a:solidFill>
                  <a:srgbClr val="FF0000"/>
                </a:solidFill>
              </a:rPr>
              <a:t>the challenges</a:t>
            </a:r>
            <a:r>
              <a:rPr lang="en-US" sz="1600" dirty="0">
                <a:solidFill>
                  <a:srgbClr val="FF0000"/>
                </a:solidFill>
              </a:rPr>
              <a:t> </a:t>
            </a:r>
            <a:r>
              <a:rPr lang="en-US" sz="1600" i="1" dirty="0">
                <a:solidFill>
                  <a:srgbClr val="FF0000"/>
                </a:solidFill>
              </a:rPr>
              <a:t>of the current</a:t>
            </a:r>
            <a:r>
              <a:rPr lang="en-US" sz="1600" dirty="0">
                <a:solidFill>
                  <a:srgbClr val="FF0000"/>
                </a:solidFill>
              </a:rPr>
              <a:t> </a:t>
            </a:r>
            <a:r>
              <a:rPr lang="en-US" sz="1600" i="1" dirty="0">
                <a:solidFill>
                  <a:srgbClr val="FF0000"/>
                </a:solidFill>
              </a:rPr>
              <a:t>security</a:t>
            </a:r>
            <a:r>
              <a:rPr lang="en-US" sz="1600" dirty="0">
                <a:solidFill>
                  <a:srgbClr val="FF0000"/>
                </a:solidFill>
              </a:rPr>
              <a:t> </a:t>
            </a:r>
            <a:r>
              <a:rPr lang="en-US" sz="1600" i="1" dirty="0">
                <a:solidFill>
                  <a:srgbClr val="FF0000"/>
                </a:solidFill>
              </a:rPr>
              <a:t>environment</a:t>
            </a:r>
            <a:r>
              <a:rPr lang="en-US" sz="1600" dirty="0">
                <a:solidFill>
                  <a:srgbClr val="FF0000"/>
                </a:solidFill>
              </a:rPr>
              <a:t> </a:t>
            </a:r>
            <a:r>
              <a:rPr lang="en-US" sz="1600" i="1" dirty="0">
                <a:solidFill>
                  <a:srgbClr val="FF0000"/>
                </a:solidFill>
              </a:rPr>
              <a:t>…”</a:t>
            </a:r>
            <a:endParaRPr lang="en-US" sz="1600" dirty="0">
              <a:solidFill>
                <a:srgbClr val="FF0000"/>
              </a:solidFill>
            </a:endParaRPr>
          </a:p>
          <a:p>
            <a:r>
              <a:rPr lang="sk-SK" sz="1600" i="1" dirty="0">
                <a:solidFill>
                  <a:srgbClr val="FF0000"/>
                </a:solidFill>
              </a:rPr>
              <a:t>(</a:t>
            </a:r>
            <a:r>
              <a:rPr lang="sk-SK" sz="1600" i="1" dirty="0" err="1">
                <a:solidFill>
                  <a:srgbClr val="FF0000"/>
                </a:solidFill>
              </a:rPr>
              <a:t>Patesan</a:t>
            </a:r>
            <a:r>
              <a:rPr lang="sk-SK" sz="1600" i="1" dirty="0">
                <a:solidFill>
                  <a:srgbClr val="FF0000"/>
                </a:solidFill>
              </a:rPr>
              <a:t> – </a:t>
            </a:r>
            <a:r>
              <a:rPr lang="sk-SK" sz="1600" i="1" dirty="0" err="1">
                <a:solidFill>
                  <a:srgbClr val="FF0000"/>
                </a:solidFill>
              </a:rPr>
              <a:t>Zechia</a:t>
            </a:r>
            <a:r>
              <a:rPr lang="sk-SK" sz="1600" i="1" dirty="0">
                <a:solidFill>
                  <a:srgbClr val="FF0000"/>
                </a:solidFill>
              </a:rPr>
              <a:t>, 2018)</a:t>
            </a:r>
          </a:p>
          <a:p>
            <a:endParaRPr lang="sk-SK" sz="1600" i="1" dirty="0"/>
          </a:p>
          <a:p>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1979712" y="262890"/>
            <a:ext cx="6627078" cy="1143000"/>
          </a:xfrm>
          <a:prstGeom prst="rect">
            <a:avLst/>
          </a:prstGeom>
          <a:noFill/>
          <a:ln/>
        </p:spPr>
        <p:txBody>
          <a:bodyPr wrap="square" rtlCol="0" anchor="ctr"/>
          <a:lstStyle/>
          <a:p>
            <a:r>
              <a:rPr lang="en-US" sz="2400" b="1" dirty="0">
                <a:solidFill>
                  <a:srgbClr val="143A5A"/>
                </a:solidFill>
              </a:rPr>
              <a:t>Language development throughout an officer’s career</a:t>
            </a:r>
            <a:endParaRPr lang="en-US" sz="2400" dirty="0"/>
          </a:p>
        </p:txBody>
      </p:sp>
      <p:sp>
        <p:nvSpPr>
          <p:cNvPr id="3" name="Text 1"/>
          <p:cNvSpPr/>
          <p:nvPr/>
        </p:nvSpPr>
        <p:spPr>
          <a:xfrm>
            <a:off x="466344" y="1131571"/>
            <a:ext cx="7406640" cy="562354"/>
          </a:xfrm>
          <a:prstGeom prst="rect">
            <a:avLst/>
          </a:prstGeom>
          <a:noFill/>
          <a:ln/>
        </p:spPr>
        <p:txBody>
          <a:bodyPr wrap="square" rtlCol="0" anchor="ctr"/>
          <a:lstStyle/>
          <a:p>
            <a:r>
              <a:rPr lang="en-US" sz="2000" i="1" dirty="0">
                <a:solidFill>
                  <a:srgbClr val="6B7280"/>
                </a:solidFill>
              </a:rPr>
              <a:t>Training should evolve in line with role and responsibility</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sp>
        <p:nvSpPr>
          <p:cNvPr id="5" name="Shape 3"/>
          <p:cNvSpPr/>
          <p:nvPr/>
        </p:nvSpPr>
        <p:spPr>
          <a:xfrm>
            <a:off x="685800" y="3120390"/>
            <a:ext cx="7406640" cy="0"/>
          </a:xfrm>
          <a:prstGeom prst="line">
            <a:avLst/>
          </a:prstGeom>
          <a:noFill/>
          <a:ln w="12700">
            <a:solidFill>
              <a:srgbClr val="2D5B8A"/>
            </a:solidFill>
            <a:prstDash val="solid"/>
          </a:ln>
        </p:spPr>
        <p:txBody>
          <a:bodyPr/>
          <a:lstStyle/>
          <a:p>
            <a:endParaRPr lang="sk-SK" sz="1350"/>
          </a:p>
        </p:txBody>
      </p:sp>
      <p:sp>
        <p:nvSpPr>
          <p:cNvPr id="6" name="Shape 4"/>
          <p:cNvSpPr/>
          <p:nvPr/>
        </p:nvSpPr>
        <p:spPr>
          <a:xfrm>
            <a:off x="822960" y="2880360"/>
            <a:ext cx="377190" cy="377190"/>
          </a:xfrm>
          <a:prstGeom prst="ellipse">
            <a:avLst/>
          </a:prstGeom>
          <a:solidFill>
            <a:srgbClr val="143A5A"/>
          </a:solidFill>
          <a:ln w="12700">
            <a:solidFill>
              <a:srgbClr val="143A5A"/>
            </a:solidFill>
            <a:prstDash val="solid"/>
          </a:ln>
        </p:spPr>
        <p:txBody>
          <a:bodyPr/>
          <a:lstStyle/>
          <a:p>
            <a:endParaRPr lang="sk-SK" sz="1350"/>
          </a:p>
        </p:txBody>
      </p:sp>
      <p:sp>
        <p:nvSpPr>
          <p:cNvPr id="7" name="Text 5"/>
          <p:cNvSpPr/>
          <p:nvPr/>
        </p:nvSpPr>
        <p:spPr>
          <a:xfrm>
            <a:off x="912114" y="2983230"/>
            <a:ext cx="192024" cy="102870"/>
          </a:xfrm>
          <a:prstGeom prst="rect">
            <a:avLst/>
          </a:prstGeom>
          <a:noFill/>
          <a:ln/>
        </p:spPr>
        <p:txBody>
          <a:bodyPr wrap="square" rtlCol="0" anchor="ctr"/>
          <a:lstStyle/>
          <a:p>
            <a:pPr algn="ctr"/>
            <a:r>
              <a:rPr lang="en-US" sz="1200" b="1" dirty="0">
                <a:solidFill>
                  <a:srgbClr val="FFFFFF"/>
                </a:solidFill>
              </a:rPr>
              <a:t>0</a:t>
            </a:r>
            <a:endParaRPr lang="en-US" sz="1200" dirty="0"/>
          </a:p>
        </p:txBody>
      </p:sp>
      <p:sp>
        <p:nvSpPr>
          <p:cNvPr id="8" name="Text 6"/>
          <p:cNvSpPr/>
          <p:nvPr/>
        </p:nvSpPr>
        <p:spPr>
          <a:xfrm>
            <a:off x="651510" y="3408425"/>
            <a:ext cx="1131570" cy="534923"/>
          </a:xfrm>
          <a:prstGeom prst="rect">
            <a:avLst/>
          </a:prstGeom>
          <a:noFill/>
          <a:ln/>
        </p:spPr>
        <p:txBody>
          <a:bodyPr wrap="square" rtlCol="0" anchor="ctr"/>
          <a:lstStyle/>
          <a:p>
            <a:pPr algn="ctr"/>
            <a:r>
              <a:rPr lang="en-US" sz="1400" b="1" dirty="0">
                <a:solidFill>
                  <a:srgbClr val="143A5A"/>
                </a:solidFill>
              </a:rPr>
              <a:t>Entry</a:t>
            </a:r>
            <a:endParaRPr lang="en-US" sz="1400" dirty="0"/>
          </a:p>
          <a:p>
            <a:pPr algn="ctr"/>
            <a:r>
              <a:rPr lang="en-US" sz="1400" b="1" dirty="0">
                <a:solidFill>
                  <a:srgbClr val="143A5A"/>
                </a:solidFill>
              </a:rPr>
              <a:t>Career start</a:t>
            </a:r>
            <a:endParaRPr lang="en-US" sz="1400" dirty="0"/>
          </a:p>
        </p:txBody>
      </p:sp>
      <p:sp>
        <p:nvSpPr>
          <p:cNvPr id="9" name="Text 7"/>
          <p:cNvSpPr/>
          <p:nvPr/>
        </p:nvSpPr>
        <p:spPr>
          <a:xfrm>
            <a:off x="445770" y="3943349"/>
            <a:ext cx="1389926" cy="562351"/>
          </a:xfrm>
          <a:prstGeom prst="rect">
            <a:avLst/>
          </a:prstGeom>
          <a:noFill/>
          <a:ln/>
        </p:spPr>
        <p:txBody>
          <a:bodyPr wrap="square" rtlCol="0" anchor="ctr"/>
          <a:lstStyle/>
          <a:p>
            <a:pPr algn="ctr"/>
            <a:r>
              <a:rPr lang="en-US" sz="1400" dirty="0">
                <a:solidFill>
                  <a:srgbClr val="1F2937"/>
                </a:solidFill>
              </a:rPr>
              <a:t>General English</a:t>
            </a:r>
            <a:endParaRPr lang="en-US" sz="1400" dirty="0"/>
          </a:p>
          <a:p>
            <a:pPr algn="ctr"/>
            <a:r>
              <a:rPr lang="en-US" sz="1400" dirty="0">
                <a:solidFill>
                  <a:srgbClr val="1F2937"/>
                </a:solidFill>
              </a:rPr>
              <a:t>foundation</a:t>
            </a:r>
            <a:endParaRPr lang="en-US" sz="1400" dirty="0"/>
          </a:p>
        </p:txBody>
      </p:sp>
      <p:sp>
        <p:nvSpPr>
          <p:cNvPr id="10" name="Shape 8"/>
          <p:cNvSpPr/>
          <p:nvPr/>
        </p:nvSpPr>
        <p:spPr>
          <a:xfrm>
            <a:off x="2743200" y="2880360"/>
            <a:ext cx="377190" cy="377190"/>
          </a:xfrm>
          <a:prstGeom prst="ellipse">
            <a:avLst/>
          </a:prstGeom>
          <a:solidFill>
            <a:srgbClr val="143A5A"/>
          </a:solidFill>
          <a:ln w="12700">
            <a:solidFill>
              <a:srgbClr val="143A5A"/>
            </a:solidFill>
            <a:prstDash val="solid"/>
          </a:ln>
        </p:spPr>
        <p:txBody>
          <a:bodyPr/>
          <a:lstStyle/>
          <a:p>
            <a:endParaRPr lang="sk-SK" sz="1350"/>
          </a:p>
        </p:txBody>
      </p:sp>
      <p:sp>
        <p:nvSpPr>
          <p:cNvPr id="11" name="Text 9"/>
          <p:cNvSpPr/>
          <p:nvPr/>
        </p:nvSpPr>
        <p:spPr>
          <a:xfrm>
            <a:off x="2832354" y="2983230"/>
            <a:ext cx="192024" cy="102870"/>
          </a:xfrm>
          <a:prstGeom prst="rect">
            <a:avLst/>
          </a:prstGeom>
          <a:noFill/>
          <a:ln/>
        </p:spPr>
        <p:txBody>
          <a:bodyPr wrap="square" rtlCol="0" anchor="ctr"/>
          <a:lstStyle/>
          <a:p>
            <a:pPr algn="ctr"/>
            <a:r>
              <a:rPr lang="en-US" sz="1200" b="1" dirty="0">
                <a:solidFill>
                  <a:srgbClr val="FFFFFF"/>
                </a:solidFill>
              </a:rPr>
              <a:t>1</a:t>
            </a:r>
            <a:endParaRPr lang="en-US" sz="1200" dirty="0"/>
          </a:p>
        </p:txBody>
      </p:sp>
      <p:sp>
        <p:nvSpPr>
          <p:cNvPr id="12" name="Text 10"/>
          <p:cNvSpPr/>
          <p:nvPr/>
        </p:nvSpPr>
        <p:spPr>
          <a:xfrm>
            <a:off x="2392318" y="3418713"/>
            <a:ext cx="1131570" cy="500632"/>
          </a:xfrm>
          <a:prstGeom prst="rect">
            <a:avLst/>
          </a:prstGeom>
          <a:noFill/>
          <a:ln/>
        </p:spPr>
        <p:txBody>
          <a:bodyPr wrap="square" rtlCol="0" anchor="ctr"/>
          <a:lstStyle/>
          <a:p>
            <a:pPr algn="ctr"/>
            <a:r>
              <a:rPr lang="en-US" sz="1400" b="1" dirty="0">
                <a:solidFill>
                  <a:srgbClr val="143A5A"/>
                </a:solidFill>
              </a:rPr>
              <a:t>Basic training</a:t>
            </a:r>
            <a:endParaRPr lang="en-US" sz="1400" dirty="0"/>
          </a:p>
        </p:txBody>
      </p:sp>
      <p:sp>
        <p:nvSpPr>
          <p:cNvPr id="13" name="Text 11"/>
          <p:cNvSpPr/>
          <p:nvPr/>
        </p:nvSpPr>
        <p:spPr>
          <a:xfrm>
            <a:off x="2366010" y="3943349"/>
            <a:ext cx="1389926" cy="421753"/>
          </a:xfrm>
          <a:prstGeom prst="rect">
            <a:avLst/>
          </a:prstGeom>
          <a:noFill/>
          <a:ln/>
        </p:spPr>
        <p:txBody>
          <a:bodyPr wrap="square" rtlCol="0" anchor="ctr"/>
          <a:lstStyle/>
          <a:p>
            <a:pPr algn="ctr"/>
            <a:r>
              <a:rPr lang="en-US" sz="1400" dirty="0">
                <a:solidFill>
                  <a:srgbClr val="1F2937"/>
                </a:solidFill>
              </a:rPr>
              <a:t>STANAG-focused</a:t>
            </a:r>
            <a:endParaRPr lang="en-US" sz="1400" dirty="0"/>
          </a:p>
          <a:p>
            <a:pPr algn="ctr"/>
            <a:r>
              <a:rPr lang="en-US" sz="1400" dirty="0">
                <a:solidFill>
                  <a:srgbClr val="1F2937"/>
                </a:solidFill>
              </a:rPr>
              <a:t>preparation</a:t>
            </a:r>
            <a:endParaRPr lang="en-US" sz="1400" dirty="0"/>
          </a:p>
        </p:txBody>
      </p:sp>
      <p:sp>
        <p:nvSpPr>
          <p:cNvPr id="14" name="Shape 12"/>
          <p:cNvSpPr/>
          <p:nvPr/>
        </p:nvSpPr>
        <p:spPr>
          <a:xfrm>
            <a:off x="4663440" y="2880360"/>
            <a:ext cx="377190" cy="377190"/>
          </a:xfrm>
          <a:prstGeom prst="ellipse">
            <a:avLst/>
          </a:prstGeom>
          <a:solidFill>
            <a:srgbClr val="143A5A"/>
          </a:solidFill>
          <a:ln w="12700">
            <a:solidFill>
              <a:srgbClr val="143A5A"/>
            </a:solidFill>
            <a:prstDash val="solid"/>
          </a:ln>
        </p:spPr>
        <p:txBody>
          <a:bodyPr/>
          <a:lstStyle/>
          <a:p>
            <a:endParaRPr lang="sk-SK" sz="1350"/>
          </a:p>
        </p:txBody>
      </p:sp>
      <p:sp>
        <p:nvSpPr>
          <p:cNvPr id="15" name="Text 13"/>
          <p:cNvSpPr/>
          <p:nvPr/>
        </p:nvSpPr>
        <p:spPr>
          <a:xfrm>
            <a:off x="4752594" y="2983230"/>
            <a:ext cx="192024" cy="102870"/>
          </a:xfrm>
          <a:prstGeom prst="rect">
            <a:avLst/>
          </a:prstGeom>
          <a:noFill/>
          <a:ln/>
        </p:spPr>
        <p:txBody>
          <a:bodyPr wrap="square" rtlCol="0" anchor="ctr"/>
          <a:lstStyle/>
          <a:p>
            <a:pPr algn="ctr"/>
            <a:r>
              <a:rPr lang="en-US" sz="1200" b="1" dirty="0">
                <a:solidFill>
                  <a:srgbClr val="FFFFFF"/>
                </a:solidFill>
              </a:rPr>
              <a:t>2</a:t>
            </a:r>
            <a:endParaRPr lang="en-US" sz="1200" dirty="0"/>
          </a:p>
        </p:txBody>
      </p:sp>
      <p:sp>
        <p:nvSpPr>
          <p:cNvPr id="16" name="Text 14"/>
          <p:cNvSpPr/>
          <p:nvPr/>
        </p:nvSpPr>
        <p:spPr>
          <a:xfrm>
            <a:off x="4251313" y="3374136"/>
            <a:ext cx="1280375" cy="478637"/>
          </a:xfrm>
          <a:prstGeom prst="rect">
            <a:avLst/>
          </a:prstGeom>
          <a:noFill/>
          <a:ln/>
        </p:spPr>
        <p:txBody>
          <a:bodyPr wrap="square" rtlCol="0" anchor="ctr"/>
          <a:lstStyle/>
          <a:p>
            <a:pPr algn="ctr"/>
            <a:r>
              <a:rPr lang="en-US" sz="1400" b="1" dirty="0">
                <a:solidFill>
                  <a:srgbClr val="143A5A"/>
                </a:solidFill>
              </a:rPr>
              <a:t>Specialised training</a:t>
            </a:r>
            <a:endParaRPr lang="en-US" sz="1400" dirty="0"/>
          </a:p>
        </p:txBody>
      </p:sp>
      <p:sp>
        <p:nvSpPr>
          <p:cNvPr id="17" name="Text 15"/>
          <p:cNvSpPr/>
          <p:nvPr/>
        </p:nvSpPr>
        <p:spPr>
          <a:xfrm>
            <a:off x="4286250" y="3943350"/>
            <a:ext cx="1131570" cy="562350"/>
          </a:xfrm>
          <a:prstGeom prst="rect">
            <a:avLst/>
          </a:prstGeom>
          <a:noFill/>
          <a:ln/>
        </p:spPr>
        <p:txBody>
          <a:bodyPr wrap="square" rtlCol="0" anchor="ctr"/>
          <a:lstStyle/>
          <a:p>
            <a:pPr algn="ctr"/>
            <a:r>
              <a:rPr lang="en-US" sz="1400" dirty="0">
                <a:solidFill>
                  <a:srgbClr val="1F2937"/>
                </a:solidFill>
              </a:rPr>
              <a:t>Military / role-specific</a:t>
            </a:r>
            <a:endParaRPr lang="en-US" sz="1400" dirty="0"/>
          </a:p>
          <a:p>
            <a:pPr algn="ctr"/>
            <a:r>
              <a:rPr lang="en-US" sz="1400" dirty="0">
                <a:solidFill>
                  <a:srgbClr val="1F2937"/>
                </a:solidFill>
              </a:rPr>
              <a:t>English</a:t>
            </a:r>
            <a:endParaRPr lang="en-US" sz="1400" dirty="0"/>
          </a:p>
        </p:txBody>
      </p:sp>
      <p:sp>
        <p:nvSpPr>
          <p:cNvPr id="18" name="Shape 16"/>
          <p:cNvSpPr/>
          <p:nvPr/>
        </p:nvSpPr>
        <p:spPr>
          <a:xfrm>
            <a:off x="6583680" y="2880360"/>
            <a:ext cx="377190" cy="377190"/>
          </a:xfrm>
          <a:prstGeom prst="ellipse">
            <a:avLst/>
          </a:prstGeom>
          <a:solidFill>
            <a:srgbClr val="C73E3A"/>
          </a:solidFill>
          <a:ln w="12700">
            <a:solidFill>
              <a:srgbClr val="C73E3A"/>
            </a:solidFill>
            <a:prstDash val="solid"/>
          </a:ln>
        </p:spPr>
        <p:txBody>
          <a:bodyPr/>
          <a:lstStyle/>
          <a:p>
            <a:endParaRPr lang="sk-SK" sz="1350"/>
          </a:p>
        </p:txBody>
      </p:sp>
      <p:sp>
        <p:nvSpPr>
          <p:cNvPr id="19" name="Text 17"/>
          <p:cNvSpPr/>
          <p:nvPr/>
        </p:nvSpPr>
        <p:spPr>
          <a:xfrm>
            <a:off x="6672834" y="2983230"/>
            <a:ext cx="192024" cy="102870"/>
          </a:xfrm>
          <a:prstGeom prst="rect">
            <a:avLst/>
          </a:prstGeom>
          <a:noFill/>
          <a:ln/>
        </p:spPr>
        <p:txBody>
          <a:bodyPr wrap="square" rtlCol="0" anchor="ctr"/>
          <a:lstStyle/>
          <a:p>
            <a:pPr algn="ctr"/>
            <a:r>
              <a:rPr lang="en-US" sz="1200" b="1" dirty="0">
                <a:solidFill>
                  <a:srgbClr val="FFFFFF"/>
                </a:solidFill>
              </a:rPr>
              <a:t>3</a:t>
            </a:r>
            <a:endParaRPr lang="en-US" sz="1200" dirty="0"/>
          </a:p>
        </p:txBody>
      </p:sp>
      <p:sp>
        <p:nvSpPr>
          <p:cNvPr id="20" name="Text 18"/>
          <p:cNvSpPr/>
          <p:nvPr/>
        </p:nvSpPr>
        <p:spPr>
          <a:xfrm>
            <a:off x="6480810" y="3326131"/>
            <a:ext cx="1211796" cy="526642"/>
          </a:xfrm>
          <a:prstGeom prst="rect">
            <a:avLst/>
          </a:prstGeom>
          <a:noFill/>
          <a:ln/>
        </p:spPr>
        <p:txBody>
          <a:bodyPr wrap="square" rtlCol="0" anchor="ctr"/>
          <a:lstStyle/>
          <a:p>
            <a:pPr algn="ctr"/>
            <a:r>
              <a:rPr lang="en-US" sz="1400" b="1" dirty="0">
                <a:solidFill>
                  <a:srgbClr val="143A5A"/>
                </a:solidFill>
              </a:rPr>
              <a:t>Maintenance</a:t>
            </a:r>
            <a:endParaRPr lang="en-US" sz="1400" dirty="0"/>
          </a:p>
        </p:txBody>
      </p:sp>
      <p:sp>
        <p:nvSpPr>
          <p:cNvPr id="21" name="Text 19"/>
          <p:cNvSpPr/>
          <p:nvPr/>
        </p:nvSpPr>
        <p:spPr>
          <a:xfrm>
            <a:off x="6480810" y="3840480"/>
            <a:ext cx="1451179" cy="665215"/>
          </a:xfrm>
          <a:prstGeom prst="rect">
            <a:avLst/>
          </a:prstGeom>
          <a:noFill/>
          <a:ln/>
        </p:spPr>
        <p:txBody>
          <a:bodyPr wrap="square" rtlCol="0" anchor="ctr"/>
          <a:lstStyle/>
          <a:p>
            <a:pPr algn="ctr"/>
            <a:r>
              <a:rPr lang="sk-SK" sz="1400" dirty="0">
                <a:solidFill>
                  <a:srgbClr val="1F2937"/>
                </a:solidFill>
              </a:rPr>
              <a:t>S</a:t>
            </a:r>
            <a:r>
              <a:rPr lang="en-US" sz="1400" dirty="0" err="1">
                <a:solidFill>
                  <a:srgbClr val="1F2937"/>
                </a:solidFill>
              </a:rPr>
              <a:t>ustainment</a:t>
            </a:r>
            <a:r>
              <a:rPr lang="en-US" sz="1400" dirty="0">
                <a:solidFill>
                  <a:srgbClr val="1F2937"/>
                </a:solidFill>
              </a:rPr>
              <a:t> for</a:t>
            </a:r>
            <a:endParaRPr lang="en-US" sz="1400" dirty="0"/>
          </a:p>
          <a:p>
            <a:pPr algn="ctr"/>
            <a:r>
              <a:rPr lang="en-US" sz="1400" dirty="0">
                <a:solidFill>
                  <a:srgbClr val="1F2937"/>
                </a:solidFill>
              </a:rPr>
              <a:t>staff and leadership roles</a:t>
            </a:r>
            <a:endParaRPr lang="en-US" sz="1400" dirty="0"/>
          </a:p>
        </p:txBody>
      </p:sp>
      <p:sp>
        <p:nvSpPr>
          <p:cNvPr id="22" name="Text 20"/>
          <p:cNvSpPr/>
          <p:nvPr/>
        </p:nvSpPr>
        <p:spPr>
          <a:xfrm>
            <a:off x="685800" y="1885950"/>
            <a:ext cx="7680960" cy="480060"/>
          </a:xfrm>
          <a:prstGeom prst="rect">
            <a:avLst/>
          </a:prstGeom>
          <a:noFill/>
          <a:ln/>
        </p:spPr>
        <p:txBody>
          <a:bodyPr wrap="square" rtlCol="0" anchor="ctr"/>
          <a:lstStyle/>
          <a:p>
            <a:endParaRPr lang="en-US" sz="1600" dirty="0"/>
          </a:p>
        </p:txBody>
      </p:sp>
      <p:pic>
        <p:nvPicPr>
          <p:cNvPr id="24" name="Picture 2" descr="C:\Users\bernikova\Desktop\aos.jpg">
            <a:extLst>
              <a:ext uri="{FF2B5EF4-FFF2-40B4-BE49-F238E27FC236}">
                <a16:creationId xmlns:a16="http://schemas.microsoft.com/office/drawing/2014/main" id="{B2647E2B-DF5A-8A2B-09B3-DB813789A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55673"/>
            <a:ext cx="1180381" cy="114300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 descr="Vygenerovaný obrázok: NATO vojenský briefing v teréne">
            <a:extLst>
              <a:ext uri="{FF2B5EF4-FFF2-40B4-BE49-F238E27FC236}">
                <a16:creationId xmlns:a16="http://schemas.microsoft.com/office/drawing/2014/main" id="{5105B0F3-3E78-B2F1-AD4C-A9B2EB4C3B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26" name="Obrázok 25">
            <a:extLst>
              <a:ext uri="{FF2B5EF4-FFF2-40B4-BE49-F238E27FC236}">
                <a16:creationId xmlns:a16="http://schemas.microsoft.com/office/drawing/2014/main" id="{FCF9E3BB-836D-2C49-4FBB-A1D5CEBE78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4378" y="4747653"/>
            <a:ext cx="2987782" cy="19732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2763774" y="276606"/>
            <a:ext cx="5120594" cy="1143000"/>
          </a:xfrm>
          <a:prstGeom prst="rect">
            <a:avLst/>
          </a:prstGeom>
          <a:noFill/>
          <a:ln/>
        </p:spPr>
        <p:txBody>
          <a:bodyPr wrap="square" rtlCol="0" anchor="ctr"/>
          <a:lstStyle/>
          <a:p>
            <a:pPr algn="ctr"/>
            <a:r>
              <a:rPr lang="en-US" sz="2400" b="1" dirty="0">
                <a:solidFill>
                  <a:srgbClr val="143A5A"/>
                </a:solidFill>
              </a:rPr>
              <a:t>Officer language competence model</a:t>
            </a:r>
            <a:endParaRPr lang="en-US" sz="2400" dirty="0"/>
          </a:p>
        </p:txBody>
      </p:sp>
      <p:sp>
        <p:nvSpPr>
          <p:cNvPr id="3" name="Text 1"/>
          <p:cNvSpPr/>
          <p:nvPr/>
        </p:nvSpPr>
        <p:spPr>
          <a:xfrm>
            <a:off x="329184" y="1409319"/>
            <a:ext cx="6172200" cy="171450"/>
          </a:xfrm>
          <a:prstGeom prst="rect">
            <a:avLst/>
          </a:prstGeom>
          <a:noFill/>
          <a:ln/>
        </p:spPr>
        <p:txBody>
          <a:bodyPr wrap="square" rtlCol="0" anchor="ctr"/>
          <a:lstStyle/>
          <a:p>
            <a:r>
              <a:rPr lang="en-US" sz="2000" i="1" dirty="0">
                <a:solidFill>
                  <a:srgbClr val="6B7280"/>
                </a:solidFill>
              </a:rPr>
              <a:t>Four mutually reinforcing dimensions</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sp>
        <p:nvSpPr>
          <p:cNvPr id="5" name="Shape 3"/>
          <p:cNvSpPr/>
          <p:nvPr/>
        </p:nvSpPr>
        <p:spPr>
          <a:xfrm>
            <a:off x="730395" y="2451949"/>
            <a:ext cx="2460897" cy="1418240"/>
          </a:xfrm>
          <a:prstGeom prst="ellipse">
            <a:avLst/>
          </a:prstGeom>
          <a:solidFill>
            <a:srgbClr val="EAF1F7"/>
          </a:solidFill>
          <a:ln w="12700">
            <a:solidFill>
              <a:srgbClr val="2D5B8A"/>
            </a:solidFill>
            <a:prstDash val="solid"/>
          </a:ln>
        </p:spPr>
        <p:txBody>
          <a:bodyPr/>
          <a:lstStyle/>
          <a:p>
            <a:endParaRPr lang="sk-SK" sz="1350"/>
          </a:p>
        </p:txBody>
      </p:sp>
      <p:sp>
        <p:nvSpPr>
          <p:cNvPr id="6" name="Text 4"/>
          <p:cNvSpPr/>
          <p:nvPr/>
        </p:nvSpPr>
        <p:spPr>
          <a:xfrm>
            <a:off x="1115616" y="2811770"/>
            <a:ext cx="1730454" cy="288036"/>
          </a:xfrm>
          <a:prstGeom prst="rect">
            <a:avLst/>
          </a:prstGeom>
          <a:noFill/>
          <a:ln/>
        </p:spPr>
        <p:txBody>
          <a:bodyPr wrap="square" rtlCol="0" anchor="ctr"/>
          <a:lstStyle/>
          <a:p>
            <a:pPr algn="ctr"/>
            <a:r>
              <a:rPr lang="en-US" sz="1400" b="1" dirty="0">
                <a:solidFill>
                  <a:srgbClr val="143A5A"/>
                </a:solidFill>
              </a:rPr>
              <a:t>Lexical</a:t>
            </a:r>
            <a:endParaRPr lang="en-US" sz="1400" dirty="0"/>
          </a:p>
        </p:txBody>
      </p:sp>
      <p:sp>
        <p:nvSpPr>
          <p:cNvPr id="7" name="Text 5"/>
          <p:cNvSpPr/>
          <p:nvPr/>
        </p:nvSpPr>
        <p:spPr>
          <a:xfrm>
            <a:off x="1115616" y="3112965"/>
            <a:ext cx="1730454" cy="501201"/>
          </a:xfrm>
          <a:prstGeom prst="rect">
            <a:avLst/>
          </a:prstGeom>
          <a:noFill/>
          <a:ln/>
        </p:spPr>
        <p:txBody>
          <a:bodyPr wrap="square" rtlCol="0" anchor="ctr"/>
          <a:lstStyle/>
          <a:p>
            <a:pPr algn="ctr"/>
            <a:r>
              <a:rPr lang="en-US" sz="1400" dirty="0">
                <a:solidFill>
                  <a:srgbClr val="1F2937"/>
                </a:solidFill>
              </a:rPr>
              <a:t>military terminology</a:t>
            </a:r>
            <a:endParaRPr lang="en-US" sz="1400" dirty="0"/>
          </a:p>
          <a:p>
            <a:pPr algn="ctr"/>
            <a:r>
              <a:rPr lang="en-US" sz="1400" dirty="0">
                <a:solidFill>
                  <a:srgbClr val="1F2937"/>
                </a:solidFill>
              </a:rPr>
              <a:t>NATO vocabulary</a:t>
            </a:r>
            <a:endParaRPr lang="en-US" sz="1400" dirty="0"/>
          </a:p>
        </p:txBody>
      </p:sp>
      <p:sp>
        <p:nvSpPr>
          <p:cNvPr id="8" name="Shape 6"/>
          <p:cNvSpPr/>
          <p:nvPr/>
        </p:nvSpPr>
        <p:spPr>
          <a:xfrm>
            <a:off x="3889647" y="2561473"/>
            <a:ext cx="2145392" cy="1340727"/>
          </a:xfrm>
          <a:prstGeom prst="ellipse">
            <a:avLst/>
          </a:prstGeom>
          <a:solidFill>
            <a:srgbClr val="EAF1F7"/>
          </a:solidFill>
          <a:ln w="12700">
            <a:solidFill>
              <a:srgbClr val="2D5B8A"/>
            </a:solidFill>
            <a:prstDash val="solid"/>
          </a:ln>
        </p:spPr>
        <p:txBody>
          <a:bodyPr/>
          <a:lstStyle/>
          <a:p>
            <a:endParaRPr lang="sk-SK" sz="1350"/>
          </a:p>
        </p:txBody>
      </p:sp>
      <p:sp>
        <p:nvSpPr>
          <p:cNvPr id="9" name="Text 7"/>
          <p:cNvSpPr/>
          <p:nvPr/>
        </p:nvSpPr>
        <p:spPr>
          <a:xfrm>
            <a:off x="4329720" y="2760351"/>
            <a:ext cx="1499578" cy="524629"/>
          </a:xfrm>
          <a:prstGeom prst="rect">
            <a:avLst/>
          </a:prstGeom>
          <a:noFill/>
          <a:ln/>
        </p:spPr>
        <p:txBody>
          <a:bodyPr wrap="square" rtlCol="0" anchor="ctr"/>
          <a:lstStyle/>
          <a:p>
            <a:pPr algn="ctr"/>
            <a:r>
              <a:rPr lang="en-US" sz="1400" b="1" dirty="0">
                <a:solidFill>
                  <a:srgbClr val="143A5A"/>
                </a:solidFill>
              </a:rPr>
              <a:t>Grammatical</a:t>
            </a:r>
            <a:endParaRPr lang="en-US" sz="1400" dirty="0"/>
          </a:p>
        </p:txBody>
      </p:sp>
      <p:sp>
        <p:nvSpPr>
          <p:cNvPr id="10" name="Text 8"/>
          <p:cNvSpPr/>
          <p:nvPr/>
        </p:nvSpPr>
        <p:spPr>
          <a:xfrm>
            <a:off x="4329720" y="3247273"/>
            <a:ext cx="1499578" cy="524628"/>
          </a:xfrm>
          <a:prstGeom prst="rect">
            <a:avLst/>
          </a:prstGeom>
          <a:noFill/>
          <a:ln/>
        </p:spPr>
        <p:txBody>
          <a:bodyPr wrap="square" rtlCol="0" anchor="ctr"/>
          <a:lstStyle/>
          <a:p>
            <a:pPr algn="ctr"/>
            <a:r>
              <a:rPr lang="en-US" sz="1400" dirty="0">
                <a:solidFill>
                  <a:srgbClr val="1F2937"/>
                </a:solidFill>
              </a:rPr>
              <a:t>accuracy</a:t>
            </a:r>
            <a:endParaRPr lang="en-US" sz="1400" dirty="0"/>
          </a:p>
          <a:p>
            <a:pPr algn="ctr"/>
            <a:r>
              <a:rPr lang="en-US" sz="1400" dirty="0">
                <a:solidFill>
                  <a:srgbClr val="1F2937"/>
                </a:solidFill>
              </a:rPr>
              <a:t>clarity under pressure</a:t>
            </a:r>
            <a:endParaRPr lang="en-US" sz="1400" dirty="0"/>
          </a:p>
        </p:txBody>
      </p:sp>
      <p:sp>
        <p:nvSpPr>
          <p:cNvPr id="11" name="Shape 9"/>
          <p:cNvSpPr/>
          <p:nvPr/>
        </p:nvSpPr>
        <p:spPr>
          <a:xfrm>
            <a:off x="755544" y="4046220"/>
            <a:ext cx="2460896" cy="1402454"/>
          </a:xfrm>
          <a:prstGeom prst="ellipse">
            <a:avLst/>
          </a:prstGeom>
          <a:solidFill>
            <a:srgbClr val="EAF5EE"/>
          </a:solidFill>
          <a:ln w="12700">
            <a:solidFill>
              <a:srgbClr val="3D7A57"/>
            </a:solidFill>
            <a:prstDash val="solid"/>
          </a:ln>
        </p:spPr>
        <p:txBody>
          <a:bodyPr/>
          <a:lstStyle/>
          <a:p>
            <a:endParaRPr lang="sk-SK" sz="1350"/>
          </a:p>
        </p:txBody>
      </p:sp>
      <p:sp>
        <p:nvSpPr>
          <p:cNvPr id="12" name="Text 10"/>
          <p:cNvSpPr/>
          <p:nvPr/>
        </p:nvSpPr>
        <p:spPr>
          <a:xfrm>
            <a:off x="1304206" y="4190237"/>
            <a:ext cx="1370414" cy="301752"/>
          </a:xfrm>
          <a:prstGeom prst="rect">
            <a:avLst/>
          </a:prstGeom>
          <a:noFill/>
          <a:ln/>
        </p:spPr>
        <p:txBody>
          <a:bodyPr wrap="square" rtlCol="0" anchor="ctr"/>
          <a:lstStyle/>
          <a:p>
            <a:pPr algn="ctr"/>
            <a:r>
              <a:rPr lang="en-US" sz="1400" b="1" dirty="0">
                <a:solidFill>
                  <a:srgbClr val="143A5A"/>
                </a:solidFill>
              </a:rPr>
              <a:t>Communicative</a:t>
            </a:r>
            <a:endParaRPr lang="en-US" sz="1400" dirty="0"/>
          </a:p>
        </p:txBody>
      </p:sp>
      <p:sp>
        <p:nvSpPr>
          <p:cNvPr id="13" name="Text 11"/>
          <p:cNvSpPr/>
          <p:nvPr/>
        </p:nvSpPr>
        <p:spPr>
          <a:xfrm>
            <a:off x="1304206" y="4491990"/>
            <a:ext cx="1541864" cy="689236"/>
          </a:xfrm>
          <a:prstGeom prst="rect">
            <a:avLst/>
          </a:prstGeom>
          <a:noFill/>
          <a:ln/>
        </p:spPr>
        <p:txBody>
          <a:bodyPr wrap="square" rtlCol="0" anchor="ctr"/>
          <a:lstStyle/>
          <a:p>
            <a:pPr algn="ctr"/>
            <a:r>
              <a:rPr lang="en-US" sz="1400" dirty="0">
                <a:solidFill>
                  <a:srgbClr val="1F2937"/>
                </a:solidFill>
              </a:rPr>
              <a:t>briefings</a:t>
            </a:r>
            <a:endParaRPr lang="en-US" sz="1400" dirty="0"/>
          </a:p>
          <a:p>
            <a:pPr algn="ctr"/>
            <a:r>
              <a:rPr lang="en-US" sz="1400" dirty="0">
                <a:solidFill>
                  <a:srgbClr val="1F2937"/>
                </a:solidFill>
              </a:rPr>
              <a:t>reports</a:t>
            </a:r>
            <a:endParaRPr lang="en-US" sz="1400" dirty="0"/>
          </a:p>
          <a:p>
            <a:pPr algn="ctr"/>
            <a:r>
              <a:rPr lang="en-US" sz="1400" dirty="0">
                <a:solidFill>
                  <a:srgbClr val="1F2937"/>
                </a:solidFill>
              </a:rPr>
              <a:t>staff interaction</a:t>
            </a:r>
            <a:endParaRPr lang="en-US" sz="1400" dirty="0"/>
          </a:p>
        </p:txBody>
      </p:sp>
      <p:sp>
        <p:nvSpPr>
          <p:cNvPr id="14" name="Shape 12"/>
          <p:cNvSpPr/>
          <p:nvPr/>
        </p:nvSpPr>
        <p:spPr>
          <a:xfrm>
            <a:off x="3912543" y="4077652"/>
            <a:ext cx="2316843" cy="1402455"/>
          </a:xfrm>
          <a:prstGeom prst="ellipse">
            <a:avLst/>
          </a:prstGeom>
          <a:solidFill>
            <a:srgbClr val="EAF5EE"/>
          </a:solidFill>
          <a:ln w="12700">
            <a:solidFill>
              <a:srgbClr val="3D7A57"/>
            </a:solidFill>
            <a:prstDash val="solid"/>
          </a:ln>
        </p:spPr>
        <p:txBody>
          <a:bodyPr/>
          <a:lstStyle/>
          <a:p>
            <a:endParaRPr lang="sk-SK" sz="1350"/>
          </a:p>
        </p:txBody>
      </p:sp>
      <p:sp>
        <p:nvSpPr>
          <p:cNvPr id="15" name="Text 13"/>
          <p:cNvSpPr/>
          <p:nvPr/>
        </p:nvSpPr>
        <p:spPr>
          <a:xfrm>
            <a:off x="4247340" y="4186239"/>
            <a:ext cx="1476788" cy="305750"/>
          </a:xfrm>
          <a:prstGeom prst="rect">
            <a:avLst/>
          </a:prstGeom>
          <a:noFill/>
          <a:ln/>
        </p:spPr>
        <p:txBody>
          <a:bodyPr wrap="square" rtlCol="0" anchor="ctr"/>
          <a:lstStyle/>
          <a:p>
            <a:pPr algn="ctr"/>
            <a:r>
              <a:rPr lang="en-US" sz="1400" b="1" dirty="0">
                <a:solidFill>
                  <a:srgbClr val="143A5A"/>
                </a:solidFill>
              </a:rPr>
              <a:t>Sociocultural</a:t>
            </a:r>
            <a:endParaRPr lang="en-US" sz="1400" dirty="0"/>
          </a:p>
        </p:txBody>
      </p:sp>
      <p:sp>
        <p:nvSpPr>
          <p:cNvPr id="16" name="Text 14"/>
          <p:cNvSpPr/>
          <p:nvPr/>
        </p:nvSpPr>
        <p:spPr>
          <a:xfrm>
            <a:off x="4247340" y="4491990"/>
            <a:ext cx="1476788" cy="778370"/>
          </a:xfrm>
          <a:prstGeom prst="rect">
            <a:avLst/>
          </a:prstGeom>
          <a:noFill/>
          <a:ln/>
        </p:spPr>
        <p:txBody>
          <a:bodyPr wrap="square" rtlCol="0" anchor="ctr"/>
          <a:lstStyle/>
          <a:p>
            <a:pPr algn="ctr"/>
            <a:r>
              <a:rPr lang="en-US" sz="1400" dirty="0">
                <a:solidFill>
                  <a:srgbClr val="1F2937"/>
                </a:solidFill>
              </a:rPr>
              <a:t>multinational etiquette</a:t>
            </a:r>
            <a:endParaRPr lang="en-US" sz="1400" dirty="0"/>
          </a:p>
          <a:p>
            <a:pPr algn="ctr"/>
            <a:r>
              <a:rPr lang="en-US" sz="1400" dirty="0">
                <a:solidFill>
                  <a:srgbClr val="1F2937"/>
                </a:solidFill>
              </a:rPr>
              <a:t>local interaction</a:t>
            </a:r>
            <a:endParaRPr lang="en-US" sz="1400" dirty="0"/>
          </a:p>
        </p:txBody>
      </p:sp>
      <p:sp>
        <p:nvSpPr>
          <p:cNvPr id="17" name="Shape 15"/>
          <p:cNvSpPr/>
          <p:nvPr/>
        </p:nvSpPr>
        <p:spPr>
          <a:xfrm>
            <a:off x="2935291" y="3479110"/>
            <a:ext cx="1188756" cy="973835"/>
          </a:xfrm>
          <a:prstGeom prst="ellipse">
            <a:avLst/>
          </a:prstGeom>
          <a:solidFill>
            <a:srgbClr val="143A5A"/>
          </a:solidFill>
          <a:ln w="12700">
            <a:solidFill>
              <a:srgbClr val="143A5A"/>
            </a:solidFill>
            <a:prstDash val="solid"/>
          </a:ln>
        </p:spPr>
        <p:txBody>
          <a:bodyPr/>
          <a:lstStyle/>
          <a:p>
            <a:endParaRPr lang="sk-SK" sz="1350"/>
          </a:p>
        </p:txBody>
      </p:sp>
      <p:sp>
        <p:nvSpPr>
          <p:cNvPr id="18" name="Text 16"/>
          <p:cNvSpPr/>
          <p:nvPr/>
        </p:nvSpPr>
        <p:spPr>
          <a:xfrm>
            <a:off x="2935291" y="3771901"/>
            <a:ext cx="1131503" cy="418336"/>
          </a:xfrm>
          <a:prstGeom prst="rect">
            <a:avLst/>
          </a:prstGeom>
          <a:noFill/>
          <a:ln/>
        </p:spPr>
        <p:txBody>
          <a:bodyPr wrap="square" rtlCol="0" anchor="ctr"/>
          <a:lstStyle/>
          <a:p>
            <a:pPr algn="ctr"/>
            <a:r>
              <a:rPr lang="en-US" sz="1400" b="1" dirty="0">
                <a:solidFill>
                  <a:srgbClr val="FFFFFF"/>
                </a:solidFill>
              </a:rPr>
              <a:t>Operational</a:t>
            </a:r>
            <a:endParaRPr lang="en-US" sz="1400" dirty="0"/>
          </a:p>
          <a:p>
            <a:pPr algn="ctr"/>
            <a:r>
              <a:rPr lang="en-US" sz="1400" b="1" dirty="0">
                <a:solidFill>
                  <a:srgbClr val="FFFFFF"/>
                </a:solidFill>
              </a:rPr>
              <a:t>readiness</a:t>
            </a:r>
            <a:endParaRPr lang="en-US" sz="1400" dirty="0"/>
          </a:p>
        </p:txBody>
      </p:sp>
      <p:sp>
        <p:nvSpPr>
          <p:cNvPr id="19" name="Text 17"/>
          <p:cNvSpPr/>
          <p:nvPr/>
        </p:nvSpPr>
        <p:spPr>
          <a:xfrm>
            <a:off x="6309360" y="1866741"/>
            <a:ext cx="2297430" cy="1418239"/>
          </a:xfrm>
          <a:prstGeom prst="rect">
            <a:avLst/>
          </a:prstGeom>
          <a:noFill/>
          <a:ln/>
        </p:spPr>
        <p:txBody>
          <a:bodyPr wrap="square" rtlCol="0" anchor="ctr"/>
          <a:lstStyle/>
          <a:p>
            <a:pPr algn="ctr"/>
            <a:r>
              <a:rPr lang="en-US" sz="1600" dirty="0">
                <a:solidFill>
                  <a:srgbClr val="1F2937"/>
                </a:solidFill>
              </a:rPr>
              <a:t>The proposed concept must link general English, military English and role-specific English to real operational tasks.</a:t>
            </a:r>
            <a:endParaRPr lang="en-US" sz="1600" dirty="0"/>
          </a:p>
        </p:txBody>
      </p:sp>
      <p:sp>
        <p:nvSpPr>
          <p:cNvPr id="20" name="Shape 18"/>
          <p:cNvSpPr/>
          <p:nvPr/>
        </p:nvSpPr>
        <p:spPr>
          <a:xfrm>
            <a:off x="6343649" y="3429000"/>
            <a:ext cx="2069955" cy="1028700"/>
          </a:xfrm>
          <a:prstGeom prst="roundRect">
            <a:avLst>
              <a:gd name="adj" fmla="val 10667"/>
            </a:avLst>
          </a:prstGeom>
          <a:solidFill>
            <a:srgbClr val="F4F7FA"/>
          </a:solidFill>
          <a:ln w="12700">
            <a:solidFill>
              <a:srgbClr val="F4F7FA"/>
            </a:solidFill>
            <a:prstDash val="solid"/>
          </a:ln>
        </p:spPr>
        <p:txBody>
          <a:bodyPr/>
          <a:lstStyle/>
          <a:p>
            <a:endParaRPr lang="sk-SK" sz="1350"/>
          </a:p>
        </p:txBody>
      </p:sp>
      <p:sp>
        <p:nvSpPr>
          <p:cNvPr id="21" name="Text 19"/>
          <p:cNvSpPr/>
          <p:nvPr/>
        </p:nvSpPr>
        <p:spPr>
          <a:xfrm>
            <a:off x="6515100" y="3247273"/>
            <a:ext cx="1714500" cy="1381855"/>
          </a:xfrm>
          <a:prstGeom prst="rect">
            <a:avLst/>
          </a:prstGeom>
          <a:noFill/>
          <a:ln/>
        </p:spPr>
        <p:txBody>
          <a:bodyPr wrap="square" rtlCol="0" anchor="ctr"/>
          <a:lstStyle/>
          <a:p>
            <a:pPr algn="ctr"/>
            <a:r>
              <a:rPr lang="en-US" sz="1600" b="1" dirty="0">
                <a:solidFill>
                  <a:srgbClr val="2D5B8A"/>
                </a:solidFill>
              </a:rPr>
              <a:t>Assessment reference:</a:t>
            </a:r>
            <a:endParaRPr lang="en-US" sz="1600" dirty="0"/>
          </a:p>
          <a:p>
            <a:pPr algn="ctr"/>
            <a:r>
              <a:rPr lang="en-US" sz="1600" b="1" dirty="0">
                <a:solidFill>
                  <a:srgbClr val="2D5B8A"/>
                </a:solidFill>
              </a:rPr>
              <a:t>NATO STANAG 6001</a:t>
            </a:r>
            <a:endParaRPr lang="en-US" sz="1600" dirty="0"/>
          </a:p>
        </p:txBody>
      </p:sp>
      <p:pic>
        <p:nvPicPr>
          <p:cNvPr id="23" name="Picture 2" descr="C:\Users\bernikova\Desktop\aos.jpg">
            <a:extLst>
              <a:ext uri="{FF2B5EF4-FFF2-40B4-BE49-F238E27FC236}">
                <a16:creationId xmlns:a16="http://schemas.microsoft.com/office/drawing/2014/main" id="{9E6913EA-925C-0282-ECBA-BC0E3C385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55673"/>
            <a:ext cx="1180381"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640288" y="424558"/>
            <a:ext cx="5884040" cy="916210"/>
          </a:xfrm>
        </p:spPr>
        <p:txBody>
          <a:bodyPr>
            <a:normAutofit/>
          </a:bodyPr>
          <a:lstStyle/>
          <a:p>
            <a:r>
              <a:rPr lang="en-US" sz="2400" b="1" dirty="0">
                <a:solidFill>
                  <a:schemeClr val="tx2"/>
                </a:solidFill>
                <a:latin typeface="+mn-lt"/>
                <a:cs typeface="Arial" pitchFamily="34" charset="0"/>
              </a:rPr>
              <a:t>1 Theoretical background and objective of the paper</a:t>
            </a:r>
          </a:p>
        </p:txBody>
      </p:sp>
      <p:sp>
        <p:nvSpPr>
          <p:cNvPr id="3" name="Zástupný symbol obsahu 2"/>
          <p:cNvSpPr>
            <a:spLocks noGrp="1"/>
          </p:cNvSpPr>
          <p:nvPr>
            <p:ph idx="1"/>
          </p:nvPr>
        </p:nvSpPr>
        <p:spPr>
          <a:xfrm>
            <a:off x="827583" y="1196752"/>
            <a:ext cx="4824537" cy="480244"/>
          </a:xfrm>
        </p:spPr>
        <p:txBody>
          <a:bodyPr>
            <a:normAutofit/>
          </a:bodyPr>
          <a:lstStyle/>
          <a:p>
            <a:pPr marL="0" indent="0">
              <a:buNone/>
            </a:pPr>
            <a:r>
              <a:rPr lang="sk-SK" sz="2400" b="1" dirty="0">
                <a:latin typeface="Arial" panose="020B0604020202020204" pitchFamily="34" charset="0"/>
                <a:cs typeface="Arial" pitchFamily="34" charset="0"/>
              </a:rPr>
              <a:t>  	 </a:t>
            </a:r>
            <a:r>
              <a:rPr lang="sk-SK" sz="1600" b="1" dirty="0">
                <a:cs typeface="Arial" pitchFamily="34" charset="0"/>
              </a:rPr>
              <a:t>1. </a:t>
            </a:r>
            <a:r>
              <a:rPr lang="en-US" sz="1600" b="1" dirty="0">
                <a:cs typeface="Arial" pitchFamily="34" charset="0"/>
              </a:rPr>
              <a:t>Definition of basic terms</a:t>
            </a:r>
          </a:p>
          <a:p>
            <a:pPr>
              <a:buFontTx/>
              <a:buChar char="-"/>
            </a:pPr>
            <a:endParaRPr lang="sk-SK" sz="1800" dirty="0">
              <a:latin typeface="Arial" panose="020B0604020202020204" pitchFamily="34" charset="0"/>
              <a:cs typeface="Arial" panose="020B0604020202020204" pitchFamily="34" charset="0"/>
            </a:endParaRPr>
          </a:p>
          <a:p>
            <a:pPr>
              <a:buFontTx/>
              <a:buChar char="-"/>
            </a:pPr>
            <a:endParaRPr lang="sk-SK" sz="1800" dirty="0"/>
          </a:p>
          <a:p>
            <a:pPr>
              <a:buFontTx/>
              <a:buChar char="-"/>
            </a:pPr>
            <a:endParaRPr lang="sk-SK" sz="2000" dirty="0"/>
          </a:p>
        </p:txBody>
      </p:sp>
      <p:pic>
        <p:nvPicPr>
          <p:cNvPr id="5" name="Picture 2" descr="C:\Users\bernikova\Desktop\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1" y="230877"/>
            <a:ext cx="1366729" cy="1302102"/>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obsahu 2"/>
          <p:cNvSpPr txBox="1">
            <a:spLocks/>
          </p:cNvSpPr>
          <p:nvPr/>
        </p:nvSpPr>
        <p:spPr>
          <a:xfrm>
            <a:off x="1220159" y="1390376"/>
            <a:ext cx="6736217" cy="80788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363" indent="-360363">
              <a:buNone/>
            </a:pPr>
            <a:r>
              <a:rPr lang="sk-SK" sz="1700" b="1" dirty="0">
                <a:latin typeface="+mj-lt"/>
                <a:cs typeface="Arial" panose="020B0604020202020204" pitchFamily="34" charset="0"/>
              </a:rPr>
              <a:t>    </a:t>
            </a:r>
            <a:r>
              <a:rPr lang="sk-SK" sz="2000" b="1" dirty="0">
                <a:latin typeface="+mj-lt"/>
                <a:cs typeface="Arial" panose="020B0604020202020204" pitchFamily="34" charset="0"/>
              </a:rPr>
              <a:t> 	 </a:t>
            </a:r>
            <a:r>
              <a:rPr lang="en-US" sz="2000" b="1" dirty="0">
                <a:latin typeface="+mj-lt"/>
                <a:cs typeface="Arial" panose="020B0604020202020204" pitchFamily="34" charset="0"/>
              </a:rPr>
              <a:t>	</a:t>
            </a:r>
          </a:p>
          <a:p>
            <a:pPr marL="360363" indent="179388">
              <a:buNone/>
              <a:tabLst>
                <a:tab pos="450850" algn="l"/>
              </a:tabLst>
            </a:pPr>
            <a:r>
              <a:rPr lang="en-US" sz="1800" b="1" dirty="0">
                <a:cs typeface="Arial" panose="020B0604020202020204" pitchFamily="34" charset="0"/>
              </a:rPr>
              <a:t>   </a:t>
            </a:r>
            <a:r>
              <a:rPr lang="en-US" sz="3400" b="1" dirty="0">
                <a:cs typeface="Arial" panose="020B0604020202020204" pitchFamily="34" charset="0"/>
              </a:rPr>
              <a:t>2. Analysis of existing knowledge on the subject  in  domestic    </a:t>
            </a:r>
          </a:p>
          <a:p>
            <a:pPr marL="360363" indent="179388">
              <a:buNone/>
              <a:tabLst>
                <a:tab pos="450850" algn="l"/>
              </a:tabLst>
            </a:pPr>
            <a:r>
              <a:rPr lang="en-US" sz="3400" b="1" dirty="0">
                <a:cs typeface="Arial" panose="020B0604020202020204" pitchFamily="34" charset="0"/>
              </a:rPr>
              <a:t>    and international scientific and specialist sources</a:t>
            </a:r>
            <a:endParaRPr lang="en-US" sz="3400" dirty="0"/>
          </a:p>
          <a:p>
            <a:pPr marL="0" indent="0">
              <a:buNone/>
            </a:pPr>
            <a:endParaRPr lang="sk-SK" sz="2000" dirty="0"/>
          </a:p>
        </p:txBody>
      </p:sp>
      <p:sp>
        <p:nvSpPr>
          <p:cNvPr id="7" name="Zástupný symbol obsahu 2"/>
          <p:cNvSpPr txBox="1">
            <a:spLocks/>
          </p:cNvSpPr>
          <p:nvPr/>
        </p:nvSpPr>
        <p:spPr>
          <a:xfrm>
            <a:off x="1043608" y="2276872"/>
            <a:ext cx="7209071" cy="308392"/>
          </a:xfrm>
          <a:prstGeom prst="rect">
            <a:avLst/>
          </a:prstGeom>
          <a:solidFill>
            <a:schemeClr val="accent5">
              <a:lumMod val="20000"/>
              <a:lumOff val="80000"/>
            </a:schemeClr>
          </a:solidFill>
          <a:ln>
            <a:solidFill>
              <a:schemeClr val="tx2"/>
            </a:solid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k-SK" sz="7200" b="1" dirty="0">
                <a:latin typeface="+mj-lt"/>
                <a:cs typeface="Arial" pitchFamily="34" charset="0"/>
              </a:rPr>
              <a:t> </a:t>
            </a:r>
            <a:r>
              <a:rPr lang="en-US" sz="7200" b="1" dirty="0">
                <a:latin typeface="+mj-lt"/>
                <a:cs typeface="Arial" pitchFamily="34" charset="0"/>
              </a:rPr>
              <a:t>Partial conclusions for the Ministry of Defence of the Slovak </a:t>
            </a:r>
            <a:r>
              <a:rPr lang="sk-SK" sz="7200" b="1" dirty="0">
                <a:latin typeface="+mj-lt"/>
                <a:cs typeface="Arial" pitchFamily="34" charset="0"/>
              </a:rPr>
              <a:t>R</a:t>
            </a:r>
            <a:r>
              <a:rPr lang="en-US" sz="7200" b="1" dirty="0" err="1">
                <a:latin typeface="+mj-lt"/>
                <a:cs typeface="Arial" pitchFamily="34" charset="0"/>
              </a:rPr>
              <a:t>epublic</a:t>
            </a:r>
            <a:endParaRPr lang="en-US" sz="2000" dirty="0"/>
          </a:p>
          <a:p>
            <a:pPr>
              <a:buFontTx/>
              <a:buChar char="-"/>
            </a:pPr>
            <a:endParaRPr lang="sk-SK" sz="2000" dirty="0"/>
          </a:p>
        </p:txBody>
      </p:sp>
      <p:sp>
        <p:nvSpPr>
          <p:cNvPr id="4" name="Ľavá zložená zátvorka 3"/>
          <p:cNvSpPr/>
          <p:nvPr/>
        </p:nvSpPr>
        <p:spPr>
          <a:xfrm rot="16200000">
            <a:off x="4535995" y="-1143507"/>
            <a:ext cx="288033" cy="6552728"/>
          </a:xfrm>
          <a:prstGeom prst="leftBrace">
            <a:avLst>
              <a:gd name="adj1" fmla="val 93332"/>
              <a:gd name="adj2" fmla="val 49429"/>
            </a:avLst>
          </a:prstGeom>
          <a:ln w="12700">
            <a:solidFill>
              <a:schemeClr val="tx1"/>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8" name="Obdĺžnik 7"/>
          <p:cNvSpPr/>
          <p:nvPr/>
        </p:nvSpPr>
        <p:spPr>
          <a:xfrm>
            <a:off x="1132465" y="2564904"/>
            <a:ext cx="6679895" cy="1200329"/>
          </a:xfrm>
          <a:prstGeom prst="rect">
            <a:avLst/>
          </a:prstGeom>
        </p:spPr>
        <p:txBody>
          <a:bodyPr wrap="square" numCol="1">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Positive aspects:</a:t>
            </a:r>
          </a:p>
          <a:p>
            <a:pPr marL="342900" indent="-342900">
              <a:buFont typeface="Wingdings"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Implementation of STANAG 1–3 language courses. </a:t>
            </a:r>
          </a:p>
          <a:p>
            <a:pPr marL="342900" indent="-342900">
              <a:buFont typeface="Wingdings"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Availability of specialised language courses.</a:t>
            </a:r>
          </a:p>
          <a:p>
            <a:pPr marL="342900" indent="-342900">
              <a:buFont typeface="Wingdings"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Existence of intensive, blended and distance learning language courses.</a:t>
            </a:r>
          </a:p>
          <a:p>
            <a:pPr marL="342900" indent="-342900">
              <a:buFont typeface="Wingdings"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A language proficiency testing system has been introduced.</a:t>
            </a:r>
            <a:endParaRPr lang="en-US" sz="14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1">
            <a:extLst>
              <a:ext uri="{FF2B5EF4-FFF2-40B4-BE49-F238E27FC236}">
                <a16:creationId xmlns:a16="http://schemas.microsoft.com/office/drawing/2014/main" id="{8F501626-B692-492A-869A-9B8B9E6BDFC6}"/>
              </a:ext>
            </a:extLst>
          </p:cNvPr>
          <p:cNvSpPr txBox="1">
            <a:spLocks noChangeArrowheads="1"/>
          </p:cNvSpPr>
          <p:nvPr/>
        </p:nvSpPr>
        <p:spPr bwMode="auto">
          <a:xfrm>
            <a:off x="1187623" y="3695488"/>
            <a:ext cx="7704857" cy="257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latin typeface="Calibri" panose="020F0502020204030204" pitchFamily="34" charset="0"/>
                <a:ea typeface="Calibri" panose="020F0502020204030204" pitchFamily="34" charset="0"/>
                <a:cs typeface="Calibri" panose="020F0502020204030204" pitchFamily="34" charset="0"/>
              </a:rPr>
              <a:t>Negative aspects:</a:t>
            </a:r>
          </a:p>
          <a:p>
            <a:pPr>
              <a:spcBef>
                <a:spcPts val="0"/>
              </a:spcBef>
              <a:buFont typeface="Wingdings"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Discrepancy between language proficiency requirements and the actual language skills of officers.</a:t>
            </a:r>
          </a:p>
          <a:p>
            <a:pPr marL="285750" indent="-285750">
              <a:buFont typeface="Wingdings"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Unsystematic and incomplete practical solutions for the language training of Slovak Armed Forces officers within the Ministry of Defence. </a:t>
            </a:r>
          </a:p>
          <a:p>
            <a:pPr>
              <a:spcBef>
                <a:spcPts val="0"/>
              </a:spcBef>
              <a:buFont typeface="Wingdings"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Previous approaches to addressing the issue of language training have failed to address:</a:t>
            </a:r>
          </a:p>
          <a:p>
            <a:pPr>
              <a:spcBef>
                <a:spcPts val="0"/>
              </a:spcBef>
              <a:buFont typeface="Wingdings" panose="05000000000000000000" pitchFamily="2" charset="2"/>
              <a:buChar char="Ø"/>
            </a:pPr>
            <a:r>
              <a:rPr lang="en-US" sz="1400" dirty="0">
                <a:latin typeface="Calibri" panose="020F0502020204030204" pitchFamily="34" charset="0"/>
                <a:ea typeface="Calibri" panose="020F0502020204030204" pitchFamily="34" charset="0"/>
                <a:cs typeface="Calibri" panose="020F0502020204030204" pitchFamily="34" charset="0"/>
              </a:rPr>
              <a:t>the need for differentiated language training for OS SR officers according to their roles at national and international levels,</a:t>
            </a:r>
          </a:p>
          <a:p>
            <a:pPr marL="552450" indent="-285750">
              <a:spcBef>
                <a:spcPts val="0"/>
              </a:spcBef>
              <a:buFont typeface="Wingdings" pitchFamily="2" charset="2"/>
              <a:buChar char="Ø"/>
              <a:tabLst>
                <a:tab pos="625475" algn="l"/>
              </a:tabLst>
            </a:pPr>
            <a:r>
              <a:rPr lang="en-US" sz="1400" dirty="0">
                <a:latin typeface="Calibri" panose="020F0502020204030204" pitchFamily="34" charset="0"/>
                <a:ea typeface="Calibri" panose="020F0502020204030204" pitchFamily="34" charset="0"/>
                <a:cs typeface="Calibri" panose="020F0502020204030204" pitchFamily="34" charset="0"/>
              </a:rPr>
              <a:t>the absence of a lifelong learning system,</a:t>
            </a:r>
          </a:p>
          <a:p>
            <a:pPr marL="552450" indent="-285750">
              <a:spcBef>
                <a:spcPts val="0"/>
              </a:spcBef>
              <a:buFont typeface="Wingdings" pitchFamily="2" charset="2"/>
              <a:buChar char="Ø"/>
              <a:tabLst>
                <a:tab pos="625475" algn="l"/>
              </a:tabLst>
            </a:pPr>
            <a:r>
              <a:rPr lang="en-US" sz="1400" dirty="0">
                <a:latin typeface="Calibri" panose="020F0502020204030204" pitchFamily="34" charset="0"/>
                <a:ea typeface="Calibri" panose="020F0502020204030204" pitchFamily="34" charset="0"/>
                <a:cs typeface="Calibri" panose="020F0502020204030204" pitchFamily="34" charset="0"/>
              </a:rPr>
              <a:t>the existence of a comprehensive document setting out specific requirements, methods for delivering language training and measures for improvement.</a:t>
            </a:r>
          </a:p>
          <a:p>
            <a:pPr marL="285750" indent="-285750">
              <a:buFont typeface="Wingdings"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Failure to draw on experience in the field of language training in the V-4 countries.</a:t>
            </a:r>
          </a:p>
        </p:txBody>
      </p:sp>
      <p:sp>
        <p:nvSpPr>
          <p:cNvPr id="10" name="Šípka: doprava 8">
            <a:extLst>
              <a:ext uri="{FF2B5EF4-FFF2-40B4-BE49-F238E27FC236}">
                <a16:creationId xmlns:a16="http://schemas.microsoft.com/office/drawing/2014/main" id="{8855B9D5-F9BC-31B2-6D9E-5E0126882108}"/>
              </a:ext>
            </a:extLst>
          </p:cNvPr>
          <p:cNvSpPr/>
          <p:nvPr/>
        </p:nvSpPr>
        <p:spPr>
          <a:xfrm>
            <a:off x="683568" y="6381328"/>
            <a:ext cx="720080" cy="2880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1463261" y="6202178"/>
            <a:ext cx="7472922" cy="662749"/>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sz="1800" dirty="0">
                <a:solidFill>
                  <a:srgbClr val="FF0000"/>
                </a:solidFill>
                <a:latin typeface="Calibri" panose="020F0502020204030204" pitchFamily="34" charset="0"/>
                <a:ea typeface="Calibri" panose="020F0502020204030204" pitchFamily="34" charset="0"/>
                <a:cs typeface="Calibri" panose="020F0502020204030204" pitchFamily="34" charset="0"/>
              </a:rPr>
              <a:t>an analysis of the existing language training system and a proposal for a new concept</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1662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Šípka dolu 19"/>
          <p:cNvSpPr/>
          <p:nvPr/>
        </p:nvSpPr>
        <p:spPr>
          <a:xfrm>
            <a:off x="2631162" y="2554605"/>
            <a:ext cx="3669030" cy="2890619"/>
          </a:xfrm>
          <a:prstGeom prst="downArrow">
            <a:avLst>
              <a:gd name="adj1" fmla="val 50000"/>
              <a:gd name="adj2" fmla="val 3286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Text 0"/>
          <p:cNvSpPr/>
          <p:nvPr/>
        </p:nvSpPr>
        <p:spPr>
          <a:xfrm>
            <a:off x="4139952" y="404664"/>
            <a:ext cx="2448272" cy="637790"/>
          </a:xfrm>
          <a:prstGeom prst="rect">
            <a:avLst/>
          </a:prstGeom>
          <a:noFill/>
          <a:ln/>
        </p:spPr>
        <p:txBody>
          <a:bodyPr wrap="square" rtlCol="0" anchor="ctr"/>
          <a:lstStyle/>
          <a:p>
            <a:pPr algn="ctr"/>
            <a:r>
              <a:rPr lang="sk-SK" sz="2400" b="1" dirty="0" err="1">
                <a:solidFill>
                  <a:srgbClr val="143A5A"/>
                </a:solidFill>
              </a:rPr>
              <a:t>Research</a:t>
            </a:r>
            <a:r>
              <a:rPr lang="sk-SK" sz="2400" b="1" dirty="0">
                <a:solidFill>
                  <a:srgbClr val="143A5A"/>
                </a:solidFill>
              </a:rPr>
              <a:t> design</a:t>
            </a:r>
            <a:endParaRPr lang="en-US" sz="2400" dirty="0"/>
          </a:p>
        </p:txBody>
      </p:sp>
      <p:sp>
        <p:nvSpPr>
          <p:cNvPr id="3" name="Text 1"/>
          <p:cNvSpPr/>
          <p:nvPr/>
        </p:nvSpPr>
        <p:spPr>
          <a:xfrm>
            <a:off x="1547664" y="1274359"/>
            <a:ext cx="6579066" cy="354441"/>
          </a:xfrm>
          <a:prstGeom prst="rect">
            <a:avLst/>
          </a:prstGeom>
          <a:noFill/>
          <a:ln/>
        </p:spPr>
        <p:txBody>
          <a:bodyPr wrap="square" rtlCol="0" anchor="ctr"/>
          <a:lstStyle/>
          <a:p>
            <a:pPr algn="ctr"/>
            <a:r>
              <a:rPr lang="en-US" sz="2000" i="1" dirty="0">
                <a:solidFill>
                  <a:srgbClr val="6B7280"/>
                </a:solidFill>
              </a:rPr>
              <a:t>Multiple methods informed the proposed concept</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sp>
        <p:nvSpPr>
          <p:cNvPr id="5" name="Shape 3"/>
          <p:cNvSpPr/>
          <p:nvPr/>
        </p:nvSpPr>
        <p:spPr>
          <a:xfrm>
            <a:off x="685800" y="2023110"/>
            <a:ext cx="3566160" cy="1062990"/>
          </a:xfrm>
          <a:prstGeom prst="roundRect">
            <a:avLst>
              <a:gd name="adj" fmla="val 3871"/>
            </a:avLst>
          </a:prstGeom>
          <a:solidFill>
            <a:srgbClr val="EAF1F7"/>
          </a:solidFill>
          <a:ln w="12700">
            <a:solidFill>
              <a:srgbClr val="2D5B8A"/>
            </a:solidFill>
            <a:prstDash val="solid"/>
          </a:ln>
        </p:spPr>
        <p:txBody>
          <a:bodyPr/>
          <a:lstStyle/>
          <a:p>
            <a:endParaRPr lang="sk-SK" sz="1350"/>
          </a:p>
        </p:txBody>
      </p:sp>
      <p:sp>
        <p:nvSpPr>
          <p:cNvPr id="6" name="Text 4"/>
          <p:cNvSpPr/>
          <p:nvPr/>
        </p:nvSpPr>
        <p:spPr>
          <a:xfrm>
            <a:off x="788670" y="2173986"/>
            <a:ext cx="3223260" cy="150876"/>
          </a:xfrm>
          <a:prstGeom prst="rect">
            <a:avLst/>
          </a:prstGeom>
          <a:noFill/>
          <a:ln/>
        </p:spPr>
        <p:txBody>
          <a:bodyPr wrap="square" rtlCol="0" anchor="ctr"/>
          <a:lstStyle/>
          <a:p>
            <a:r>
              <a:rPr lang="en-US" sz="1600" b="1" dirty="0">
                <a:solidFill>
                  <a:srgbClr val="143A5A"/>
                </a:solidFill>
              </a:rPr>
              <a:t>Expert interviews</a:t>
            </a:r>
            <a:endParaRPr lang="en-US" sz="1600" dirty="0"/>
          </a:p>
        </p:txBody>
      </p:sp>
      <p:sp>
        <p:nvSpPr>
          <p:cNvPr id="7" name="Text 5"/>
          <p:cNvSpPr/>
          <p:nvPr/>
        </p:nvSpPr>
        <p:spPr>
          <a:xfrm>
            <a:off x="788670" y="2489454"/>
            <a:ext cx="3120390" cy="555498"/>
          </a:xfrm>
          <a:prstGeom prst="rect">
            <a:avLst/>
          </a:prstGeom>
          <a:noFill/>
          <a:ln/>
        </p:spPr>
        <p:txBody>
          <a:bodyPr wrap="square" rtlCol="0" anchor="ctr"/>
          <a:lstStyle/>
          <a:p>
            <a:r>
              <a:rPr lang="en-US" sz="1600" dirty="0">
                <a:solidFill>
                  <a:srgbClr val="1F2937"/>
                </a:solidFill>
              </a:rPr>
              <a:t>insights from practitioners and decision-makers</a:t>
            </a:r>
            <a:endParaRPr lang="en-US" sz="1600" dirty="0"/>
          </a:p>
        </p:txBody>
      </p:sp>
      <p:sp>
        <p:nvSpPr>
          <p:cNvPr id="8" name="Shape 6"/>
          <p:cNvSpPr/>
          <p:nvPr/>
        </p:nvSpPr>
        <p:spPr>
          <a:xfrm>
            <a:off x="4732020" y="2023110"/>
            <a:ext cx="3566160" cy="1062990"/>
          </a:xfrm>
          <a:prstGeom prst="roundRect">
            <a:avLst>
              <a:gd name="adj" fmla="val 3871"/>
            </a:avLst>
          </a:prstGeom>
          <a:solidFill>
            <a:srgbClr val="EAF1F7"/>
          </a:solidFill>
          <a:ln w="12700">
            <a:solidFill>
              <a:srgbClr val="2D5B8A"/>
            </a:solidFill>
            <a:prstDash val="solid"/>
          </a:ln>
        </p:spPr>
        <p:txBody>
          <a:bodyPr/>
          <a:lstStyle/>
          <a:p>
            <a:endParaRPr lang="sk-SK" sz="1350"/>
          </a:p>
        </p:txBody>
      </p:sp>
      <p:sp>
        <p:nvSpPr>
          <p:cNvPr id="9" name="Text 7"/>
          <p:cNvSpPr/>
          <p:nvPr/>
        </p:nvSpPr>
        <p:spPr>
          <a:xfrm>
            <a:off x="4903470" y="2173986"/>
            <a:ext cx="3223260" cy="150876"/>
          </a:xfrm>
          <a:prstGeom prst="rect">
            <a:avLst/>
          </a:prstGeom>
          <a:noFill/>
          <a:ln/>
        </p:spPr>
        <p:txBody>
          <a:bodyPr wrap="square" rtlCol="0" anchor="ctr"/>
          <a:lstStyle/>
          <a:p>
            <a:r>
              <a:rPr lang="sk-SK" sz="1600" b="1" dirty="0" err="1">
                <a:solidFill>
                  <a:srgbClr val="143A5A"/>
                </a:solidFill>
              </a:rPr>
              <a:t>Case</a:t>
            </a:r>
            <a:r>
              <a:rPr lang="sk-SK" sz="1600" b="1" dirty="0">
                <a:solidFill>
                  <a:srgbClr val="143A5A"/>
                </a:solidFill>
              </a:rPr>
              <a:t> </a:t>
            </a:r>
            <a:r>
              <a:rPr lang="sk-SK" sz="1600" b="1" dirty="0" err="1">
                <a:solidFill>
                  <a:srgbClr val="143A5A"/>
                </a:solidFill>
              </a:rPr>
              <a:t>studies</a:t>
            </a:r>
            <a:endParaRPr lang="en-US" sz="1600" dirty="0"/>
          </a:p>
        </p:txBody>
      </p:sp>
      <p:sp>
        <p:nvSpPr>
          <p:cNvPr id="10" name="Text 8"/>
          <p:cNvSpPr/>
          <p:nvPr/>
        </p:nvSpPr>
        <p:spPr>
          <a:xfrm>
            <a:off x="4903470" y="2489454"/>
            <a:ext cx="3120390" cy="435490"/>
          </a:xfrm>
          <a:prstGeom prst="rect">
            <a:avLst/>
          </a:prstGeom>
          <a:noFill/>
          <a:ln/>
        </p:spPr>
        <p:txBody>
          <a:bodyPr wrap="square" rtlCol="0" anchor="ctr"/>
          <a:lstStyle/>
          <a:p>
            <a:r>
              <a:rPr lang="sk-SK" sz="1600" dirty="0">
                <a:solidFill>
                  <a:srgbClr val="1F2937"/>
                </a:solidFill>
              </a:rPr>
              <a:t>Slovak </a:t>
            </a:r>
            <a:r>
              <a:rPr lang="sk-SK" sz="1600" dirty="0" err="1">
                <a:solidFill>
                  <a:srgbClr val="1F2937"/>
                </a:solidFill>
              </a:rPr>
              <a:t>Republic</a:t>
            </a:r>
            <a:r>
              <a:rPr lang="sk-SK" sz="1600" dirty="0">
                <a:solidFill>
                  <a:srgbClr val="1F2937"/>
                </a:solidFill>
              </a:rPr>
              <a:t>, </a:t>
            </a:r>
            <a:r>
              <a:rPr lang="sk-SK" sz="1600" dirty="0" err="1">
                <a:solidFill>
                  <a:srgbClr val="1F2937"/>
                </a:solidFill>
              </a:rPr>
              <a:t>Czech</a:t>
            </a:r>
            <a:r>
              <a:rPr lang="sk-SK" sz="1600" dirty="0">
                <a:solidFill>
                  <a:srgbClr val="1F2937"/>
                </a:solidFill>
              </a:rPr>
              <a:t> </a:t>
            </a:r>
            <a:r>
              <a:rPr lang="sk-SK" sz="1600" dirty="0" err="1">
                <a:solidFill>
                  <a:srgbClr val="1F2937"/>
                </a:solidFill>
              </a:rPr>
              <a:t>Republic</a:t>
            </a:r>
            <a:r>
              <a:rPr lang="sk-SK" sz="1600" dirty="0">
                <a:solidFill>
                  <a:srgbClr val="1F2937"/>
                </a:solidFill>
              </a:rPr>
              <a:t>, </a:t>
            </a:r>
            <a:r>
              <a:rPr lang="sk-SK" sz="1600" dirty="0" err="1">
                <a:solidFill>
                  <a:srgbClr val="1F2937"/>
                </a:solidFill>
              </a:rPr>
              <a:t>Poland</a:t>
            </a:r>
            <a:r>
              <a:rPr lang="sk-SK" sz="1600" dirty="0">
                <a:solidFill>
                  <a:srgbClr val="1F2937"/>
                </a:solidFill>
              </a:rPr>
              <a:t> and </a:t>
            </a:r>
            <a:r>
              <a:rPr lang="sk-SK" sz="1600" dirty="0" err="1">
                <a:solidFill>
                  <a:srgbClr val="1F2937"/>
                </a:solidFill>
              </a:rPr>
              <a:t>Hungary</a:t>
            </a:r>
            <a:endParaRPr lang="en-US" sz="1600" dirty="0"/>
          </a:p>
        </p:txBody>
      </p:sp>
      <p:sp>
        <p:nvSpPr>
          <p:cNvPr id="11" name="Shape 9"/>
          <p:cNvSpPr/>
          <p:nvPr/>
        </p:nvSpPr>
        <p:spPr>
          <a:xfrm>
            <a:off x="685800" y="3463290"/>
            <a:ext cx="3566160" cy="1062990"/>
          </a:xfrm>
          <a:prstGeom prst="roundRect">
            <a:avLst>
              <a:gd name="adj" fmla="val 3871"/>
            </a:avLst>
          </a:prstGeom>
          <a:solidFill>
            <a:srgbClr val="EAF1F7"/>
          </a:solidFill>
          <a:ln w="12700">
            <a:solidFill>
              <a:srgbClr val="2D5B8A"/>
            </a:solidFill>
            <a:prstDash val="solid"/>
          </a:ln>
        </p:spPr>
        <p:txBody>
          <a:bodyPr/>
          <a:lstStyle/>
          <a:p>
            <a:endParaRPr lang="sk-SK" sz="1350"/>
          </a:p>
        </p:txBody>
      </p:sp>
      <p:sp>
        <p:nvSpPr>
          <p:cNvPr id="12" name="Text 10"/>
          <p:cNvSpPr/>
          <p:nvPr/>
        </p:nvSpPr>
        <p:spPr>
          <a:xfrm>
            <a:off x="788670" y="3614166"/>
            <a:ext cx="3223260" cy="150876"/>
          </a:xfrm>
          <a:prstGeom prst="rect">
            <a:avLst/>
          </a:prstGeom>
          <a:noFill/>
          <a:ln/>
        </p:spPr>
        <p:txBody>
          <a:bodyPr wrap="square" rtlCol="0" anchor="ctr"/>
          <a:lstStyle/>
          <a:p>
            <a:r>
              <a:rPr lang="en-US" sz="1600" b="1" dirty="0">
                <a:solidFill>
                  <a:srgbClr val="143A5A"/>
                </a:solidFill>
              </a:rPr>
              <a:t>Document analysis</a:t>
            </a:r>
            <a:endParaRPr lang="en-US" sz="1600" dirty="0"/>
          </a:p>
        </p:txBody>
      </p:sp>
      <p:sp>
        <p:nvSpPr>
          <p:cNvPr id="13" name="Text 11"/>
          <p:cNvSpPr/>
          <p:nvPr/>
        </p:nvSpPr>
        <p:spPr>
          <a:xfrm>
            <a:off x="788670" y="3929634"/>
            <a:ext cx="3120390" cy="555498"/>
          </a:xfrm>
          <a:prstGeom prst="rect">
            <a:avLst/>
          </a:prstGeom>
          <a:noFill/>
          <a:ln/>
        </p:spPr>
        <p:txBody>
          <a:bodyPr wrap="square" rtlCol="0" anchor="ctr"/>
          <a:lstStyle/>
          <a:p>
            <a:r>
              <a:rPr lang="en-US" sz="1600" dirty="0">
                <a:solidFill>
                  <a:srgbClr val="1F2937"/>
                </a:solidFill>
              </a:rPr>
              <a:t>requirements, courses and institutional arrangements</a:t>
            </a:r>
            <a:endParaRPr lang="en-US" sz="1600" dirty="0"/>
          </a:p>
        </p:txBody>
      </p:sp>
      <p:sp>
        <p:nvSpPr>
          <p:cNvPr id="14" name="Shape 12"/>
          <p:cNvSpPr/>
          <p:nvPr/>
        </p:nvSpPr>
        <p:spPr>
          <a:xfrm>
            <a:off x="4732020" y="3463290"/>
            <a:ext cx="3566160" cy="1062990"/>
          </a:xfrm>
          <a:prstGeom prst="roundRect">
            <a:avLst>
              <a:gd name="adj" fmla="val 3871"/>
            </a:avLst>
          </a:prstGeom>
          <a:solidFill>
            <a:srgbClr val="E9F6EE"/>
          </a:solidFill>
          <a:ln w="12700">
            <a:solidFill>
              <a:srgbClr val="3D7A57"/>
            </a:solidFill>
            <a:prstDash val="solid"/>
          </a:ln>
        </p:spPr>
        <p:txBody>
          <a:bodyPr/>
          <a:lstStyle/>
          <a:p>
            <a:endParaRPr lang="sk-SK" sz="1350"/>
          </a:p>
        </p:txBody>
      </p:sp>
      <p:sp>
        <p:nvSpPr>
          <p:cNvPr id="15" name="Text 13"/>
          <p:cNvSpPr/>
          <p:nvPr/>
        </p:nvSpPr>
        <p:spPr>
          <a:xfrm>
            <a:off x="4903470" y="3614166"/>
            <a:ext cx="3223260" cy="150876"/>
          </a:xfrm>
          <a:prstGeom prst="rect">
            <a:avLst/>
          </a:prstGeom>
          <a:noFill/>
          <a:ln/>
        </p:spPr>
        <p:txBody>
          <a:bodyPr wrap="square" rtlCol="0" anchor="ctr"/>
          <a:lstStyle/>
          <a:p>
            <a:r>
              <a:rPr lang="en-US" sz="1600" b="1" dirty="0">
                <a:solidFill>
                  <a:srgbClr val="143A5A"/>
                </a:solidFill>
              </a:rPr>
              <a:t>Survey (n</a:t>
            </a:r>
            <a:r>
              <a:rPr lang="sk-SK" sz="1600" b="1" dirty="0">
                <a:solidFill>
                  <a:srgbClr val="143A5A"/>
                </a:solidFill>
              </a:rPr>
              <a:t> </a:t>
            </a:r>
            <a:r>
              <a:rPr lang="en-US" sz="1600" b="1" dirty="0">
                <a:solidFill>
                  <a:srgbClr val="143A5A"/>
                </a:solidFill>
              </a:rPr>
              <a:t>=</a:t>
            </a:r>
            <a:r>
              <a:rPr lang="sk-SK" sz="1600" b="1" dirty="0">
                <a:solidFill>
                  <a:srgbClr val="143A5A"/>
                </a:solidFill>
              </a:rPr>
              <a:t> </a:t>
            </a:r>
            <a:r>
              <a:rPr lang="en-US" sz="1600" b="1" dirty="0">
                <a:solidFill>
                  <a:srgbClr val="143A5A"/>
                </a:solidFill>
              </a:rPr>
              <a:t>102)</a:t>
            </a:r>
            <a:endParaRPr lang="en-US" sz="1600" dirty="0"/>
          </a:p>
        </p:txBody>
      </p:sp>
      <p:sp>
        <p:nvSpPr>
          <p:cNvPr id="16" name="Text 14"/>
          <p:cNvSpPr/>
          <p:nvPr/>
        </p:nvSpPr>
        <p:spPr>
          <a:xfrm>
            <a:off x="4903470" y="3830193"/>
            <a:ext cx="3120390" cy="696087"/>
          </a:xfrm>
          <a:prstGeom prst="rect">
            <a:avLst/>
          </a:prstGeom>
          <a:noFill/>
          <a:ln/>
        </p:spPr>
        <p:txBody>
          <a:bodyPr wrap="square" rtlCol="0" anchor="ctr"/>
          <a:lstStyle/>
          <a:p>
            <a:r>
              <a:rPr lang="en-US" sz="1600" dirty="0">
                <a:solidFill>
                  <a:srgbClr val="1F2937"/>
                </a:solidFill>
              </a:rPr>
              <a:t>views of officers from career courses and mission training units</a:t>
            </a:r>
            <a:endParaRPr lang="en-US" sz="1600" dirty="0"/>
          </a:p>
        </p:txBody>
      </p:sp>
      <p:sp>
        <p:nvSpPr>
          <p:cNvPr id="17" name="Text 15"/>
          <p:cNvSpPr/>
          <p:nvPr/>
        </p:nvSpPr>
        <p:spPr>
          <a:xfrm>
            <a:off x="772616" y="5527514"/>
            <a:ext cx="7543800" cy="637790"/>
          </a:xfrm>
          <a:prstGeom prst="rect">
            <a:avLst/>
          </a:prstGeom>
          <a:solidFill>
            <a:schemeClr val="accent6">
              <a:lumMod val="20000"/>
              <a:lumOff val="80000"/>
            </a:schemeClr>
          </a:solidFill>
          <a:ln>
            <a:solidFill>
              <a:schemeClr val="accent6">
                <a:lumMod val="50000"/>
              </a:schemeClr>
            </a:solidFill>
          </a:ln>
        </p:spPr>
        <p:txBody>
          <a:bodyPr wrap="square" rtlCol="0" anchor="ctr"/>
          <a:lstStyle/>
          <a:p>
            <a:pPr algn="ctr"/>
            <a:r>
              <a:rPr lang="en-US" sz="2000" b="1" dirty="0">
                <a:solidFill>
                  <a:srgbClr val="C73E3A"/>
                </a:solidFill>
              </a:rPr>
              <a:t>Output: evidence-based recommendations for a differentiated, career-long language training system.</a:t>
            </a:r>
            <a:endParaRPr lang="en-US" sz="2000" dirty="0"/>
          </a:p>
        </p:txBody>
      </p:sp>
      <p:pic>
        <p:nvPicPr>
          <p:cNvPr id="19" name="Picture 2" descr="C:\Users\bernikova\Desktop\aos.jpg">
            <a:extLst>
              <a:ext uri="{FF2B5EF4-FFF2-40B4-BE49-F238E27FC236}">
                <a16:creationId xmlns:a16="http://schemas.microsoft.com/office/drawing/2014/main" id="{9CA6BCAE-36E7-B81E-D43F-A3F311294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43" y="94794"/>
            <a:ext cx="1331640" cy="1302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0458DA1-4137-4A7B-A295-6FFA0A35A17C}"/>
              </a:ext>
            </a:extLst>
          </p:cNvPr>
          <p:cNvSpPr>
            <a:spLocks noGrp="1"/>
          </p:cNvSpPr>
          <p:nvPr>
            <p:ph type="title"/>
          </p:nvPr>
        </p:nvSpPr>
        <p:spPr>
          <a:xfrm>
            <a:off x="2195736" y="351756"/>
            <a:ext cx="5184576" cy="989012"/>
          </a:xfrm>
        </p:spPr>
        <p:txBody>
          <a:bodyPr>
            <a:noAutofit/>
          </a:bodyPr>
          <a:lstStyle/>
          <a:p>
            <a:r>
              <a:rPr lang="en-US" sz="2400" dirty="0">
                <a:solidFill>
                  <a:srgbClr val="143A5A"/>
                </a:solidFill>
              </a:rPr>
              <a:t>Survey findings: the roles of officers in foreign military missions</a:t>
            </a:r>
            <a:endParaRPr lang="en-US" sz="2400" dirty="0"/>
          </a:p>
        </p:txBody>
      </p:sp>
      <p:pic>
        <p:nvPicPr>
          <p:cNvPr id="2" name="Picture 2" descr="C:\Users\bernikova\Desktop\aos.jpg">
            <a:extLst>
              <a:ext uri="{FF2B5EF4-FFF2-40B4-BE49-F238E27FC236}">
                <a16:creationId xmlns:a16="http://schemas.microsoft.com/office/drawing/2014/main" id="{319CEA26-67D6-440C-4A2C-F656951A7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51" y="136527"/>
            <a:ext cx="1374903" cy="1287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Zástupný objekt pre obsah 9">
            <a:extLst>
              <a:ext uri="{FF2B5EF4-FFF2-40B4-BE49-F238E27FC236}">
                <a16:creationId xmlns:a16="http://schemas.microsoft.com/office/drawing/2014/main" id="{AC2A4FDB-34A9-4A9A-AADD-834A3FA3673A}"/>
              </a:ext>
            </a:extLst>
          </p:cNvPr>
          <p:cNvGraphicFramePr>
            <a:graphicFrameLocks noGrp="1"/>
          </p:cNvGraphicFramePr>
          <p:nvPr>
            <p:ph type="pic" idx="1"/>
            <p:extLst>
              <p:ext uri="{D42A27DB-BD31-4B8C-83A1-F6EECF244321}">
                <p14:modId xmlns:p14="http://schemas.microsoft.com/office/powerpoint/2010/main" val="4268259300"/>
              </p:ext>
            </p:extLst>
          </p:nvPr>
        </p:nvGraphicFramePr>
        <p:xfrm>
          <a:off x="1792288" y="1700807"/>
          <a:ext cx="6092080" cy="30267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Zástupný objekt pre obsah 9">
            <a:extLst>
              <a:ext uri="{FF2B5EF4-FFF2-40B4-BE49-F238E27FC236}">
                <a16:creationId xmlns:a16="http://schemas.microsoft.com/office/drawing/2014/main" id="{BE323CEB-24F7-DA25-B269-28AE9A184D44}"/>
              </a:ext>
            </a:extLst>
          </p:cNvPr>
          <p:cNvGraphicFramePr>
            <a:graphicFrameLocks/>
          </p:cNvGraphicFramePr>
          <p:nvPr>
            <p:extLst>
              <p:ext uri="{D42A27DB-BD31-4B8C-83A1-F6EECF244321}">
                <p14:modId xmlns:p14="http://schemas.microsoft.com/office/powerpoint/2010/main" val="4264409452"/>
              </p:ext>
            </p:extLst>
          </p:nvPr>
        </p:nvGraphicFramePr>
        <p:xfrm>
          <a:off x="1691680" y="1628800"/>
          <a:ext cx="6192688" cy="3816424"/>
        </p:xfrm>
        <a:graphic>
          <a:graphicData uri="http://schemas.openxmlformats.org/drawingml/2006/chart">
            <c:chart xmlns:c="http://schemas.openxmlformats.org/drawingml/2006/chart" xmlns:r="http://schemas.openxmlformats.org/officeDocument/2006/relationships" r:id="rId5"/>
          </a:graphicData>
        </a:graphic>
      </p:graphicFrame>
      <p:sp>
        <p:nvSpPr>
          <p:cNvPr id="8" name="AutoShape 2" descr="Stiahnuť obrázok">
            <a:extLst>
              <a:ext uri="{FF2B5EF4-FFF2-40B4-BE49-F238E27FC236}">
                <a16:creationId xmlns:a16="http://schemas.microsoft.com/office/drawing/2014/main" id="{A3BC4C08-E226-4DEF-DE06-B5BD697CBFA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Tree>
    <p:extLst>
      <p:ext uri="{BB962C8B-B14F-4D97-AF65-F5344CB8AC3E}">
        <p14:creationId xmlns:p14="http://schemas.microsoft.com/office/powerpoint/2010/main" val="49039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0"/>
          <p:cNvSpPr/>
          <p:nvPr/>
        </p:nvSpPr>
        <p:spPr>
          <a:xfrm>
            <a:off x="2843808" y="692696"/>
            <a:ext cx="4752528" cy="713194"/>
          </a:xfrm>
          <a:prstGeom prst="rect">
            <a:avLst/>
          </a:prstGeom>
          <a:noFill/>
          <a:ln/>
        </p:spPr>
        <p:txBody>
          <a:bodyPr wrap="square" rtlCol="0" anchor="ctr"/>
          <a:lstStyle/>
          <a:p>
            <a:r>
              <a:rPr lang="en-US" sz="2400" b="1" dirty="0">
                <a:solidFill>
                  <a:srgbClr val="143A5A"/>
                </a:solidFill>
              </a:rPr>
              <a:t>Survey findings: what officers need</a:t>
            </a:r>
            <a:endParaRPr lang="en-US" sz="2400" dirty="0"/>
          </a:p>
        </p:txBody>
      </p:sp>
      <p:sp>
        <p:nvSpPr>
          <p:cNvPr id="3" name="Text 1"/>
          <p:cNvSpPr/>
          <p:nvPr/>
        </p:nvSpPr>
        <p:spPr>
          <a:xfrm>
            <a:off x="2123728" y="1303021"/>
            <a:ext cx="6048672" cy="322324"/>
          </a:xfrm>
          <a:prstGeom prst="rect">
            <a:avLst/>
          </a:prstGeom>
          <a:noFill/>
          <a:ln/>
        </p:spPr>
        <p:txBody>
          <a:bodyPr wrap="square" rtlCol="0" anchor="ctr"/>
          <a:lstStyle/>
          <a:p>
            <a:pPr algn="ctr"/>
            <a:r>
              <a:rPr lang="en-US" sz="2000" i="1" dirty="0">
                <a:solidFill>
                  <a:srgbClr val="6B7280"/>
                </a:solidFill>
              </a:rPr>
              <a:t>Percentage of respondents selecting each option</a:t>
            </a:r>
            <a:endParaRPr lang="en-US" sz="2000" dirty="0"/>
          </a:p>
        </p:txBody>
      </p:sp>
      <p:sp>
        <p:nvSpPr>
          <p:cNvPr id="4" name="Shape 2"/>
          <p:cNvSpPr/>
          <p:nvPr/>
        </p:nvSpPr>
        <p:spPr>
          <a:xfrm>
            <a:off x="445770" y="1625346"/>
            <a:ext cx="8229600" cy="0"/>
          </a:xfrm>
          <a:prstGeom prst="line">
            <a:avLst/>
          </a:prstGeom>
          <a:noFill/>
          <a:ln w="12700">
            <a:solidFill>
              <a:srgbClr val="D9B86C"/>
            </a:solidFill>
            <a:prstDash val="solid"/>
          </a:ln>
        </p:spPr>
        <p:txBody>
          <a:bodyPr/>
          <a:lstStyle/>
          <a:p>
            <a:endParaRPr lang="sk-SK" sz="1350"/>
          </a:p>
        </p:txBody>
      </p:sp>
      <p:graphicFrame>
        <p:nvGraphicFramePr>
          <p:cNvPr id="5" name="Chart 0"/>
          <p:cNvGraphicFramePr/>
          <p:nvPr/>
        </p:nvGraphicFramePr>
        <p:xfrm>
          <a:off x="323528" y="1885948"/>
          <a:ext cx="3672408" cy="36690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3"/>
          <p:cNvSpPr/>
          <p:nvPr/>
        </p:nvSpPr>
        <p:spPr>
          <a:xfrm>
            <a:off x="1403648" y="5445224"/>
            <a:ext cx="1751032" cy="648072"/>
          </a:xfrm>
          <a:prstGeom prst="rect">
            <a:avLst/>
          </a:prstGeom>
          <a:noFill/>
          <a:ln/>
        </p:spPr>
        <p:txBody>
          <a:bodyPr wrap="square" rtlCol="0" anchor="ctr"/>
          <a:lstStyle/>
          <a:p>
            <a:pPr algn="ctr"/>
            <a:r>
              <a:rPr lang="en-US" sz="1600" b="1" dirty="0">
                <a:solidFill>
                  <a:srgbClr val="143A5A"/>
                </a:solidFill>
              </a:rPr>
              <a:t>Training demand</a:t>
            </a:r>
            <a:r>
              <a:rPr lang="sk-SK" sz="1600" b="1" dirty="0">
                <a:solidFill>
                  <a:srgbClr val="143A5A"/>
                </a:solidFill>
              </a:rPr>
              <a:t> - </a:t>
            </a:r>
            <a:r>
              <a:rPr lang="sk-SK" sz="1600" b="1" dirty="0" err="1">
                <a:solidFill>
                  <a:srgbClr val="143A5A"/>
                </a:solidFill>
              </a:rPr>
              <a:t>vocabulary</a:t>
            </a:r>
            <a:endParaRPr lang="en-US" sz="1600" dirty="0"/>
          </a:p>
        </p:txBody>
      </p:sp>
      <p:sp>
        <p:nvSpPr>
          <p:cNvPr id="8" name="Text 4"/>
          <p:cNvSpPr/>
          <p:nvPr/>
        </p:nvSpPr>
        <p:spPr>
          <a:xfrm>
            <a:off x="5364088" y="5301208"/>
            <a:ext cx="2026140" cy="1080120"/>
          </a:xfrm>
          <a:prstGeom prst="rect">
            <a:avLst/>
          </a:prstGeom>
          <a:noFill/>
          <a:ln/>
        </p:spPr>
        <p:txBody>
          <a:bodyPr wrap="square" rtlCol="0" anchor="ctr"/>
          <a:lstStyle/>
          <a:p>
            <a:pPr algn="ctr"/>
            <a:r>
              <a:rPr lang="en-US" sz="1600" b="1" dirty="0">
                <a:solidFill>
                  <a:srgbClr val="143A5A"/>
                </a:solidFill>
              </a:rPr>
              <a:t>Areas perceived as lacking</a:t>
            </a:r>
            <a:endParaRPr lang="en-US" sz="1600" dirty="0"/>
          </a:p>
        </p:txBody>
      </p:sp>
      <p:pic>
        <p:nvPicPr>
          <p:cNvPr id="10" name="Picture 2" descr="C:\Users\bernikova\Desktop\aos.jpg">
            <a:extLst>
              <a:ext uri="{FF2B5EF4-FFF2-40B4-BE49-F238E27FC236}">
                <a16:creationId xmlns:a16="http://schemas.microsoft.com/office/drawing/2014/main" id="{29ECE3E7-9E9D-DA43-0DE0-AF355E427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61" y="230877"/>
            <a:ext cx="1351303" cy="1302102"/>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ok 12">
            <a:extLst>
              <a:ext uri="{FF2B5EF4-FFF2-40B4-BE49-F238E27FC236}">
                <a16:creationId xmlns:a16="http://schemas.microsoft.com/office/drawing/2014/main" id="{2AD4A610-8430-14A4-EA54-1845A70AAACE}"/>
              </a:ext>
            </a:extLst>
          </p:cNvPr>
          <p:cNvPicPr>
            <a:picLocks noChangeAspect="1"/>
          </p:cNvPicPr>
          <p:nvPr/>
        </p:nvPicPr>
        <p:blipFill>
          <a:blip r:embed="rId5"/>
          <a:srcRect/>
          <a:stretch/>
        </p:blipFill>
        <p:spPr>
          <a:xfrm>
            <a:off x="4023360" y="2016214"/>
            <a:ext cx="4941128" cy="3538761"/>
          </a:xfrm>
          <a:prstGeom prst="rect">
            <a:avLst/>
          </a:prstGeom>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6175</TotalTime>
  <Words>1652</Words>
  <Application>Microsoft Office PowerPoint</Application>
  <PresentationFormat>Prezentácia na obrazovke (4:3)</PresentationFormat>
  <Paragraphs>198</Paragraphs>
  <Slides>17</Slides>
  <Notes>17</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17</vt:i4>
      </vt:variant>
    </vt:vector>
  </HeadingPairs>
  <TitlesOfParts>
    <vt:vector size="21" baseType="lpstr">
      <vt:lpstr>Arial</vt:lpstr>
      <vt:lpstr>Calibri</vt:lpstr>
      <vt:lpstr>Wingdings</vt:lpstr>
      <vt:lpstr>Motív Office</vt:lpstr>
      <vt:lpstr>Prezentácia programu PowerPoint</vt:lpstr>
      <vt:lpstr>Contents</vt:lpstr>
      <vt:lpstr> </vt:lpstr>
      <vt:lpstr>Prezentácia programu PowerPoint</vt:lpstr>
      <vt:lpstr>Prezentácia programu PowerPoint</vt:lpstr>
      <vt:lpstr>1 Theoretical background and objective of the paper</vt:lpstr>
      <vt:lpstr>Prezentácia programu PowerPoint</vt:lpstr>
      <vt:lpstr>Survey findings: the roles of officers in foreign military missions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Thank you for your attention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Ako má vyzerať prezentácia v PowerPoint-e?</dc:title>
  <dc:creator>lenovo_ntb</dc:creator>
  <cp:keywords>, docId:33BC1681789B5AD8B1ABF3790C31C252</cp:keywords>
  <cp:lastModifiedBy>Lenka</cp:lastModifiedBy>
  <cp:revision>431</cp:revision>
  <cp:lastPrinted>2026-04-21T07:57:32Z</cp:lastPrinted>
  <dcterms:created xsi:type="dcterms:W3CDTF">2011-06-26T10:20:37Z</dcterms:created>
  <dcterms:modified xsi:type="dcterms:W3CDTF">2026-05-13T20:26:58Z</dcterms:modified>
</cp:coreProperties>
</file>