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35" r:id="rId2"/>
    <p:sldMasterId id="2147483746" r:id="rId3"/>
    <p:sldMasterId id="2147484027" r:id="rId4"/>
  </p:sldMasterIdLst>
  <p:notesMasterIdLst>
    <p:notesMasterId r:id="rId11"/>
  </p:notesMasterIdLst>
  <p:sldIdLst>
    <p:sldId id="377" r:id="rId5"/>
    <p:sldId id="378" r:id="rId6"/>
    <p:sldId id="379" r:id="rId7"/>
    <p:sldId id="380" r:id="rId8"/>
    <p:sldId id="381" r:id="rId9"/>
    <p:sldId id="382" r:id="rId10"/>
  </p:sldIdLst>
  <p:sldSz cx="12601575" cy="6858000"/>
  <p:notesSz cx="6797675" cy="9925050"/>
  <p:defaultTextStyle>
    <a:defPPr>
      <a:defRPr lang="bg-BG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74" autoAdjust="0"/>
    <p:restoredTop sz="94450" autoAdjust="0"/>
  </p:normalViewPr>
  <p:slideViewPr>
    <p:cSldViewPr>
      <p:cViewPr varScale="1">
        <p:scale>
          <a:sx n="64" d="100"/>
          <a:sy n="64" d="100"/>
        </p:scale>
        <p:origin x="486" y="78"/>
      </p:cViewPr>
      <p:guideLst>
        <p:guide orient="horz" pos="2160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200" d="100"/>
          <a:sy n="200" d="100"/>
        </p:scale>
        <p:origin x="-390" y="8280"/>
      </p:cViewPr>
      <p:guideLst>
        <p:guide orient="horz" pos="3126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666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420" y="0"/>
            <a:ext cx="2946666" cy="4982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C61942B-2FE9-4A9A-94CF-F0504EF387E7}" type="datetimeFigureOut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0675" y="1241425"/>
            <a:ext cx="61563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245" y="4776084"/>
            <a:ext cx="5437186" cy="39081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bg-BG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6815"/>
            <a:ext cx="2946666" cy="4982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420" y="9426815"/>
            <a:ext cx="2946666" cy="49823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157894-DA35-4B8D-A347-6D30D973DE23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502525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5197" y="1122363"/>
            <a:ext cx="945118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5197" y="3602038"/>
            <a:ext cx="9451181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5F330-9FDD-4DB6-B3B0-EF0AC867BAFB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5FB4-F549-4475-B51F-E852CFF2A4E6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65856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8F938-BBAC-4FA8-94D5-9C2326EC9131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84AC10-E52C-4C4C-B436-1E098035FFAE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969817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8004" y="365127"/>
            <a:ext cx="2717215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362" y="365127"/>
            <a:ext cx="7941618" cy="581183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6E449-421F-48B0-A1B4-3EC5C2826284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52B7F-FEF8-469F-BD0F-8168BAC935BA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7379032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NATOhor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655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25" y="623888"/>
            <a:ext cx="4078288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black">
          <a:xfrm>
            <a:off x="438150" y="2046288"/>
            <a:ext cx="3049588" cy="12001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500" b="1">
                <a:solidFill>
                  <a:srgbClr val="000000"/>
                </a:solidFill>
              </a:rPr>
              <a:t>Supreme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Allied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Commander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Transformation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18" y="3581405"/>
            <a:ext cx="10711339" cy="1470025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36" y="5181604"/>
            <a:ext cx="8821103" cy="1088227"/>
          </a:xfrm>
        </p:spPr>
        <p:txBody>
          <a:bodyPr/>
          <a:lstStyle>
            <a:lvl1pPr marL="0" indent="0" algn="ctr">
              <a:buNone/>
              <a:defRPr>
                <a:solidFill>
                  <a:srgbClr val="0033CC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E822B6-A328-4E00-9D33-30DBE6ACA905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0000"/>
                </a:solidFill>
                <a:effectLst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7C8AF-5BB8-4644-BD1E-E3B63E4BC27F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799261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/>
          </p:cNvSpPr>
          <p:nvPr/>
        </p:nvSpPr>
        <p:spPr>
          <a:xfrm>
            <a:off x="4305300" y="6502400"/>
            <a:ext cx="39909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srgbClr val="FF0000"/>
                </a:solidFill>
              </a:rPr>
              <a:t>NATO UNCLASSIFIED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NATOhor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Pictur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0460038" y="6324600"/>
            <a:ext cx="2187575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ACT - Improving today,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Shaping tomorrow,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Bridging the two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699" y="685801"/>
            <a:ext cx="8606185" cy="53322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039" y="1981201"/>
            <a:ext cx="1198877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1365170" y="1295400"/>
            <a:ext cx="9766221" cy="609600"/>
          </a:xfrm>
        </p:spPr>
        <p:txBody>
          <a:bodyPr>
            <a:normAutofit/>
          </a:bodyPr>
          <a:lstStyle>
            <a:lvl1pPr marL="0" indent="0" algn="ctr">
              <a:buNone/>
              <a:defRPr lang="en-GB" sz="2400" dirty="0" smtClean="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6849FD6-9D53-4B65-AF87-C2CD959091F9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60034-868E-4BC2-9831-FE30B1F076C6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4245809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 txBox="1">
            <a:spLocks noChangeArrowheads="1"/>
          </p:cNvSpPr>
          <p:nvPr userDrawn="1"/>
        </p:nvSpPr>
        <p:spPr bwMode="auto">
          <a:xfrm>
            <a:off x="9153525" y="6381750"/>
            <a:ext cx="343058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05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– Leading NATO Military Transformation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20" y="76201"/>
            <a:ext cx="8606185" cy="533220"/>
          </a:xfrm>
        </p:spPr>
        <p:txBody>
          <a:bodyPr>
            <a:noAutofit/>
          </a:bodyPr>
          <a:lstStyle>
            <a:lvl1pPr>
              <a:defRPr sz="28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26" y="762002"/>
            <a:ext cx="11944937" cy="5619751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AD5DE-B9A4-47E4-9213-D27E2E93013B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033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B3256-43FB-45B6-88DC-7D16BCCFCBEA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223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7025" y="-39688"/>
            <a:ext cx="890588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68072" y="1"/>
            <a:ext cx="9481143" cy="612268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0238" y="6356350"/>
            <a:ext cx="2940050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FDBED36-7A0C-4DF5-A4D4-7FC5A164914B}" type="datetime1">
              <a:rPr lang="bg-BG"/>
              <a:pPr>
                <a:defRPr/>
              </a:pPr>
              <a:t>14.5.2026 г.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Old Lisbon Monuments Overview, a painting by E. Gancheva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96740-809B-4237-A450-CC375505082B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482347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4305300" y="6502400"/>
            <a:ext cx="3990975" cy="365125"/>
          </a:xfrm>
          <a:prstGeom prst="rect">
            <a:avLst/>
          </a:prstGeom>
        </p:spPr>
        <p:txBody>
          <a:bodyPr lIns="68580" tIns="34290" rIns="68580" bIns="3429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srgbClr val="FF0000"/>
                </a:solidFill>
              </a:rPr>
              <a:t>NATO UNCLASSIFIED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816CD6-E616-4CE6-B231-62ECC44ACA62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lvl1pPr algn="l">
              <a:defRPr sz="1050" b="1">
                <a:solidFill>
                  <a:prstClr val="black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845AC6-7424-499B-BE66-7DAB6F3F7037}" type="datetime1">
              <a:rPr lang="bg-BG"/>
              <a:pPr>
                <a:defRPr/>
              </a:pPr>
              <a:t>14.5.2026 г.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546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7025" y="-39688"/>
            <a:ext cx="890588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072" y="1"/>
            <a:ext cx="9481143" cy="612268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5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Old Lisbon Monuments Overview, a painting by E. Gancheva</a:t>
            </a:r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EBC50-8DD7-4E1F-83BF-BB27F236958F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2295164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5276" y="76201"/>
            <a:ext cx="8611076" cy="533220"/>
          </a:xfrm>
        </p:spPr>
        <p:txBody>
          <a:bodyPr/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1470184" y="685800"/>
            <a:ext cx="9766221" cy="609600"/>
          </a:xfrm>
        </p:spPr>
        <p:txBody>
          <a:bodyPr>
            <a:normAutofit/>
          </a:bodyPr>
          <a:lstStyle>
            <a:lvl1pPr marL="0" indent="0" algn="ctr">
              <a:buNone/>
              <a:defRPr lang="en-GB" sz="2400" dirty="0" smtClean="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AAB9B-6D8E-446F-8779-01A0A22DE9A7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100532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BA143-FDFB-4D4A-B3EB-A00905431B00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09BA5-B8B2-46DF-B717-B170387791B9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0275045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9118" y="46941"/>
            <a:ext cx="9736390" cy="533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3502-C4C9-49D9-BA51-0DDCC244DA0F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4222818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NATOhor_RG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4655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4625" y="623888"/>
            <a:ext cx="4078288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black">
          <a:xfrm>
            <a:off x="438150" y="2046288"/>
            <a:ext cx="3049588" cy="12001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500" b="1">
                <a:solidFill>
                  <a:srgbClr val="000000"/>
                </a:solidFill>
              </a:rPr>
              <a:t>Supreme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Allied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Commander </a:t>
            </a:r>
            <a:br>
              <a:rPr lang="en-GB" altLang="en-US" sz="1500" b="1">
                <a:solidFill>
                  <a:srgbClr val="000000"/>
                </a:solidFill>
              </a:rPr>
            </a:br>
            <a:r>
              <a:rPr lang="en-GB" altLang="en-US" sz="1500" b="1">
                <a:solidFill>
                  <a:srgbClr val="000000"/>
                </a:solidFill>
              </a:rPr>
              <a:t>Transformation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18" y="3581405"/>
            <a:ext cx="10711339" cy="1470025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36" y="5181604"/>
            <a:ext cx="8821103" cy="1088227"/>
          </a:xfrm>
        </p:spPr>
        <p:txBody>
          <a:bodyPr/>
          <a:lstStyle>
            <a:lvl1pPr marL="0" indent="0" algn="ctr">
              <a:buNone/>
              <a:defRPr>
                <a:solidFill>
                  <a:srgbClr val="0033CC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3C8F6B9-1CBF-4ABC-B0FC-996D63C6179B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0000"/>
                </a:solidFill>
                <a:effectLst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ED440-857E-498D-BCA0-15C75746356E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833508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 txBox="1">
            <a:spLocks/>
          </p:cNvSpPr>
          <p:nvPr/>
        </p:nvSpPr>
        <p:spPr>
          <a:xfrm>
            <a:off x="4305300" y="6502400"/>
            <a:ext cx="399097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srgbClr val="FF0000"/>
                </a:solidFill>
              </a:rPr>
              <a:t>NATO UNCLASSIFIED</a:t>
            </a:r>
          </a:p>
        </p:txBody>
      </p: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NATOhor_RG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2" descr="Picture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0460038" y="6324600"/>
            <a:ext cx="2187575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ACT - Improving today,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Shaping tomorrow,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Bridging the two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699" y="685801"/>
            <a:ext cx="8606185" cy="53322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039" y="1981201"/>
            <a:ext cx="11988770" cy="4343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1365170" y="1295400"/>
            <a:ext cx="9766221" cy="609600"/>
          </a:xfrm>
        </p:spPr>
        <p:txBody>
          <a:bodyPr>
            <a:normAutofit/>
          </a:bodyPr>
          <a:lstStyle>
            <a:lvl1pPr marL="0" indent="0" algn="ctr">
              <a:buNone/>
              <a:defRPr lang="en-GB" sz="2400" dirty="0" smtClean="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5812BF-BB68-447F-9EBB-8B19B9612BA8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D9821-705B-422A-9D29-0983B4A9B6E8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2497019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5"/>
          <p:cNvSpPr txBox="1">
            <a:spLocks noChangeArrowheads="1"/>
          </p:cNvSpPr>
          <p:nvPr userDrawn="1"/>
        </p:nvSpPr>
        <p:spPr bwMode="auto">
          <a:xfrm>
            <a:off x="9153525" y="6381750"/>
            <a:ext cx="343058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05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 – Leading NATO Military Transformation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120" y="76201"/>
            <a:ext cx="8606185" cy="533220"/>
          </a:xfrm>
        </p:spPr>
        <p:txBody>
          <a:bodyPr>
            <a:noAutofit/>
          </a:bodyPr>
          <a:lstStyle>
            <a:lvl1pPr>
              <a:defRPr sz="28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026" y="762002"/>
            <a:ext cx="11944937" cy="5619751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4B33-ED0F-4750-93D8-A633C2F69EF2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84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43580-AEAA-468D-AAE7-B5993A9DE48A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2463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7025" y="-39688"/>
            <a:ext cx="890588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768072" y="1"/>
            <a:ext cx="9481143" cy="612268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30238" y="6356350"/>
            <a:ext cx="2940050" cy="365125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1752263-3EA4-41AC-B995-C0D43AC388DD}" type="datetime1">
              <a:rPr lang="bg-BG"/>
              <a:pPr>
                <a:defRPr/>
              </a:pPr>
              <a:t>14.5.2026 г.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Old Lisbon Monuments Overview, a painting by E. Gancheva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D32D6-F060-4EA3-8E8E-A8EBBD04A7BB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119407900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 txBox="1">
            <a:spLocks/>
          </p:cNvSpPr>
          <p:nvPr userDrawn="1"/>
        </p:nvSpPr>
        <p:spPr>
          <a:xfrm>
            <a:off x="4305300" y="6502400"/>
            <a:ext cx="3990975" cy="365125"/>
          </a:xfrm>
          <a:prstGeom prst="rect">
            <a:avLst/>
          </a:prstGeom>
        </p:spPr>
        <p:txBody>
          <a:bodyPr lIns="68580" tIns="34290" rIns="68580" bIns="34290" anchor="ctr"/>
          <a:lstStyle>
            <a:defPPr>
              <a:defRPr lang="en-US"/>
            </a:defPPr>
            <a:lvl1pPr marL="0" algn="ctr" defTabSz="914400" rtl="0" eaLnBrk="1" latinLnBrk="0" hangingPunct="1">
              <a:defRPr sz="1200" b="1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050" dirty="0">
                <a:solidFill>
                  <a:srgbClr val="FF0000"/>
                </a:solidFill>
              </a:rPr>
              <a:t>NATO UNCLASSIFIED</a:t>
            </a:r>
          </a:p>
        </p:txBody>
      </p:sp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6863" y="0"/>
            <a:ext cx="8572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E9474-6300-47FA-88B6-7FD7C341BD6D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lvl1pPr algn="l">
              <a:defRPr sz="1050" b="1">
                <a:solidFill>
                  <a:prstClr val="black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B66215E-2542-418E-BDAA-B2297EE78836}" type="datetime1">
              <a:rPr lang="bg-BG"/>
              <a:pPr>
                <a:defRPr/>
              </a:pPr>
              <a:t>14.5.2026 г.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2794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261903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0" descr="NATOhor_RGB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178593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2" descr="Picture1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57025" y="-39688"/>
            <a:ext cx="890588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072" y="1"/>
            <a:ext cx="9481143" cy="612268"/>
          </a:xfrm>
        </p:spPr>
        <p:txBody>
          <a:bodyPr/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050">
                <a:latin typeface="Arial" charset="0"/>
              </a:defRPr>
            </a:lvl1pPr>
          </a:lstStyle>
          <a:p>
            <a:pPr>
              <a:defRPr/>
            </a:pPr>
            <a:r>
              <a:rPr lang="en-US" altLang="en-US"/>
              <a:t>Old Lisbon Monuments Overview, a painting by E. Gancheva</a:t>
            </a:r>
            <a:endParaRPr lang="en-US" alt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97882-3F0F-4708-A0BB-4DDE4FF26E93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9735912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5276" y="76201"/>
            <a:ext cx="8611076" cy="533220"/>
          </a:xfrm>
        </p:spPr>
        <p:txBody>
          <a:bodyPr/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1470184" y="685800"/>
            <a:ext cx="9766221" cy="609600"/>
          </a:xfrm>
        </p:spPr>
        <p:txBody>
          <a:bodyPr>
            <a:normAutofit/>
          </a:bodyPr>
          <a:lstStyle>
            <a:lvl1pPr marL="0" indent="0" algn="ctr">
              <a:buNone/>
              <a:defRPr lang="en-GB" sz="2400" dirty="0" smtClean="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ctr"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539AC-9E21-4B2A-83B5-84EEAECF8E77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522354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989118" y="46941"/>
            <a:ext cx="9736390" cy="53322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8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15EA8-C396-410F-A977-C8A31E80AEF9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</p:spTree>
    <p:extLst>
      <p:ext uri="{BB962C8B-B14F-4D97-AF65-F5344CB8AC3E}">
        <p14:creationId xmlns:p14="http://schemas.microsoft.com/office/powerpoint/2010/main" val="376065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796" y="1709741"/>
            <a:ext cx="1086885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96" y="4589465"/>
            <a:ext cx="1086885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464F2-0883-4084-BB88-BC402A8EF769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CF3A5-43E8-4E72-965C-37FA5F4F8DB1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8826566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5118" y="2130427"/>
            <a:ext cx="10711339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0236" y="3886200"/>
            <a:ext cx="882110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4BC5-E6D0-4EB5-8ABC-EFAB1F1850C8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B0D9F-71B2-4ACE-9E06-EE2197ADC25B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9488435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2C1AB-D170-4C82-BB3E-84AE31C4D217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C4511-5B77-41EF-BCA7-50D30AD0C578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368568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5437" y="4406902"/>
            <a:ext cx="1071133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5437" y="2906713"/>
            <a:ext cx="10711339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0340B-C6C1-440A-92CC-80BDB7BC1BA3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FFAE8-5E81-45A0-AE51-93A1790C38D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41082993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0079" y="1600202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5800" y="1600202"/>
            <a:ext cx="55656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F52BA-0995-4FEF-9C5D-89CB1CEECD74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942DF-1D6B-43C8-BFF1-431BC38D9209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3748002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9" y="1535114"/>
            <a:ext cx="5567884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079" y="2174875"/>
            <a:ext cx="556788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1429" y="1535114"/>
            <a:ext cx="557007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01429" y="2174875"/>
            <a:ext cx="557007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9CAAD-2647-4E14-8E2E-1B830FD59A92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F3279-8504-456F-B0E9-F987DFD8C7B8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8635379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6CFA0-E3EE-4FB7-A194-DCB7924E507B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A69E4-6F63-4AF1-914A-C48708585BA8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3200167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4B39F-0EEC-4E53-B715-A03DAF56B889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57A40-AEE1-48D4-8357-42F9BD0440D6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8601392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082" y="273050"/>
            <a:ext cx="4145831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866" y="273053"/>
            <a:ext cx="70446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082" y="1435103"/>
            <a:ext cx="414583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2845E-D67F-40B2-9266-10A709A539AD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9DEA9-6A9D-4235-BFEC-8E77768847BD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37021527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9997" y="4800601"/>
            <a:ext cx="7560945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69997" y="612775"/>
            <a:ext cx="756094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69997" y="5367339"/>
            <a:ext cx="7560945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F39F0-81C6-49E9-9765-5C7CDA1710BB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F1315-ED17-435F-86FD-247B2B89724F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9495641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9CF35-A8AE-4D1C-A2EB-8979B774F16D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5AA71-0E33-49DE-8867-EA9F601A1EEB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750639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358" y="1825625"/>
            <a:ext cx="5329416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5801" y="1825625"/>
            <a:ext cx="5329416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6DA74-C6DF-4A50-AB20-85E8DC1CC4A4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5A8C-4A2C-42A4-8A45-F6C219572719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4682257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36142" y="274640"/>
            <a:ext cx="283535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079" y="274640"/>
            <a:ext cx="82960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5317D-E1F8-4F95-B9E3-FAC93741BBA8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2E66E-E6FF-44B7-B81F-463A0AFDF561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12898229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ED823-3175-4EC5-9036-BD605BBF119A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98D3D-9E76-433F-9FB4-C67C996D22C1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49794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47" y="365126"/>
            <a:ext cx="1086885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8550" y="1681163"/>
            <a:ext cx="53316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8550" y="2505075"/>
            <a:ext cx="533160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9547" y="1681163"/>
            <a:ext cx="535785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9547" y="2505075"/>
            <a:ext cx="535785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70E77-0B69-47C6-8DB4-A12F0E201DF0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EA6BD-8086-409D-A83D-85B628627A00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41540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05670-0677-4D62-8D88-021EE289B052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7AE18-FB1F-481C-8728-834512180B0A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8254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AAF2F-2B26-4235-A22E-34B6FD4EF91F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5C972-A497-4AA5-AFDF-182B1DDCD477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70979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50" y="457200"/>
            <a:ext cx="406488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7858" y="987427"/>
            <a:ext cx="637954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8550" y="2057401"/>
            <a:ext cx="406488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EA1A9-707D-4266-99FB-3D806C080732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91D4-A69C-4EDF-AA07-AA9E05122FC8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43551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550" y="457200"/>
            <a:ext cx="406488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57858" y="987427"/>
            <a:ext cx="6379547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bg-B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8550" y="2057401"/>
            <a:ext cx="406488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9F2A-B5C5-46BD-878E-B7DD0B744BA1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92E0E-3086-4B2B-A838-D2DB1C9D7261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03719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image" Target="../media/image7.png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66775" y="365125"/>
            <a:ext cx="108680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/>
              <a:t>Click to edit Master title style</a:t>
            </a:r>
            <a:endParaRPr lang="bg-BG" altLang="bg-BG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66775" y="1825625"/>
            <a:ext cx="108680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g-BG"/>
              <a:t>Click to edit Master text styles</a:t>
            </a:r>
          </a:p>
          <a:p>
            <a:pPr lvl="1"/>
            <a:r>
              <a:rPr lang="en-US" altLang="bg-BG"/>
              <a:t>Second level</a:t>
            </a:r>
          </a:p>
          <a:p>
            <a:pPr lvl="2"/>
            <a:r>
              <a:rPr lang="en-US" altLang="bg-BG"/>
              <a:t>Third level</a:t>
            </a:r>
          </a:p>
          <a:p>
            <a:pPr lvl="3"/>
            <a:r>
              <a:rPr lang="en-US" altLang="bg-BG"/>
              <a:t>Fourth level</a:t>
            </a:r>
          </a:p>
          <a:p>
            <a:pPr lvl="4"/>
            <a:r>
              <a:rPr lang="en-US" altLang="bg-BG"/>
              <a:t>Fifth level</a:t>
            </a:r>
            <a:endParaRPr lang="bg-BG" alt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775" y="6356350"/>
            <a:ext cx="2835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E075E8-20C1-49EA-A0DA-795857724C31}" type="datetime1">
              <a:rPr lang="bg-BG"/>
              <a:pPr>
                <a:defRPr/>
              </a:pPr>
              <a:t>14.5.2026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538" y="6356350"/>
            <a:ext cx="4254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9525" y="6356350"/>
            <a:ext cx="2835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FAABB13-C7F0-4558-B983-685234558A1F}" type="slidenum">
              <a:rPr lang="bg-BG" altLang="bg-BG"/>
              <a:pPr>
                <a:defRPr/>
              </a:pPr>
              <a:t>‹#›</a:t>
            </a:fld>
            <a:endParaRPr lang="bg-BG" alt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29" r:id="rId1"/>
    <p:sldLayoutId id="2147492430" r:id="rId2"/>
    <p:sldLayoutId id="2147492431" r:id="rId3"/>
    <p:sldLayoutId id="2147492432" r:id="rId4"/>
    <p:sldLayoutId id="2147492433" r:id="rId5"/>
    <p:sldLayoutId id="2147492434" r:id="rId6"/>
    <p:sldLayoutId id="2147492435" r:id="rId7"/>
    <p:sldLayoutId id="2147492436" r:id="rId8"/>
    <p:sldLayoutId id="2147492437" r:id="rId9"/>
    <p:sldLayoutId id="2147492438" r:id="rId10"/>
    <p:sldLayoutId id="214749243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2297113" y="609600"/>
            <a:ext cx="861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6388" y="1143000"/>
            <a:ext cx="11988800" cy="524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81750"/>
            <a:ext cx="3044825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50" b="1">
                <a:solidFill>
                  <a:prstClr val="black"/>
                </a:solidFill>
                <a:latin typeface="Arial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0D3F25C-2EA9-4F5A-8C2B-6BF1C9595BC3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300" y="6492875"/>
            <a:ext cx="3990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6275" y="6492875"/>
            <a:ext cx="8509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3FA1843-5ED7-42E8-922C-F02685272F00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9153525" y="6381750"/>
            <a:ext cx="343058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10460038" y="6324600"/>
            <a:ext cx="2187575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ACT - Improving today,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Shaping tomorrow,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Bridging the two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52" r:id="rId1"/>
    <p:sldLayoutId id="2147492453" r:id="rId2"/>
    <p:sldLayoutId id="2147492454" r:id="rId3"/>
    <p:sldLayoutId id="2147492455" r:id="rId4"/>
    <p:sldLayoutId id="2147492456" r:id="rId5"/>
    <p:sldLayoutId id="2147492457" r:id="rId6"/>
    <p:sldLayoutId id="2147492458" r:id="rId7"/>
    <p:sldLayoutId id="2147492459" r:id="rId8"/>
    <p:sldLayoutId id="2147492460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2297113" y="609600"/>
            <a:ext cx="861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6388" y="1143000"/>
            <a:ext cx="11988800" cy="524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381750"/>
            <a:ext cx="3044825" cy="4762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050" b="1">
                <a:solidFill>
                  <a:prstClr val="black"/>
                </a:solidFill>
                <a:latin typeface="Arial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2E16E18-360A-4C62-91AB-5E3BFB8E5763}" type="datetime1">
              <a:rPr lang="bg-BG" altLang="en-US"/>
              <a:pPr>
                <a:defRPr/>
              </a:pPr>
              <a:t>14.5.2026 г.</a:t>
            </a:fld>
            <a:endParaRPr lang="en-GB" altLang="en-US"/>
          </a:p>
          <a:p>
            <a:pPr>
              <a:defRPr/>
            </a:pPr>
            <a:r>
              <a:rPr lang="en-GB" altLang="en-US"/>
              <a:t>Originating Office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300" y="6492875"/>
            <a:ext cx="3990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50" b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Old Lisbon Monuments Overview, a painting by E. Gancheva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6275" y="6492875"/>
            <a:ext cx="8509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E64D7-BE49-42FD-ADB0-18685CD359F5}" type="slidenum">
              <a:rPr lang="en-GB" altLang="bg-BG"/>
              <a:pPr>
                <a:defRPr/>
              </a:pPr>
              <a:t>‹#›</a:t>
            </a:fld>
            <a:endParaRPr lang="en-GB" altLang="bg-BG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9153525" y="6381750"/>
            <a:ext cx="3430588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105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10460038" y="6324600"/>
            <a:ext cx="2187575" cy="47625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ACT - Improving today,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Shaping tomorrow, </a:t>
            </a:r>
          </a:p>
          <a:p>
            <a:pPr>
              <a:defRPr/>
            </a:pPr>
            <a:r>
              <a:rPr lang="en-US" sz="750" b="1" dirty="0">
                <a:solidFill>
                  <a:prstClr val="black"/>
                </a:solidFill>
              </a:rPr>
              <a:t>Bridging the two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461" r:id="rId1"/>
    <p:sldLayoutId id="2147492462" r:id="rId2"/>
    <p:sldLayoutId id="2147492463" r:id="rId3"/>
    <p:sldLayoutId id="2147492464" r:id="rId4"/>
    <p:sldLayoutId id="2147492465" r:id="rId5"/>
    <p:sldLayoutId id="2147492466" r:id="rId6"/>
    <p:sldLayoutId id="2147492467" r:id="rId7"/>
    <p:sldLayoutId id="2147492468" r:id="rId8"/>
    <p:sldLayoutId id="2147492469" r:id="rId9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285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1155700" y="274638"/>
            <a:ext cx="102901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30238" y="1600200"/>
            <a:ext cx="113411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/>
              <a:t>Click to edit Master text styles</a:t>
            </a:r>
          </a:p>
          <a:p>
            <a:pPr lvl="1"/>
            <a:r>
              <a:rPr lang="en-US" altLang="lt-LT"/>
              <a:t>Second level</a:t>
            </a:r>
          </a:p>
          <a:p>
            <a:pPr lvl="2"/>
            <a:r>
              <a:rPr lang="en-US" altLang="lt-LT"/>
              <a:t>Third level</a:t>
            </a:r>
          </a:p>
          <a:p>
            <a:pPr lvl="3"/>
            <a:r>
              <a:rPr lang="en-US" altLang="lt-LT"/>
              <a:t>Fourth level</a:t>
            </a:r>
          </a:p>
          <a:p>
            <a:pPr lvl="4"/>
            <a:r>
              <a:rPr lang="en-US" altLang="lt-LT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0238" y="6356350"/>
            <a:ext cx="2940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ED2199-DE4C-4811-8A81-72076D416BD1}" type="datetime1">
              <a:rPr lang="en-US"/>
              <a:pPr>
                <a:defRPr/>
              </a:pPr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05300" y="6356350"/>
            <a:ext cx="3990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31288" y="6356350"/>
            <a:ext cx="29400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8A19F090-8185-4595-9A29-59A2C5E1AEB4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  <p:pic>
        <p:nvPicPr>
          <p:cNvPr id="4103" name="Picture 5" descr="Nato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825" y="44450"/>
            <a:ext cx="22066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274638"/>
            <a:ext cx="159702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2440" r:id="rId1"/>
    <p:sldLayoutId id="2147492441" r:id="rId2"/>
    <p:sldLayoutId id="2147492442" r:id="rId3"/>
    <p:sldLayoutId id="2147492443" r:id="rId4"/>
    <p:sldLayoutId id="2147492444" r:id="rId5"/>
    <p:sldLayoutId id="2147492445" r:id="rId6"/>
    <p:sldLayoutId id="2147492446" r:id="rId7"/>
    <p:sldLayoutId id="2147492447" r:id="rId8"/>
    <p:sldLayoutId id="2147492448" r:id="rId9"/>
    <p:sldLayoutId id="2147492449" r:id="rId10"/>
    <p:sldLayoutId id="2147492450" r:id="rId11"/>
    <p:sldLayoutId id="214749245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8B4F04-D189-CFB4-4B27-7146EDCD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1</a:t>
            </a:fld>
            <a:endParaRPr lang="en-US" altLang="lt-LT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40CCB0-D73A-13CC-A911-903FC3C7F0BB}"/>
              </a:ext>
            </a:extLst>
          </p:cNvPr>
          <p:cNvSpPr txBox="1"/>
          <p:nvPr/>
        </p:nvSpPr>
        <p:spPr>
          <a:xfrm>
            <a:off x="1260227" y="1484784"/>
            <a:ext cx="1015312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j-ea"/>
                <a:cs typeface="+mj-cs"/>
              </a:rPr>
              <a:t>Study Group #1: Measuring and Certifying Language Proficiency </a:t>
            </a:r>
            <a:r>
              <a:rPr kumimoji="0" 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j-ea"/>
                <a:cs typeface="+mj-cs"/>
              </a:rPr>
              <a:t>i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j-ea"/>
                <a:cs typeface="+mj-cs"/>
              </a:rPr>
              <a:t>. a. w. NATO STANAG 6001 and the ICAO Language Proficiency Levels</a:t>
            </a:r>
            <a:endParaRPr lang="en-DE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C61B24-9A47-1D36-1C33-B81712B43935}"/>
              </a:ext>
            </a:extLst>
          </p:cNvPr>
          <p:cNvSpPr txBox="1"/>
          <p:nvPr/>
        </p:nvSpPr>
        <p:spPr>
          <a:xfrm>
            <a:off x="2988419" y="4581128"/>
            <a:ext cx="63108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n-ea"/>
                <a:cs typeface="+mn-cs"/>
              </a:rPr>
              <a:t>NATO BILC Conference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n-ea"/>
                <a:cs typeface="+mn-cs"/>
              </a:rPr>
              <a:t>Budapest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undesSans Regular" panose="020B0002030500000203" pitchFamily="34" charset="0"/>
                <a:ea typeface="+mn-ea"/>
                <a:cs typeface="+mn-cs"/>
              </a:rPr>
              <a:t>12 May 2026</a:t>
            </a:r>
          </a:p>
        </p:txBody>
      </p:sp>
    </p:spTree>
    <p:extLst>
      <p:ext uri="{BB962C8B-B14F-4D97-AF65-F5344CB8AC3E}">
        <p14:creationId xmlns:p14="http://schemas.microsoft.com/office/powerpoint/2010/main" val="283104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2D0E38-FDFA-5309-52D8-43215B4E5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2</a:t>
            </a:fld>
            <a:endParaRPr lang="en-US" alt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927062-FD72-E824-EEF0-A1E527C3A2F7}"/>
              </a:ext>
            </a:extLst>
          </p:cNvPr>
          <p:cNvSpPr txBox="1"/>
          <p:nvPr/>
        </p:nvSpPr>
        <p:spPr>
          <a:xfrm>
            <a:off x="1332235" y="1474619"/>
            <a:ext cx="10225136" cy="4450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Tasks: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compare and contrast rating and certification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English language proficiency for military aviation in accordance with NATO STANAG 6001 and the language proficiency levels established by the International Civil Aviation Organization (ICAO)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discuss experiences certifying military aviation personnel under both systems, in particular challenges to military language institutions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address questions of jurisdiction, certification of raters, skill set and testing procedures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consider in what way, if any, BILC  could or should become involved in this process</a:t>
            </a: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30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44D8B-4FDA-5449-DD7B-37D1ED6AE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D66149-CCCB-150C-B4E2-6E028205D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3</a:t>
            </a:fld>
            <a:endParaRPr lang="en-US" alt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C3AB7B-7E1A-6069-9FA1-21F744CD79FA}"/>
              </a:ext>
            </a:extLst>
          </p:cNvPr>
          <p:cNvSpPr txBox="1"/>
          <p:nvPr/>
        </p:nvSpPr>
        <p:spPr>
          <a:xfrm>
            <a:off x="1332235" y="1340768"/>
            <a:ext cx="10225136" cy="5336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Results: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Although both measure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English language proficiency, there is no precise correlation of the two systems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ICAO levels only measure listening and speaking proficiency, not reading and writing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While both systems measure proficiency in a professional context, the ICAO context is specifically aviation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ICAO proficiency levels do </a:t>
            </a:r>
            <a:r>
              <a:rPr lang="en-US" sz="2400" b="1" u="sng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</a:t>
            </a: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measure knowledge of aviation terminology or radio phraseology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ICAO levels</a:t>
            </a: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do not favor native or near-native speakers, but rather define proficiency as mutual understandability (fluid communication)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ICAO </a:t>
            </a: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levels </a:t>
            </a:r>
            <a:r>
              <a:rPr lang="en-US" sz="2400" b="1" u="sng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</a:t>
            </a: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require flexibility and adaptability in </a:t>
            </a:r>
            <a:r>
              <a:rPr lang="en-US" sz="2400" b="1" u="sng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unexpected</a:t>
            </a: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professional situations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77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1B42F-79DD-6C85-CE84-F2F608C58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8837719-7A53-3FD2-D53B-93A71C25F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4</a:t>
            </a:fld>
            <a:endParaRPr lang="en-US" alt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A0DA42-A24A-864C-2EB8-F14254FFF021}"/>
              </a:ext>
            </a:extLst>
          </p:cNvPr>
          <p:cNvSpPr txBox="1"/>
          <p:nvPr/>
        </p:nvSpPr>
        <p:spPr>
          <a:xfrm>
            <a:off x="1332235" y="1268760"/>
            <a:ext cx="10225136" cy="65925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Results: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experiences of the working group members (21 members from 19 Nations and two NATO agencies) were quite varied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major challenges to military language institutions were found to lie in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questions of jurisdiction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SLP certification is a NATO requirement, measures proficiency in a professional military context,  and is tested exclusively by the military language institutes of the member and partner armed forces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ICAO is a UN organization, certification measures proficiency in a professional aviation context, and is rated exclusively by the competent national aviation authorities or their designates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Knowledge of radio phraseology is licensed by the national communication agency or commission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E101A"/>
              </a:solidFill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E101A"/>
              </a:solidFill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E101A"/>
              </a:solidFill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663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D8E2D-8D05-B03B-4577-10C0225E0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599DC8-4082-B319-66A6-58D0CEE64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5</a:t>
            </a:fld>
            <a:endParaRPr lang="en-US" alt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052D9C-36BB-B7C3-A932-6758B730EE82}"/>
              </a:ext>
            </a:extLst>
          </p:cNvPr>
          <p:cNvSpPr txBox="1"/>
          <p:nvPr/>
        </p:nvSpPr>
        <p:spPr>
          <a:xfrm>
            <a:off x="1332235" y="1474619"/>
            <a:ext cx="10225136" cy="467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Results: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some member nations there are agreements between the military and civil aviation and telecommunications agencies allowing the forces to certify their own personnel </a:t>
            </a:r>
          </a:p>
          <a:p>
            <a:pPr lvl="0">
              <a:spcBef>
                <a:spcPct val="20000"/>
              </a:spcBef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However, each body maintains legal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authority over their respective certification procedures 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E101A"/>
              </a:solidFill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400" kern="0" dirty="0">
              <a:solidFill>
                <a:srgbClr val="0E101A"/>
              </a:solidFill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219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83BE8-2AE7-025D-C830-919B07A09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17D2B6B-8E8B-5369-6EBB-10C14DBA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57A40-AEE1-48D4-8357-42F9BD0440D6}" type="slidenum">
              <a:rPr lang="en-US" altLang="lt-LT" smtClean="0"/>
              <a:pPr>
                <a:defRPr/>
              </a:pPr>
              <a:t>6</a:t>
            </a:fld>
            <a:endParaRPr lang="en-US" altLang="lt-LT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336CD-F333-6F5F-0F32-700F27A3A06F}"/>
              </a:ext>
            </a:extLst>
          </p:cNvPr>
          <p:cNvSpPr txBox="1"/>
          <p:nvPr/>
        </p:nvSpPr>
        <p:spPr>
          <a:xfrm>
            <a:off x="1332235" y="1474619"/>
            <a:ext cx="1022513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Conclusions: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Due to the greatly differing jurisdictions and organizational structure in the member and partner nations it is not possible to offer a “one size fits all” recommendation regarding a coordination of the various certifications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 SLP according to STANAG 6001 cannot be used in lieu of certification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i.a.w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the ICAO Proficiency Levels, and vice versa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Both are required for military aviators, ATCOs, JTACs operating in civil airspace – which means everywhere during peacetime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E101A"/>
              </a:solidFill>
              <a:effectLst/>
              <a:uLnTx/>
              <a:uFillTx/>
              <a:latin typeface="BundesSans Regular" panose="020B00020305000002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kern="0" dirty="0">
                <a:solidFill>
                  <a:srgbClr val="0E101A"/>
                </a:solidFill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Since ICAO certification and radio telephony licensing remain national responsibilities, these cannot be certified using international testing material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ICAO proficiency levels may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inform 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augment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E101A"/>
                </a:solidFill>
                <a:effectLst/>
                <a:uLnTx/>
                <a:uFillTx/>
                <a:latin typeface="BundesSans Regular" panose="020B00020305000002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language training programs related to military aviation</a:t>
            </a: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6175799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T Briefing Slide Jan 16 amended" id="{D8AE786A-EBDE-470C-A93B-26ABE920E854}" vid="{709845A2-3593-4D5C-A7F9-E50018982BC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T Briefing Slide Jan 16 amended" id="{D8AE786A-EBDE-470C-A93B-26ABE920E854}" vid="{709845A2-3593-4D5C-A7F9-E50018982BC9}"/>
    </a:ext>
  </a:extLst>
</a:theme>
</file>

<file path=ppt/theme/theme4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488</Words>
  <Application>Microsoft Office PowerPoint</Application>
  <PresentationFormat>Custom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BundesSans Regular</vt:lpstr>
      <vt:lpstr>Calibri</vt:lpstr>
      <vt:lpstr>Calibri Light</vt:lpstr>
      <vt:lpstr>Times New Roman</vt:lpstr>
      <vt:lpstr>2_Custom Design</vt:lpstr>
      <vt:lpstr>Custom Design</vt:lpstr>
      <vt:lpstr>1_Custom Design</vt:lpstr>
      <vt:lpstr>8_Office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BILC Conference 20-24 May, Lisbon</dc:title>
  <dc:creator>HP</dc:creator>
  <cp:lastModifiedBy>Dugald Sturges</cp:lastModifiedBy>
  <cp:revision>596</cp:revision>
  <cp:lastPrinted>2024-04-03T12:36:28Z</cp:lastPrinted>
  <dcterms:created xsi:type="dcterms:W3CDTF">2018-04-19T14:50:03Z</dcterms:created>
  <dcterms:modified xsi:type="dcterms:W3CDTF">2026-05-14T07:01:53Z</dcterms:modified>
</cp:coreProperties>
</file>