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8">
  <p:sldMasterIdLst>
    <p:sldMasterId id="2147483660" r:id="rId1"/>
  </p:sldMasterIdLst>
  <p:notesMasterIdLst>
    <p:notesMasterId r:id="rId15"/>
  </p:notesMasterIdLst>
  <p:handoutMasterIdLst>
    <p:handoutMasterId r:id="rId16"/>
  </p:handoutMasterIdLst>
  <p:sldIdLst>
    <p:sldId id="256" r:id="rId2"/>
    <p:sldId id="274" r:id="rId3"/>
    <p:sldId id="334" r:id="rId4"/>
    <p:sldId id="335" r:id="rId5"/>
    <p:sldId id="338" r:id="rId6"/>
    <p:sldId id="340" r:id="rId7"/>
    <p:sldId id="341" r:id="rId8"/>
    <p:sldId id="343" r:id="rId9"/>
    <p:sldId id="344" r:id="rId10"/>
    <p:sldId id="336" r:id="rId11"/>
    <p:sldId id="337" r:id="rId12"/>
    <p:sldId id="271" r:id="rId13"/>
    <p:sldId id="346" r:id="rId14"/>
  </p:sldIdLst>
  <p:sldSz cx="9144000" cy="6858000" type="screen4x3"/>
  <p:notesSz cx="6797675" cy="98742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redný štý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Stredný štýl 2 - zvýrazneni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338" autoAdjust="0"/>
    <p:restoredTop sz="73620" autoAdjust="0"/>
  </p:normalViewPr>
  <p:slideViewPr>
    <p:cSldViewPr>
      <p:cViewPr varScale="1">
        <p:scale>
          <a:sx n="68" d="100"/>
          <a:sy n="68" d="100"/>
        </p:scale>
        <p:origin x="1637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9" d="100"/>
          <a:sy n="49" d="100"/>
        </p:scale>
        <p:origin x="-3006" y="-108"/>
      </p:cViewPr>
      <p:guideLst>
        <p:guide orient="horz" pos="311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418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 dirty="0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418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CE39E5-782B-43D0-A93E-D7D9576FB79E}" type="datetimeFigureOut">
              <a:rPr lang="sk-SK" smtClean="0"/>
              <a:t>9. 5. 2026</a:t>
            </a:fld>
            <a:endParaRPr lang="sk-SK" dirty="0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0" y="9378485"/>
            <a:ext cx="2946400" cy="494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 dirty="0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3849688" y="9378485"/>
            <a:ext cx="2946400" cy="494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29313F-56EC-46F3-8535-29829AFA8351}" type="slidenum">
              <a:rPr lang="sk-SK" smtClean="0"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37814281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 dirty="0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idx="1"/>
          </p:nvPr>
        </p:nvSpPr>
        <p:spPr>
          <a:xfrm>
            <a:off x="3850445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FDE7E6-A29B-45B8-81A9-3D5696E4E129}" type="datetimeFigureOut">
              <a:rPr lang="sk-SK" smtClean="0"/>
              <a:t>9. 5. 2026</a:t>
            </a:fld>
            <a:endParaRPr lang="sk-SK" dirty="0"/>
          </a:p>
        </p:txBody>
      </p:sp>
      <p:sp>
        <p:nvSpPr>
          <p:cNvPr id="4" name="Zástupný objekt pre obrázok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1235075"/>
            <a:ext cx="4441825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 dirty="0"/>
          </a:p>
        </p:txBody>
      </p:sp>
      <p:sp>
        <p:nvSpPr>
          <p:cNvPr id="5" name="Zástupný objekt pre poznámky 4"/>
          <p:cNvSpPr>
            <a:spLocks noGrp="1"/>
          </p:cNvSpPr>
          <p:nvPr>
            <p:ph type="body" sz="quarter" idx="3"/>
          </p:nvPr>
        </p:nvSpPr>
        <p:spPr>
          <a:xfrm>
            <a:off x="679768" y="4751983"/>
            <a:ext cx="5438140" cy="388798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4"/>
          </p:nvPr>
        </p:nvSpPr>
        <p:spPr>
          <a:xfrm>
            <a:off x="1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 dirty="0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5"/>
          </p:nvPr>
        </p:nvSpPr>
        <p:spPr>
          <a:xfrm>
            <a:off x="3850445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90F942-00B9-48C7-A7C6-35269EEFFCA2}" type="slidenum">
              <a:rPr lang="sk-SK" smtClean="0"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26770802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k-SK" dirty="0"/>
              <a:t>Vážená komisia,</a:t>
            </a:r>
            <a:r>
              <a:rPr lang="sk-SK" baseline="0" dirty="0"/>
              <a:t> dovoľte mi začať obhajobu dizertačnej práce.</a:t>
            </a:r>
          </a:p>
          <a:p>
            <a:r>
              <a:rPr lang="sk-SK" baseline="0" dirty="0"/>
              <a:t>Dizertačnú prácu s názvom </a:t>
            </a:r>
            <a:r>
              <a:rPr lang="sk-SK" b="1" baseline="0" dirty="0"/>
              <a:t>Nová koncepcia jazykovej prípravy dôstojníkov Ozbrojených síl Slovenskej republiky </a:t>
            </a:r>
            <a:r>
              <a:rPr lang="sk-SK" b="0" baseline="0" dirty="0"/>
              <a:t>s</a:t>
            </a:r>
            <a:r>
              <a:rPr lang="sk-SK" baseline="0" dirty="0"/>
              <a:t>om spracovala pod vedením pána docenta Jozefa </a:t>
            </a:r>
            <a:r>
              <a:rPr lang="sk-SK" baseline="0" dirty="0" err="1"/>
              <a:t>Matisa</a:t>
            </a:r>
            <a:r>
              <a:rPr lang="sk-SK" baseline="0" dirty="0"/>
              <a:t>.</a:t>
            </a:r>
          </a:p>
          <a:p>
            <a:r>
              <a:rPr lang="sk-SK" baseline="0" dirty="0"/>
              <a:t>Ide o vysoko teoretickú a odbornú prácu.</a:t>
            </a:r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0F942-00B9-48C7-A7C6-35269EEFFCA2}" type="slidenum">
              <a:rPr lang="sk-SK" smtClean="0"/>
              <a:t>1</a:t>
            </a:fld>
            <a:endParaRPr lang="sk-SK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96815587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baseline="0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0F942-00B9-48C7-A7C6-35269EEFFCA2}" type="slidenum">
              <a:rPr lang="sk-SK" smtClean="0"/>
              <a:t>10</a:t>
            </a:fld>
            <a:endParaRPr lang="sk-SK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79648557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baseline="0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0F942-00B9-48C7-A7C6-35269EEFFCA2}" type="slidenum">
              <a:rPr lang="sk-SK" smtClean="0"/>
              <a:t>11</a:t>
            </a:fld>
            <a:endParaRPr lang="sk-SK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14924557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baseline="0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0F942-00B9-48C7-A7C6-35269EEFFCA2}" type="slidenum">
              <a:rPr lang="sk-SK" smtClean="0"/>
              <a:t>13</a:t>
            </a:fld>
            <a:endParaRPr lang="sk-SK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8163409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baseline="0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0F942-00B9-48C7-A7C6-35269EEFFCA2}" type="slidenum">
              <a:rPr lang="sk-SK" smtClean="0"/>
              <a:t>2</a:t>
            </a:fld>
            <a:endParaRPr lang="sk-SK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4998142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baseline="0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0F942-00B9-48C7-A7C6-35269EEFFCA2}" type="slidenum">
              <a:rPr lang="sk-SK" smtClean="0"/>
              <a:t>3</a:t>
            </a:fld>
            <a:endParaRPr lang="sk-SK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4352021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baseline="0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0F942-00B9-48C7-A7C6-35269EEFFCA2}" type="slidenum">
              <a:rPr lang="sk-SK" smtClean="0"/>
              <a:t>4</a:t>
            </a:fld>
            <a:endParaRPr lang="sk-SK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5734610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baseline="0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0F942-00B9-48C7-A7C6-35269EEFFCA2}" type="slidenum">
              <a:rPr lang="sk-SK" smtClean="0"/>
              <a:t>5</a:t>
            </a:fld>
            <a:endParaRPr lang="sk-SK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19775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baseline="0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0F942-00B9-48C7-A7C6-35269EEFFCA2}" type="slidenum">
              <a:rPr lang="sk-SK" smtClean="0"/>
              <a:t>6</a:t>
            </a:fld>
            <a:endParaRPr lang="sk-SK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8508705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baseline="0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0F942-00B9-48C7-A7C6-35269EEFFCA2}" type="slidenum">
              <a:rPr lang="sk-SK" smtClean="0"/>
              <a:t>7</a:t>
            </a:fld>
            <a:endParaRPr lang="sk-SK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2229784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baseline="0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0F942-00B9-48C7-A7C6-35269EEFFCA2}" type="slidenum">
              <a:rPr lang="sk-SK" smtClean="0"/>
              <a:t>8</a:t>
            </a:fld>
            <a:endParaRPr lang="sk-SK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1155619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baseline="0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0F942-00B9-48C7-A7C6-35269EEFFCA2}" type="slidenum">
              <a:rPr lang="sk-SK" smtClean="0"/>
              <a:t>9</a:t>
            </a:fld>
            <a:endParaRPr lang="sk-SK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0620669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/>
              <a:t>Kliknutím upravte štýl predlohy podnadpisu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059B4-E0C7-43A2-8C1D-7377F075E5A8}" type="datetime1">
              <a:rPr lang="sk-SK" smtClean="0"/>
              <a:t>9. 5. 2026</a:t>
            </a:fld>
            <a:endParaRPr lang="sk-SK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6C8C1-102B-4FFF-9E49-68AF7CD9760C}" type="slidenum">
              <a:rPr lang="sk-SK" smtClean="0"/>
              <a:pPr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7806330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ov a p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F8467-2101-4399-AF7B-ABBA33069D79}" type="datetime1">
              <a:rPr lang="sk-SK" smtClean="0"/>
              <a:t>9. 5. 2026</a:t>
            </a:fld>
            <a:endParaRPr lang="sk-SK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6C8C1-102B-4FFF-9E49-68AF7CD9760C}" type="slidenum">
              <a:rPr lang="sk-SK" smtClean="0"/>
              <a:pPr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107284385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nuka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F8467-2101-4399-AF7B-ABBA33069D79}" type="datetime1">
              <a:rPr lang="sk-SK" smtClean="0"/>
              <a:t>9. 5. 2026</a:t>
            </a:fld>
            <a:endParaRPr lang="sk-SK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6C8C1-102B-4FFF-9E49-68AF7CD9760C}" type="slidenum">
              <a:rPr lang="sk-SK" smtClean="0"/>
              <a:pPr/>
              <a:t>‹#›</a:t>
            </a:fld>
            <a:endParaRPr lang="sk-SK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48207839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 náz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F8467-2101-4399-AF7B-ABBA33069D79}" type="datetime1">
              <a:rPr lang="sk-SK" smtClean="0"/>
              <a:t>9. 5. 2026</a:t>
            </a:fld>
            <a:endParaRPr lang="sk-SK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6C8C1-102B-4FFF-9E49-68AF7CD9760C}" type="slidenum">
              <a:rPr lang="sk-SK" smtClean="0"/>
              <a:pPr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423423528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 názvom ponu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F8467-2101-4399-AF7B-ABBA33069D79}" type="datetime1">
              <a:rPr lang="sk-SK" smtClean="0"/>
              <a:t>9. 5. 2026</a:t>
            </a:fld>
            <a:endParaRPr lang="sk-SK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6C8C1-102B-4FFF-9E49-68AF7CD9760C}" type="slidenum">
              <a:rPr lang="sk-SK" smtClean="0"/>
              <a:pPr/>
              <a:t>‹#›</a:t>
            </a:fld>
            <a:endParaRPr lang="sk-SK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69528127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alebo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F8467-2101-4399-AF7B-ABBA33069D79}" type="datetime1">
              <a:rPr lang="sk-SK" smtClean="0"/>
              <a:t>9. 5. 2026</a:t>
            </a:fld>
            <a:endParaRPr lang="sk-SK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6C8C1-102B-4FFF-9E49-68AF7CD9760C}" type="slidenum">
              <a:rPr lang="sk-SK" smtClean="0"/>
              <a:pPr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494462828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A2509-02EA-4D11-8A70-A95D5E8DA4C7}" type="datetime1">
              <a:rPr lang="sk-SK" smtClean="0"/>
              <a:t>9. 5. 2026</a:t>
            </a:fld>
            <a:endParaRPr lang="sk-SK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6C8C1-102B-4FFF-9E49-68AF7CD9760C}" type="slidenum">
              <a:rPr lang="sk-SK" smtClean="0"/>
              <a:pPr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6739683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36C2-C394-4278-8293-7D1F27F3D4A8}" type="datetime1">
              <a:rPr lang="sk-SK" smtClean="0"/>
              <a:t>9. 5. 2026</a:t>
            </a:fld>
            <a:endParaRPr lang="sk-SK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6C8C1-102B-4FFF-9E49-68AF7CD9760C}" type="slidenum">
              <a:rPr lang="sk-SK" smtClean="0"/>
              <a:pPr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674187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F8467-2101-4399-AF7B-ABBA33069D79}" type="datetime1">
              <a:rPr lang="sk-SK" smtClean="0"/>
              <a:t>9. 5. 2026</a:t>
            </a:fld>
            <a:endParaRPr lang="sk-SK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6C8C1-102B-4FFF-9E49-68AF7CD9760C}" type="slidenum">
              <a:rPr lang="sk-SK" smtClean="0"/>
              <a:pPr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154766097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50EFC-3988-4E93-9F4A-DCC17148DC71}" type="datetime1">
              <a:rPr lang="sk-SK" smtClean="0"/>
              <a:t>9. 5. 2026</a:t>
            </a:fld>
            <a:endParaRPr lang="sk-SK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6C8C1-102B-4FFF-9E49-68AF7CD9760C}" type="slidenum">
              <a:rPr lang="sk-SK" smtClean="0"/>
              <a:pPr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069556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9125A-19AD-40A7-AFA0-28FED3444E48}" type="datetime1">
              <a:rPr lang="sk-SK" smtClean="0"/>
              <a:t>9. 5. 2026</a:t>
            </a:fld>
            <a:endParaRPr lang="sk-SK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6C8C1-102B-4FFF-9E49-68AF7CD9760C}" type="slidenum">
              <a:rPr lang="sk-SK" smtClean="0"/>
              <a:pPr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56396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D25FB-1899-43E5-9373-44879455A4FD}" type="datetime1">
              <a:rPr lang="sk-SK" smtClean="0"/>
              <a:t>9. 5. 2026</a:t>
            </a:fld>
            <a:endParaRPr lang="sk-SK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6C8C1-102B-4FFF-9E49-68AF7CD9760C}" type="slidenum">
              <a:rPr lang="sk-SK" smtClean="0"/>
              <a:pPr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650355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D693D-2617-4794-9F7C-A3FF3B484EE2}" type="datetime1">
              <a:rPr lang="sk-SK" smtClean="0"/>
              <a:t>9. 5. 2026</a:t>
            </a:fld>
            <a:endParaRPr lang="sk-SK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6C8C1-102B-4FFF-9E49-68AF7CD9760C}" type="slidenum">
              <a:rPr lang="sk-SK" smtClean="0"/>
              <a:pPr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313558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75534-A7F6-4781-AC93-2C10611B390D}" type="datetime1">
              <a:rPr lang="sk-SK" smtClean="0"/>
              <a:t>9. 5. 2026</a:t>
            </a:fld>
            <a:endParaRPr lang="sk-SK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6C8C1-102B-4FFF-9E49-68AF7CD9760C}" type="slidenum">
              <a:rPr lang="sk-SK" smtClean="0"/>
              <a:pPr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344873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DDEA6-6732-42AB-83EB-072539C96A8A}" type="datetime1">
              <a:rPr lang="sk-SK" smtClean="0"/>
              <a:t>9. 5. 2026</a:t>
            </a:fld>
            <a:endParaRPr lang="sk-SK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6C8C1-102B-4FFF-9E49-68AF7CD9760C}" type="slidenum">
              <a:rPr lang="sk-SK" smtClean="0"/>
              <a:pPr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794181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/>
              <a:t>Kliknutím na ikonu pridáte obrázok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31A49-5CFE-4F5D-A349-83F596181F25}" type="datetime1">
              <a:rPr lang="sk-SK" smtClean="0"/>
              <a:t>9. 5. 2026</a:t>
            </a:fld>
            <a:endParaRPr lang="sk-SK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6C8C1-102B-4FFF-9E49-68AF7CD9760C}" type="slidenum">
              <a:rPr lang="sk-SK" smtClean="0"/>
              <a:pPr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5012051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DF8467-2101-4399-AF7B-ABBA33069D79}" type="datetime1">
              <a:rPr lang="sk-SK" smtClean="0"/>
              <a:t>9. 5. 2026</a:t>
            </a:fld>
            <a:endParaRPr lang="sk-SK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F16C8C1-102B-4FFF-9E49-68AF7CD9760C}" type="slidenum">
              <a:rPr lang="sk-SK" smtClean="0"/>
              <a:pPr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695332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91680" y="332656"/>
            <a:ext cx="6707088" cy="1354162"/>
          </a:xfrm>
        </p:spPr>
        <p:txBody>
          <a:bodyPr>
            <a:normAutofit/>
          </a:bodyPr>
          <a:lstStyle/>
          <a:p>
            <a:r>
              <a:rPr lang="sk-SK" sz="3100" b="1" dirty="0">
                <a:solidFill>
                  <a:schemeClr val="accent1"/>
                </a:solidFill>
              </a:rPr>
              <a:t>Akadémia ozbrojených síl generála M.R.Štefánika</a:t>
            </a:r>
          </a:p>
        </p:txBody>
      </p:sp>
      <p:sp>
        <p:nvSpPr>
          <p:cNvPr id="13" name="Zástupný objekt pre obsah 1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58353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sk-SK" dirty="0"/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sk-SK" sz="4300" b="1" dirty="0" err="1"/>
              <a:t>The</a:t>
            </a:r>
            <a:r>
              <a:rPr lang="sk-SK" sz="4300" b="1" dirty="0"/>
              <a:t> </a:t>
            </a:r>
            <a:r>
              <a:rPr lang="sk-SK" sz="4300" b="1" dirty="0" err="1"/>
              <a:t>use</a:t>
            </a:r>
            <a:r>
              <a:rPr lang="sk-SK" sz="4300" b="1" dirty="0"/>
              <a:t> of AI in </a:t>
            </a:r>
            <a:r>
              <a:rPr lang="sk-SK" sz="4300" b="1" dirty="0" err="1"/>
              <a:t>language</a:t>
            </a:r>
            <a:r>
              <a:rPr lang="sk-SK" sz="4300" b="1" dirty="0"/>
              <a:t> </a:t>
            </a:r>
            <a:r>
              <a:rPr lang="sk-SK" sz="4300" b="1" dirty="0" err="1"/>
              <a:t>training</a:t>
            </a:r>
            <a:r>
              <a:rPr lang="sk-SK" sz="4300" b="1" dirty="0"/>
              <a:t>: </a:t>
            </a:r>
            <a:r>
              <a:rPr lang="sk-SK" sz="4300" b="1" dirty="0" err="1"/>
              <a:t>managers</a:t>
            </a:r>
            <a:r>
              <a:rPr lang="sk-SK" sz="4300" b="1" dirty="0"/>
              <a:t>´ </a:t>
            </a:r>
            <a:r>
              <a:rPr lang="sk-SK" sz="4300" b="1" dirty="0" err="1"/>
              <a:t>perspective</a:t>
            </a:r>
            <a:endParaRPr lang="sk-SK" sz="4300" b="1" dirty="0"/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endParaRPr lang="sk-SK" sz="4300" b="1" dirty="0"/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endParaRPr lang="sk-SK" sz="4300" b="1" dirty="0"/>
          </a:p>
          <a:p>
            <a:pPr marL="0" indent="0" algn="ctr">
              <a:buNone/>
            </a:pPr>
            <a:r>
              <a:rPr lang="sk-SK" sz="3100" b="1" dirty="0"/>
              <a:t>Mgr. Lenka Nagyová, PhD.		</a:t>
            </a:r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6C8C1-102B-4FFF-9E49-68AF7CD9760C}" type="slidenum">
              <a:rPr lang="sk-SK" smtClean="0"/>
              <a:pPr/>
              <a:t>1</a:t>
            </a:fld>
            <a:endParaRPr lang="sk-SK" dirty="0"/>
          </a:p>
        </p:txBody>
      </p:sp>
      <p:pic>
        <p:nvPicPr>
          <p:cNvPr id="12" name="Picture 2" descr="C:\Users\bernikova\Desktop\ao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275" y="260648"/>
            <a:ext cx="1180381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75655" y="274638"/>
            <a:ext cx="7373069" cy="706090"/>
          </a:xfrm>
        </p:spPr>
        <p:txBody>
          <a:bodyPr>
            <a:normAutofit/>
          </a:bodyPr>
          <a:lstStyle/>
          <a:p>
            <a:r>
              <a:rPr lang="sk-SK" sz="2400" b="1" dirty="0">
                <a:solidFill>
                  <a:srgbClr val="0070C0"/>
                </a:solidFill>
              </a:rPr>
              <a:t>ETHICAL ISSUES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805118" y="1816070"/>
            <a:ext cx="7881681" cy="3917186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sk-SK" sz="2000" b="1" cap="all" dirty="0" err="1"/>
              <a:t>Data</a:t>
            </a:r>
            <a:r>
              <a:rPr lang="sk-SK" sz="2000" b="1" cap="all" dirty="0"/>
              <a:t> </a:t>
            </a:r>
            <a:r>
              <a:rPr lang="sk-SK" sz="2000" b="1" cap="all" dirty="0" err="1"/>
              <a:t>privacy</a:t>
            </a:r>
            <a:r>
              <a:rPr lang="sk-SK" sz="2000" b="1" cap="all" dirty="0"/>
              <a:t> </a:t>
            </a:r>
            <a:r>
              <a:rPr lang="sk-SK" sz="2000" dirty="0"/>
              <a:t>(</a:t>
            </a:r>
            <a:r>
              <a:rPr lang="sk-SK" sz="2000" dirty="0" err="1"/>
              <a:t>Where</a:t>
            </a:r>
            <a:r>
              <a:rPr lang="sk-SK" sz="2000" dirty="0"/>
              <a:t> </a:t>
            </a:r>
            <a:r>
              <a:rPr lang="sk-SK" sz="2000" dirty="0" err="1"/>
              <a:t>is</a:t>
            </a:r>
            <a:r>
              <a:rPr lang="sk-SK" sz="2000" dirty="0"/>
              <a:t> </a:t>
            </a:r>
            <a:r>
              <a:rPr lang="sk-SK" sz="2000" dirty="0" err="1"/>
              <a:t>the</a:t>
            </a:r>
            <a:r>
              <a:rPr lang="sk-SK" sz="2000" dirty="0"/>
              <a:t> </a:t>
            </a:r>
            <a:r>
              <a:rPr lang="sk-SK" sz="2000" dirty="0" err="1"/>
              <a:t>data</a:t>
            </a:r>
            <a:r>
              <a:rPr lang="sk-SK" sz="2000" dirty="0"/>
              <a:t> </a:t>
            </a:r>
            <a:r>
              <a:rPr lang="sk-SK" sz="2000" dirty="0" err="1"/>
              <a:t>stored</a:t>
            </a:r>
            <a:r>
              <a:rPr lang="sk-SK" sz="2000" dirty="0"/>
              <a:t>? </a:t>
            </a:r>
            <a:r>
              <a:rPr lang="sk-SK" sz="2000" dirty="0" err="1"/>
              <a:t>What</a:t>
            </a:r>
            <a:r>
              <a:rPr lang="sk-SK" sz="2000" dirty="0"/>
              <a:t> </a:t>
            </a:r>
            <a:r>
              <a:rPr lang="sk-SK" sz="2000" dirty="0" err="1"/>
              <a:t>can</a:t>
            </a:r>
            <a:r>
              <a:rPr lang="sk-SK" sz="2000" dirty="0"/>
              <a:t> </a:t>
            </a:r>
            <a:r>
              <a:rPr lang="sk-SK" sz="2000" dirty="0" err="1"/>
              <a:t>students</a:t>
            </a:r>
            <a:r>
              <a:rPr lang="sk-SK" sz="2000" dirty="0"/>
              <a:t> </a:t>
            </a:r>
            <a:r>
              <a:rPr lang="sk-SK" sz="2000" dirty="0" err="1"/>
              <a:t>enter</a:t>
            </a:r>
            <a:r>
              <a:rPr lang="sk-SK" sz="2000" dirty="0"/>
              <a:t>? </a:t>
            </a:r>
            <a:r>
              <a:rPr lang="sk-SK" sz="2000" dirty="0" err="1"/>
              <a:t>Who</a:t>
            </a:r>
            <a:r>
              <a:rPr lang="sk-SK" sz="2000" dirty="0"/>
              <a:t> has </a:t>
            </a:r>
            <a:r>
              <a:rPr lang="sk-SK" sz="2000" dirty="0" err="1"/>
              <a:t>access</a:t>
            </a:r>
            <a:r>
              <a:rPr lang="sk-SK" sz="2000" dirty="0"/>
              <a:t> to </a:t>
            </a:r>
            <a:r>
              <a:rPr lang="sk-SK" sz="2000" dirty="0" err="1"/>
              <a:t>the</a:t>
            </a:r>
            <a:r>
              <a:rPr lang="sk-SK" sz="2000" dirty="0"/>
              <a:t> </a:t>
            </a:r>
            <a:r>
              <a:rPr lang="sk-SK" sz="2000" dirty="0" err="1"/>
              <a:t>data</a:t>
            </a:r>
            <a:r>
              <a:rPr lang="sk-SK" sz="2000" dirty="0"/>
              <a:t>?)</a:t>
            </a:r>
          </a:p>
          <a:p>
            <a:pPr>
              <a:buFontTx/>
              <a:buChar char="-"/>
            </a:pPr>
            <a:r>
              <a:rPr lang="sk-SK" sz="2000" b="1" cap="all" dirty="0" err="1"/>
              <a:t>Bias</a:t>
            </a:r>
            <a:r>
              <a:rPr lang="sk-SK" sz="2000" b="1" cap="all" dirty="0"/>
              <a:t> and </a:t>
            </a:r>
            <a:r>
              <a:rPr lang="sk-SK" sz="2000" b="1" cap="all" dirty="0" err="1"/>
              <a:t>fairness</a:t>
            </a:r>
            <a:r>
              <a:rPr lang="sk-SK" sz="2000" b="1" cap="all" dirty="0"/>
              <a:t> </a:t>
            </a:r>
            <a:r>
              <a:rPr lang="sk-SK" sz="2000" dirty="0"/>
              <a:t>(AI </a:t>
            </a:r>
            <a:r>
              <a:rPr lang="sk-SK" sz="2000" dirty="0" err="1"/>
              <a:t>can</a:t>
            </a:r>
            <a:r>
              <a:rPr lang="sk-SK" sz="2000" dirty="0"/>
              <a:t> </a:t>
            </a:r>
            <a:r>
              <a:rPr lang="sk-SK" sz="2000" dirty="0" err="1"/>
              <a:t>produce</a:t>
            </a:r>
            <a:r>
              <a:rPr lang="sk-SK" sz="2000" dirty="0"/>
              <a:t> </a:t>
            </a:r>
            <a:r>
              <a:rPr lang="sk-SK" sz="2000" dirty="0" err="1"/>
              <a:t>cultural</a:t>
            </a:r>
            <a:r>
              <a:rPr lang="sk-SK" sz="2000" dirty="0"/>
              <a:t> </a:t>
            </a:r>
            <a:r>
              <a:rPr lang="sk-SK" sz="2000" dirty="0" err="1"/>
              <a:t>stereotypes</a:t>
            </a:r>
            <a:r>
              <a:rPr lang="sk-SK" sz="2000" dirty="0"/>
              <a:t>, </a:t>
            </a:r>
            <a:r>
              <a:rPr lang="sk-SK" sz="2000" dirty="0" err="1"/>
              <a:t>linguistic</a:t>
            </a:r>
            <a:r>
              <a:rPr lang="sk-SK" sz="2000" dirty="0"/>
              <a:t> </a:t>
            </a:r>
            <a:r>
              <a:rPr lang="sk-SK" sz="2000" dirty="0" err="1"/>
              <a:t>biases</a:t>
            </a:r>
            <a:r>
              <a:rPr lang="sk-SK" sz="2000" dirty="0"/>
              <a:t>, </a:t>
            </a:r>
            <a:r>
              <a:rPr lang="sk-SK" sz="2000" dirty="0" err="1"/>
              <a:t>dominant</a:t>
            </a:r>
            <a:r>
              <a:rPr lang="sk-SK" sz="2000" dirty="0"/>
              <a:t> </a:t>
            </a:r>
            <a:r>
              <a:rPr lang="sk-SK" sz="2000" dirty="0" err="1"/>
              <a:t>norms</a:t>
            </a:r>
            <a:r>
              <a:rPr lang="sk-SK" sz="2000" dirty="0"/>
              <a:t>)</a:t>
            </a:r>
          </a:p>
          <a:p>
            <a:pPr>
              <a:buFontTx/>
              <a:buChar char="-"/>
            </a:pPr>
            <a:r>
              <a:rPr lang="sk-SK" sz="2000" b="1" cap="all" dirty="0" err="1"/>
              <a:t>Transparenc</a:t>
            </a:r>
            <a:r>
              <a:rPr lang="sk-SK" sz="2000" dirty="0" err="1"/>
              <a:t>y</a:t>
            </a:r>
            <a:r>
              <a:rPr lang="sk-SK" sz="2000" dirty="0"/>
              <a:t> (</a:t>
            </a:r>
            <a:r>
              <a:rPr lang="sk-SK" sz="2000" dirty="0" err="1"/>
              <a:t>it</a:t>
            </a:r>
            <a:r>
              <a:rPr lang="sk-SK" sz="2000" dirty="0"/>
              <a:t> </a:t>
            </a:r>
            <a:r>
              <a:rPr lang="sk-SK" sz="2000" dirty="0" err="1"/>
              <a:t>should</a:t>
            </a:r>
            <a:r>
              <a:rPr lang="sk-SK" sz="2000" dirty="0"/>
              <a:t> </a:t>
            </a:r>
            <a:r>
              <a:rPr lang="sk-SK" sz="2000" dirty="0" err="1"/>
              <a:t>be</a:t>
            </a:r>
            <a:r>
              <a:rPr lang="sk-SK" sz="2000" dirty="0"/>
              <a:t> </a:t>
            </a:r>
            <a:r>
              <a:rPr lang="sk-SK" sz="2000" dirty="0" err="1"/>
              <a:t>clear</a:t>
            </a:r>
            <a:r>
              <a:rPr lang="sk-SK" sz="2000" dirty="0"/>
              <a:t>: </a:t>
            </a:r>
            <a:r>
              <a:rPr lang="sk-SK" sz="2000" dirty="0" err="1"/>
              <a:t>when</a:t>
            </a:r>
            <a:r>
              <a:rPr lang="sk-SK" sz="2000" dirty="0"/>
              <a:t> </a:t>
            </a:r>
            <a:r>
              <a:rPr lang="sk-SK" sz="2000" dirty="0" err="1"/>
              <a:t>an</a:t>
            </a:r>
            <a:r>
              <a:rPr lang="sk-SK" sz="2000" dirty="0"/>
              <a:t> AI </a:t>
            </a:r>
            <a:r>
              <a:rPr lang="sk-SK" sz="2000" dirty="0" err="1"/>
              <a:t>tool</a:t>
            </a:r>
            <a:r>
              <a:rPr lang="sk-SK" sz="2000" dirty="0"/>
              <a:t> </a:t>
            </a:r>
            <a:r>
              <a:rPr lang="sk-SK" sz="2000" dirty="0" err="1"/>
              <a:t>was</a:t>
            </a:r>
            <a:r>
              <a:rPr lang="sk-SK" sz="2000" dirty="0"/>
              <a:t> </a:t>
            </a:r>
            <a:r>
              <a:rPr lang="sk-SK" sz="2000" dirty="0" err="1"/>
              <a:t>used</a:t>
            </a:r>
            <a:r>
              <a:rPr lang="sk-SK" sz="2000" dirty="0"/>
              <a:t>; </a:t>
            </a:r>
            <a:r>
              <a:rPr lang="sk-SK" sz="2000" dirty="0" err="1"/>
              <a:t>what</a:t>
            </a:r>
            <a:r>
              <a:rPr lang="sk-SK" sz="2000" dirty="0"/>
              <a:t> </a:t>
            </a:r>
            <a:r>
              <a:rPr lang="sk-SK" sz="2000" dirty="0" err="1"/>
              <a:t>was</a:t>
            </a:r>
            <a:r>
              <a:rPr lang="sk-SK" sz="2000" dirty="0"/>
              <a:t> </a:t>
            </a:r>
            <a:r>
              <a:rPr lang="sk-SK" sz="2000" dirty="0" err="1"/>
              <a:t>created</a:t>
            </a:r>
            <a:r>
              <a:rPr lang="sk-SK" sz="2000" dirty="0"/>
              <a:t> by a </a:t>
            </a:r>
            <a:r>
              <a:rPr lang="sk-SK" sz="2000" dirty="0" err="1"/>
              <a:t>human</a:t>
            </a:r>
            <a:r>
              <a:rPr lang="sk-SK" sz="2000" dirty="0"/>
              <a:t> and </a:t>
            </a:r>
            <a:r>
              <a:rPr lang="sk-SK" sz="2000" dirty="0" err="1"/>
              <a:t>what</a:t>
            </a:r>
            <a:r>
              <a:rPr lang="sk-SK" sz="2000" dirty="0"/>
              <a:t> by AI)</a:t>
            </a:r>
          </a:p>
          <a:p>
            <a:pPr>
              <a:buFontTx/>
              <a:buChar char="-"/>
            </a:pPr>
            <a:r>
              <a:rPr lang="sk-SK" sz="2000" b="1" cap="all" dirty="0" err="1"/>
              <a:t>Academic</a:t>
            </a:r>
            <a:r>
              <a:rPr lang="sk-SK" sz="2000" b="1" cap="all" dirty="0"/>
              <a:t> integrity </a:t>
            </a:r>
            <a:r>
              <a:rPr lang="sk-SK" sz="2000" dirty="0"/>
              <a:t>(</a:t>
            </a:r>
            <a:r>
              <a:rPr lang="sk-SK" sz="2000" dirty="0" err="1"/>
              <a:t>How</a:t>
            </a:r>
            <a:r>
              <a:rPr lang="sk-SK" sz="2000" dirty="0"/>
              <a:t> </a:t>
            </a:r>
            <a:r>
              <a:rPr lang="sk-SK" sz="2000" dirty="0" err="1"/>
              <a:t>can</a:t>
            </a:r>
            <a:r>
              <a:rPr lang="sk-SK" sz="2000" dirty="0"/>
              <a:t> </a:t>
            </a:r>
            <a:r>
              <a:rPr lang="sk-SK" sz="2000" dirty="0" err="1"/>
              <a:t>we</a:t>
            </a:r>
            <a:r>
              <a:rPr lang="sk-SK" sz="2000" dirty="0"/>
              <a:t> </a:t>
            </a:r>
            <a:r>
              <a:rPr lang="sk-SK" sz="2000" dirty="0" err="1"/>
              <a:t>use</a:t>
            </a:r>
            <a:r>
              <a:rPr lang="sk-SK" sz="2000" dirty="0"/>
              <a:t> AI to </a:t>
            </a:r>
            <a:r>
              <a:rPr lang="sk-SK" sz="2000" dirty="0" err="1"/>
              <a:t>support</a:t>
            </a:r>
            <a:r>
              <a:rPr lang="sk-SK" sz="2000" dirty="0"/>
              <a:t> </a:t>
            </a:r>
            <a:r>
              <a:rPr lang="sk-SK" sz="2000" dirty="0" err="1"/>
              <a:t>learning</a:t>
            </a:r>
            <a:r>
              <a:rPr lang="sk-SK" sz="2000" dirty="0"/>
              <a:t> </a:t>
            </a:r>
            <a:r>
              <a:rPr lang="sk-SK" sz="2000" dirty="0" err="1"/>
              <a:t>not</a:t>
            </a:r>
            <a:r>
              <a:rPr lang="sk-SK" sz="2000" dirty="0"/>
              <a:t> as a </a:t>
            </a:r>
            <a:r>
              <a:rPr lang="sk-SK" sz="2000" dirty="0" err="1"/>
              <a:t>substitute</a:t>
            </a:r>
            <a:r>
              <a:rPr lang="sk-SK" sz="2000" dirty="0"/>
              <a:t> </a:t>
            </a:r>
            <a:r>
              <a:rPr lang="sk-SK" sz="2000" dirty="0" err="1"/>
              <a:t>for</a:t>
            </a:r>
            <a:r>
              <a:rPr lang="sk-SK" sz="2000" dirty="0"/>
              <a:t> </a:t>
            </a:r>
            <a:r>
              <a:rPr lang="sk-SK" sz="2000" dirty="0" err="1"/>
              <a:t>thinking</a:t>
            </a:r>
            <a:r>
              <a:rPr lang="sk-SK" sz="2000" dirty="0"/>
              <a:t>?)</a:t>
            </a:r>
          </a:p>
          <a:p>
            <a:pPr>
              <a:buFontTx/>
              <a:buChar char="-"/>
            </a:pPr>
            <a:endParaRPr lang="sk-SK" sz="2000" dirty="0"/>
          </a:p>
        </p:txBody>
      </p:sp>
      <p:sp>
        <p:nvSpPr>
          <p:cNvPr id="10" name="Zástupný symbol čísla snímky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6C8C1-102B-4FFF-9E49-68AF7CD9760C}" type="slidenum">
              <a:rPr lang="sk-SK" smtClean="0"/>
              <a:pPr/>
              <a:t>10</a:t>
            </a:fld>
            <a:endParaRPr lang="sk-SK" dirty="0"/>
          </a:p>
        </p:txBody>
      </p:sp>
      <p:pic>
        <p:nvPicPr>
          <p:cNvPr id="11" name="Picture 2" descr="C:\Users\bernikova\Desktop\ao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275" y="55673"/>
            <a:ext cx="1180381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Nadpis 1"/>
          <p:cNvSpPr txBox="1">
            <a:spLocks/>
          </p:cNvSpPr>
          <p:nvPr/>
        </p:nvSpPr>
        <p:spPr>
          <a:xfrm>
            <a:off x="611560" y="1268760"/>
            <a:ext cx="1008112" cy="4900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sk-SK" sz="2400" b="1" cap="all" dirty="0"/>
          </a:p>
        </p:txBody>
      </p:sp>
      <p:sp>
        <p:nvSpPr>
          <p:cNvPr id="7" name="Nadpis 1"/>
          <p:cNvSpPr txBox="1">
            <a:spLocks/>
          </p:cNvSpPr>
          <p:nvPr/>
        </p:nvSpPr>
        <p:spPr>
          <a:xfrm>
            <a:off x="808216" y="4011543"/>
            <a:ext cx="1008112" cy="4900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sk-SK" sz="2400" b="1" dirty="0"/>
          </a:p>
        </p:txBody>
      </p:sp>
      <p:sp>
        <p:nvSpPr>
          <p:cNvPr id="8" name="Zástupný symbol obsahu 2"/>
          <p:cNvSpPr txBox="1">
            <a:spLocks/>
          </p:cNvSpPr>
          <p:nvPr/>
        </p:nvSpPr>
        <p:spPr>
          <a:xfrm>
            <a:off x="467544" y="4221088"/>
            <a:ext cx="6624736" cy="5040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sk-SK" sz="24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851899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75655" y="274638"/>
            <a:ext cx="7373069" cy="706090"/>
          </a:xfrm>
        </p:spPr>
        <p:txBody>
          <a:bodyPr>
            <a:normAutofit/>
          </a:bodyPr>
          <a:lstStyle/>
          <a:p>
            <a:r>
              <a:rPr lang="sk-SK" sz="2400" b="1" dirty="0">
                <a:solidFill>
                  <a:srgbClr val="0070C0"/>
                </a:solidFill>
              </a:rPr>
              <a:t>PROPOSED RECOMMENDATIONS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805118" y="1816070"/>
            <a:ext cx="7881681" cy="3917186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sk-SK" sz="2000" b="1" cap="all" dirty="0" err="1"/>
              <a:t>Clear</a:t>
            </a:r>
            <a:r>
              <a:rPr lang="sk-SK" sz="2000" b="1" cap="all" dirty="0"/>
              <a:t> </a:t>
            </a:r>
            <a:r>
              <a:rPr lang="sk-SK" sz="2000" b="1" cap="all" dirty="0" err="1"/>
              <a:t>policies</a:t>
            </a:r>
            <a:r>
              <a:rPr lang="sk-SK" sz="2000" b="1" cap="all" dirty="0"/>
              <a:t> and </a:t>
            </a:r>
            <a:r>
              <a:rPr lang="sk-SK" sz="2000" b="1" cap="all" dirty="0" err="1"/>
              <a:t>rules</a:t>
            </a:r>
            <a:r>
              <a:rPr lang="sk-SK" sz="2000" b="1" cap="all" dirty="0"/>
              <a:t> </a:t>
            </a:r>
            <a:r>
              <a:rPr lang="sk-SK" sz="2000" b="1" cap="all" dirty="0" err="1"/>
              <a:t>for</a:t>
            </a:r>
            <a:r>
              <a:rPr lang="sk-SK" sz="2000" b="1" cap="all" dirty="0"/>
              <a:t> </a:t>
            </a:r>
            <a:r>
              <a:rPr lang="sk-SK" sz="2000" b="1" cap="all" dirty="0" err="1"/>
              <a:t>the</a:t>
            </a:r>
            <a:r>
              <a:rPr lang="sk-SK" sz="2000" b="1" cap="all" dirty="0"/>
              <a:t> </a:t>
            </a:r>
            <a:r>
              <a:rPr lang="sk-SK" sz="2000" b="1" cap="all" dirty="0" err="1"/>
              <a:t>use</a:t>
            </a:r>
            <a:r>
              <a:rPr lang="sk-SK" sz="2000" b="1" cap="all" dirty="0"/>
              <a:t> of A</a:t>
            </a:r>
            <a:r>
              <a:rPr lang="sk-SK" sz="2000" dirty="0"/>
              <a:t>I (</a:t>
            </a:r>
            <a:r>
              <a:rPr lang="sk-SK" sz="2000" dirty="0" err="1"/>
              <a:t>define</a:t>
            </a:r>
            <a:r>
              <a:rPr lang="sk-SK" sz="2000" dirty="0"/>
              <a:t> </a:t>
            </a:r>
            <a:r>
              <a:rPr lang="sk-SK" sz="2000" dirty="0" err="1"/>
              <a:t>permitted</a:t>
            </a:r>
            <a:r>
              <a:rPr lang="sk-SK" sz="2000" dirty="0"/>
              <a:t> and </a:t>
            </a:r>
            <a:r>
              <a:rPr lang="sk-SK" sz="2000" dirty="0" err="1"/>
              <a:t>prohibited</a:t>
            </a:r>
            <a:r>
              <a:rPr lang="sk-SK" sz="2000" dirty="0"/>
              <a:t> </a:t>
            </a:r>
            <a:r>
              <a:rPr lang="sk-SK" sz="2000" dirty="0" err="1"/>
              <a:t>uses</a:t>
            </a:r>
            <a:r>
              <a:rPr lang="sk-SK" sz="2000" dirty="0"/>
              <a:t>)</a:t>
            </a:r>
          </a:p>
          <a:p>
            <a:pPr marL="457200" indent="-457200">
              <a:buAutoNum type="arabicPeriod"/>
            </a:pPr>
            <a:r>
              <a:rPr lang="sk-SK" sz="2000" b="1" cap="all" dirty="0" err="1"/>
              <a:t>Training</a:t>
            </a:r>
            <a:r>
              <a:rPr lang="sk-SK" sz="2000" b="1" cap="all" dirty="0"/>
              <a:t> </a:t>
            </a:r>
            <a:r>
              <a:rPr lang="sk-SK" sz="2000" dirty="0"/>
              <a:t>(</a:t>
            </a:r>
            <a:r>
              <a:rPr lang="sk-SK" sz="2000" dirty="0" err="1"/>
              <a:t>teachers</a:t>
            </a:r>
            <a:r>
              <a:rPr lang="sk-SK" sz="2000" dirty="0"/>
              <a:t> + </a:t>
            </a:r>
            <a:r>
              <a:rPr lang="sk-SK" sz="2000" dirty="0" err="1"/>
              <a:t>development</a:t>
            </a:r>
            <a:r>
              <a:rPr lang="sk-SK" sz="2000" dirty="0"/>
              <a:t> of AI </a:t>
            </a:r>
            <a:r>
              <a:rPr lang="sk-SK" sz="2000" dirty="0" err="1"/>
              <a:t>literacy</a:t>
            </a:r>
            <a:r>
              <a:rPr lang="sk-SK" sz="2000" dirty="0"/>
              <a:t>)</a:t>
            </a:r>
          </a:p>
          <a:p>
            <a:pPr marL="457200" indent="-457200">
              <a:buAutoNum type="arabicPeriod"/>
            </a:pPr>
            <a:r>
              <a:rPr lang="sk-SK" sz="2000" b="1" cap="all" dirty="0" err="1"/>
              <a:t>Ethics</a:t>
            </a:r>
            <a:r>
              <a:rPr lang="sk-SK" sz="2000" dirty="0"/>
              <a:t> (</a:t>
            </a:r>
            <a:r>
              <a:rPr lang="sk-SK" sz="2000" dirty="0" err="1"/>
              <a:t>protect</a:t>
            </a:r>
            <a:r>
              <a:rPr lang="sk-SK" sz="2000" dirty="0"/>
              <a:t> </a:t>
            </a:r>
            <a:r>
              <a:rPr lang="sk-SK" sz="2000" dirty="0" err="1"/>
              <a:t>personal</a:t>
            </a:r>
            <a:r>
              <a:rPr lang="sk-SK" sz="2000" dirty="0"/>
              <a:t> </a:t>
            </a:r>
            <a:r>
              <a:rPr lang="sk-SK" sz="2000" dirty="0" err="1"/>
              <a:t>data</a:t>
            </a:r>
            <a:r>
              <a:rPr lang="sk-SK" sz="2000" dirty="0"/>
              <a:t>, </a:t>
            </a:r>
            <a:r>
              <a:rPr lang="sk-SK" sz="2000" dirty="0" err="1"/>
              <a:t>regularly</a:t>
            </a:r>
            <a:r>
              <a:rPr lang="sk-SK" sz="2000" dirty="0"/>
              <a:t> </a:t>
            </a:r>
            <a:r>
              <a:rPr lang="sk-SK" sz="2000" dirty="0" err="1"/>
              <a:t>assess</a:t>
            </a:r>
            <a:r>
              <a:rPr lang="sk-SK" sz="2000" dirty="0"/>
              <a:t> </a:t>
            </a:r>
            <a:r>
              <a:rPr lang="sk-SK" sz="2000" dirty="0" err="1"/>
              <a:t>risks</a:t>
            </a:r>
            <a:r>
              <a:rPr lang="sk-SK" sz="2000" dirty="0"/>
              <a:t>).</a:t>
            </a:r>
          </a:p>
          <a:p>
            <a:pPr marL="457200" indent="-457200">
              <a:buAutoNum type="arabicPeriod"/>
            </a:pPr>
            <a:r>
              <a:rPr lang="sk-SK" sz="2000" b="1" cap="all" dirty="0" err="1"/>
              <a:t>Support</a:t>
            </a:r>
            <a:r>
              <a:rPr lang="sk-SK" sz="2000" b="1" cap="all" dirty="0"/>
              <a:t> and </a:t>
            </a:r>
            <a:r>
              <a:rPr lang="sk-SK" sz="2000" b="1" cap="all" dirty="0" err="1"/>
              <a:t>critical</a:t>
            </a:r>
            <a:r>
              <a:rPr lang="sk-SK" sz="2000" b="1" cap="all" dirty="0"/>
              <a:t> </a:t>
            </a:r>
            <a:r>
              <a:rPr lang="sk-SK" sz="2000" b="1" cap="all" dirty="0" err="1"/>
              <a:t>thinking</a:t>
            </a:r>
            <a:r>
              <a:rPr lang="sk-SK" sz="2000" b="1" cap="all" dirty="0"/>
              <a:t> </a:t>
            </a:r>
            <a:r>
              <a:rPr lang="sk-SK" sz="2000" dirty="0"/>
              <a:t>(do </a:t>
            </a:r>
            <a:r>
              <a:rPr lang="sk-SK" sz="2000" dirty="0" err="1"/>
              <a:t>not</a:t>
            </a:r>
            <a:r>
              <a:rPr lang="sk-SK" sz="2000" dirty="0"/>
              <a:t> </a:t>
            </a:r>
            <a:r>
              <a:rPr lang="sk-SK" sz="2000" dirty="0" err="1"/>
              <a:t>evaluate</a:t>
            </a:r>
            <a:r>
              <a:rPr lang="sk-SK" sz="2000" dirty="0"/>
              <a:t> </a:t>
            </a:r>
            <a:r>
              <a:rPr lang="sk-SK" sz="2000" dirty="0" err="1"/>
              <a:t>only</a:t>
            </a:r>
            <a:r>
              <a:rPr lang="sk-SK" sz="2000" dirty="0"/>
              <a:t> </a:t>
            </a:r>
            <a:r>
              <a:rPr lang="sk-SK" sz="2000" dirty="0" err="1"/>
              <a:t>the</a:t>
            </a:r>
            <a:r>
              <a:rPr lang="sk-SK" sz="2000" dirty="0"/>
              <a:t> </a:t>
            </a:r>
            <a:r>
              <a:rPr lang="sk-SK" sz="2000" dirty="0" err="1"/>
              <a:t>result</a:t>
            </a:r>
            <a:r>
              <a:rPr lang="sk-SK" sz="2000" dirty="0"/>
              <a:t>; monitor </a:t>
            </a:r>
            <a:r>
              <a:rPr lang="sk-SK" sz="2000" dirty="0" err="1"/>
              <a:t>the</a:t>
            </a:r>
            <a:r>
              <a:rPr lang="sk-SK" sz="2000" dirty="0"/>
              <a:t> </a:t>
            </a:r>
            <a:r>
              <a:rPr lang="sk-SK" sz="2000" dirty="0" err="1"/>
              <a:t>learning</a:t>
            </a:r>
            <a:r>
              <a:rPr lang="sk-SK" sz="2000" dirty="0"/>
              <a:t> </a:t>
            </a:r>
            <a:r>
              <a:rPr lang="sk-SK" sz="2000" dirty="0" err="1"/>
              <a:t>process</a:t>
            </a:r>
            <a:r>
              <a:rPr lang="sk-SK" sz="2000" dirty="0"/>
              <a:t>; </a:t>
            </a:r>
            <a:r>
              <a:rPr lang="sk-SK" sz="2000" dirty="0" err="1"/>
              <a:t>encourage</a:t>
            </a:r>
            <a:r>
              <a:rPr lang="sk-SK" sz="2000" dirty="0"/>
              <a:t> </a:t>
            </a:r>
            <a:r>
              <a:rPr lang="sk-SK" sz="2000" dirty="0" err="1"/>
              <a:t>reflection</a:t>
            </a:r>
            <a:r>
              <a:rPr lang="sk-SK" sz="2000" dirty="0"/>
              <a:t>)</a:t>
            </a:r>
          </a:p>
          <a:p>
            <a:pPr marL="457200" indent="-457200">
              <a:buAutoNum type="arabicPeriod"/>
            </a:pPr>
            <a:r>
              <a:rPr lang="sk-SK" sz="2000" b="1" cap="all" dirty="0" err="1"/>
              <a:t>Inclusion</a:t>
            </a:r>
            <a:r>
              <a:rPr lang="sk-SK" sz="2000" dirty="0"/>
              <a:t> (</a:t>
            </a:r>
            <a:r>
              <a:rPr lang="sk-SK" sz="2000" dirty="0" err="1"/>
              <a:t>ensure</a:t>
            </a:r>
            <a:r>
              <a:rPr lang="sk-SK" sz="2000" dirty="0"/>
              <a:t> </a:t>
            </a:r>
            <a:r>
              <a:rPr lang="sk-SK" sz="2000" dirty="0" err="1"/>
              <a:t>equal</a:t>
            </a:r>
            <a:r>
              <a:rPr lang="sk-SK" sz="2000" dirty="0"/>
              <a:t> </a:t>
            </a:r>
            <a:r>
              <a:rPr lang="sk-SK" sz="2000" dirty="0" err="1"/>
              <a:t>access</a:t>
            </a:r>
            <a:r>
              <a:rPr lang="sk-SK" sz="2000" dirty="0"/>
              <a:t> to </a:t>
            </a:r>
            <a:r>
              <a:rPr lang="sk-SK" sz="2000" dirty="0" err="1"/>
              <a:t>technologies</a:t>
            </a:r>
            <a:r>
              <a:rPr lang="sk-SK" sz="2000" dirty="0"/>
              <a:t>)</a:t>
            </a:r>
          </a:p>
          <a:p>
            <a:pPr>
              <a:buFontTx/>
              <a:buChar char="-"/>
            </a:pPr>
            <a:endParaRPr lang="sk-SK" sz="2000" dirty="0"/>
          </a:p>
        </p:txBody>
      </p:sp>
      <p:sp>
        <p:nvSpPr>
          <p:cNvPr id="10" name="Zástupný symbol čísla snímky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6C8C1-102B-4FFF-9E49-68AF7CD9760C}" type="slidenum">
              <a:rPr lang="sk-SK" smtClean="0"/>
              <a:pPr/>
              <a:t>11</a:t>
            </a:fld>
            <a:endParaRPr lang="sk-SK" dirty="0"/>
          </a:p>
        </p:txBody>
      </p:sp>
      <p:pic>
        <p:nvPicPr>
          <p:cNvPr id="11" name="Picture 2" descr="C:\Users\bernikova\Desktop\ao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275" y="55673"/>
            <a:ext cx="1180381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Nadpis 1"/>
          <p:cNvSpPr txBox="1">
            <a:spLocks/>
          </p:cNvSpPr>
          <p:nvPr/>
        </p:nvSpPr>
        <p:spPr>
          <a:xfrm>
            <a:off x="611560" y="1268760"/>
            <a:ext cx="1008112" cy="4900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sk-SK" sz="2400" b="1" cap="all" dirty="0"/>
          </a:p>
        </p:txBody>
      </p:sp>
      <p:sp>
        <p:nvSpPr>
          <p:cNvPr id="7" name="Nadpis 1"/>
          <p:cNvSpPr txBox="1">
            <a:spLocks/>
          </p:cNvSpPr>
          <p:nvPr/>
        </p:nvSpPr>
        <p:spPr>
          <a:xfrm>
            <a:off x="808216" y="4011543"/>
            <a:ext cx="1008112" cy="4900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sk-SK" sz="2400" b="1" dirty="0"/>
          </a:p>
        </p:txBody>
      </p:sp>
      <p:sp>
        <p:nvSpPr>
          <p:cNvPr id="8" name="Zástupný symbol obsahu 2"/>
          <p:cNvSpPr txBox="1">
            <a:spLocks/>
          </p:cNvSpPr>
          <p:nvPr/>
        </p:nvSpPr>
        <p:spPr>
          <a:xfrm>
            <a:off x="467544" y="4221088"/>
            <a:ext cx="6624736" cy="5040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sk-SK" sz="24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65877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77F7BDC7-C414-486F-BD5D-E08CF0586A0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k-SK" b="1" dirty="0">
                <a:solidFill>
                  <a:schemeClr val="tx1"/>
                </a:solidFill>
              </a:rPr>
              <a:t>AI </a:t>
            </a:r>
            <a:r>
              <a:rPr lang="sk-SK" b="1" dirty="0" err="1">
                <a:solidFill>
                  <a:schemeClr val="tx1"/>
                </a:solidFill>
              </a:rPr>
              <a:t>should</a:t>
            </a:r>
            <a:r>
              <a:rPr lang="sk-SK" b="1" dirty="0">
                <a:solidFill>
                  <a:schemeClr val="tx1"/>
                </a:solidFill>
              </a:rPr>
              <a:t> </a:t>
            </a:r>
            <a:r>
              <a:rPr lang="sk-SK" b="1" dirty="0" err="1">
                <a:solidFill>
                  <a:schemeClr val="tx1"/>
                </a:solidFill>
              </a:rPr>
              <a:t>expand</a:t>
            </a:r>
            <a:r>
              <a:rPr lang="sk-SK" b="1" dirty="0">
                <a:solidFill>
                  <a:schemeClr val="tx1"/>
                </a:solidFill>
              </a:rPr>
              <a:t> </a:t>
            </a:r>
            <a:r>
              <a:rPr lang="sk-SK" b="1" dirty="0" err="1">
                <a:solidFill>
                  <a:schemeClr val="tx1"/>
                </a:solidFill>
              </a:rPr>
              <a:t>learning</a:t>
            </a:r>
            <a:r>
              <a:rPr lang="sk-SK" b="1" dirty="0">
                <a:solidFill>
                  <a:schemeClr val="tx1"/>
                </a:solidFill>
              </a:rPr>
              <a:t> </a:t>
            </a:r>
            <a:r>
              <a:rPr lang="sk-SK" b="1" dirty="0" err="1">
                <a:solidFill>
                  <a:schemeClr val="tx1"/>
                </a:solidFill>
              </a:rPr>
              <a:t>opportunities</a:t>
            </a:r>
            <a:r>
              <a:rPr lang="sk-SK" b="1" dirty="0">
                <a:solidFill>
                  <a:schemeClr val="tx1"/>
                </a:solidFill>
              </a:rPr>
              <a:t>, </a:t>
            </a:r>
            <a:r>
              <a:rPr lang="sk-SK" b="1" dirty="0" err="1">
                <a:solidFill>
                  <a:schemeClr val="tx1"/>
                </a:solidFill>
              </a:rPr>
              <a:t>not</a:t>
            </a:r>
            <a:r>
              <a:rPr lang="sk-SK" b="1" dirty="0">
                <a:solidFill>
                  <a:schemeClr val="tx1"/>
                </a:solidFill>
              </a:rPr>
              <a:t> </a:t>
            </a:r>
            <a:r>
              <a:rPr lang="sk-SK" b="1" dirty="0" err="1">
                <a:solidFill>
                  <a:schemeClr val="tx1"/>
                </a:solidFill>
              </a:rPr>
              <a:t>replace</a:t>
            </a:r>
            <a:r>
              <a:rPr lang="sk-SK" b="1" dirty="0">
                <a:solidFill>
                  <a:schemeClr val="tx1"/>
                </a:solidFill>
              </a:rPr>
              <a:t> </a:t>
            </a:r>
            <a:r>
              <a:rPr lang="sk-SK" b="1" dirty="0" err="1">
                <a:solidFill>
                  <a:schemeClr val="tx1"/>
                </a:solidFill>
              </a:rPr>
              <a:t>thinking</a:t>
            </a:r>
            <a:r>
              <a:rPr lang="sk-SK" b="1" dirty="0"/>
              <a:t> 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040549A0-A97D-4B4C-9F9E-762306DFD21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endParaRPr lang="sk-SK" dirty="0"/>
          </a:p>
        </p:txBody>
      </p:sp>
      <p:sp>
        <p:nvSpPr>
          <p:cNvPr id="2" name="Zástupný symbol čísla snímky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6C8C1-102B-4FFF-9E49-68AF7CD9760C}" type="slidenum">
              <a:rPr lang="sk-SK" smtClean="0"/>
              <a:pPr/>
              <a:t>12</a:t>
            </a:fld>
            <a:endParaRPr lang="sk-SK" dirty="0"/>
          </a:p>
        </p:txBody>
      </p:sp>
      <p:pic>
        <p:nvPicPr>
          <p:cNvPr id="5" name="Picture 2" descr="C:\Users\bernikova\Desktop\ao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60648"/>
            <a:ext cx="1180381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20465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75655" y="274638"/>
            <a:ext cx="7373069" cy="706090"/>
          </a:xfrm>
        </p:spPr>
        <p:txBody>
          <a:bodyPr>
            <a:normAutofit/>
          </a:bodyPr>
          <a:lstStyle/>
          <a:p>
            <a:r>
              <a:rPr lang="sk-SK" sz="2400" b="1" dirty="0">
                <a:solidFill>
                  <a:srgbClr val="0070C0"/>
                </a:solidFill>
              </a:rPr>
              <a:t> BIBLIOGRAPHY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805118" y="1816070"/>
            <a:ext cx="7881681" cy="3917186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sk-SK" sz="2000" dirty="0"/>
              <a:t>1. Kováč, Stanislav: AI as </a:t>
            </a:r>
            <a:r>
              <a:rPr lang="sk-SK" sz="2000" dirty="0" err="1"/>
              <a:t>language</a:t>
            </a:r>
            <a:r>
              <a:rPr lang="sk-SK" sz="2000" dirty="0"/>
              <a:t> </a:t>
            </a:r>
            <a:r>
              <a:rPr lang="sk-SK" sz="2000" dirty="0" err="1"/>
              <a:t>teacher´s</a:t>
            </a:r>
            <a:r>
              <a:rPr lang="sk-SK" sz="2000" dirty="0"/>
              <a:t> </a:t>
            </a:r>
            <a:r>
              <a:rPr lang="sk-SK" sz="2000" dirty="0" err="1"/>
              <a:t>assistant</a:t>
            </a:r>
            <a:r>
              <a:rPr lang="sk-SK" sz="2000" dirty="0"/>
              <a:t>: A </a:t>
            </a:r>
            <a:r>
              <a:rPr lang="sk-SK" sz="2000" dirty="0" err="1"/>
              <a:t>practical</a:t>
            </a:r>
            <a:r>
              <a:rPr lang="sk-SK" sz="2000" dirty="0"/>
              <a:t> </a:t>
            </a:r>
            <a:r>
              <a:rPr lang="sk-SK" sz="2000" dirty="0" err="1"/>
              <a:t>comparison</a:t>
            </a:r>
            <a:r>
              <a:rPr lang="sk-SK" sz="2000" dirty="0"/>
              <a:t> of AI-</a:t>
            </a:r>
            <a:r>
              <a:rPr lang="sk-SK" sz="2000" dirty="0" err="1"/>
              <a:t>powered</a:t>
            </a:r>
            <a:r>
              <a:rPr lang="sk-SK" sz="2000" dirty="0"/>
              <a:t> </a:t>
            </a:r>
            <a:r>
              <a:rPr lang="sk-SK" sz="2000" dirty="0" err="1"/>
              <a:t>educational</a:t>
            </a:r>
            <a:r>
              <a:rPr lang="sk-SK" sz="2000" dirty="0"/>
              <a:t> </a:t>
            </a:r>
            <a:r>
              <a:rPr lang="sk-SK" sz="2000" dirty="0" err="1"/>
              <a:t>platforms</a:t>
            </a:r>
            <a:r>
              <a:rPr lang="sk-SK" sz="2000" dirty="0"/>
              <a:t>. In: Aplikované jazyky v univerzitnom kontexte, zborník z konferencie. Zvolen, 2025.</a:t>
            </a:r>
          </a:p>
          <a:p>
            <a:pPr>
              <a:buFontTx/>
              <a:buChar char="-"/>
            </a:pPr>
            <a:r>
              <a:rPr lang="sk-SK" sz="2000" dirty="0"/>
              <a:t>2. </a:t>
            </a:r>
            <a:r>
              <a:rPr lang="sk-SK" sz="2000" dirty="0" err="1"/>
              <a:t>Laktišová</a:t>
            </a:r>
            <a:r>
              <a:rPr lang="sk-SK" sz="2000" dirty="0"/>
              <a:t>, Petra: </a:t>
            </a:r>
            <a:r>
              <a:rPr lang="sk-SK" sz="2000" dirty="0" err="1"/>
              <a:t>Redrawing</a:t>
            </a:r>
            <a:r>
              <a:rPr lang="sk-SK" sz="2000" dirty="0"/>
              <a:t> </a:t>
            </a:r>
            <a:r>
              <a:rPr lang="sk-SK" sz="2000" dirty="0" err="1"/>
              <a:t>the</a:t>
            </a:r>
            <a:r>
              <a:rPr lang="sk-SK" sz="2000" dirty="0"/>
              <a:t> </a:t>
            </a:r>
            <a:r>
              <a:rPr lang="sk-SK" sz="2000" dirty="0" err="1"/>
              <a:t>boundaries</a:t>
            </a:r>
            <a:r>
              <a:rPr lang="sk-SK" sz="2000" dirty="0"/>
              <a:t> of LSP </a:t>
            </a:r>
            <a:r>
              <a:rPr lang="sk-SK" sz="2000" dirty="0" err="1"/>
              <a:t>pedagogy</a:t>
            </a:r>
            <a:r>
              <a:rPr lang="sk-SK" sz="2000" dirty="0"/>
              <a:t>: A </a:t>
            </a:r>
            <a:r>
              <a:rPr lang="sk-SK" sz="2000" dirty="0" err="1"/>
              <a:t>descriptive</a:t>
            </a:r>
            <a:r>
              <a:rPr lang="sk-SK" sz="2000" dirty="0"/>
              <a:t> study of AI </a:t>
            </a:r>
            <a:r>
              <a:rPr lang="sk-SK" sz="2000" dirty="0" err="1"/>
              <a:t>adoption</a:t>
            </a:r>
            <a:r>
              <a:rPr lang="sk-SK" sz="2000" dirty="0"/>
              <a:t> and </a:t>
            </a:r>
            <a:r>
              <a:rPr lang="sk-SK" sz="2000" dirty="0" err="1"/>
              <a:t>acceptance</a:t>
            </a:r>
            <a:r>
              <a:rPr lang="sk-SK" sz="2000" dirty="0"/>
              <a:t> by </a:t>
            </a:r>
            <a:r>
              <a:rPr lang="sk-SK" sz="2000" dirty="0" err="1"/>
              <a:t>higher</a:t>
            </a:r>
            <a:r>
              <a:rPr lang="sk-SK" sz="2000" dirty="0"/>
              <a:t> </a:t>
            </a:r>
            <a:r>
              <a:rPr lang="sk-SK" sz="2000" dirty="0" err="1"/>
              <a:t>education</a:t>
            </a:r>
            <a:r>
              <a:rPr lang="sk-SK" sz="2000" dirty="0"/>
              <a:t> LSP </a:t>
            </a:r>
            <a:r>
              <a:rPr lang="sk-SK" sz="2000" dirty="0" err="1"/>
              <a:t>instructors</a:t>
            </a:r>
            <a:r>
              <a:rPr lang="sk-SK" sz="2000" dirty="0"/>
              <a:t> at UNIZA. In: </a:t>
            </a:r>
            <a:r>
              <a:rPr lang="sk-SK" sz="2000" dirty="0" err="1"/>
              <a:t>Academic</a:t>
            </a:r>
            <a:r>
              <a:rPr lang="sk-SK" sz="2000" dirty="0"/>
              <a:t> </a:t>
            </a:r>
            <a:r>
              <a:rPr lang="sk-SK" sz="2000" dirty="0" err="1"/>
              <a:t>Journal</a:t>
            </a:r>
            <a:r>
              <a:rPr lang="sk-SK" sz="2000" dirty="0"/>
              <a:t> of </a:t>
            </a:r>
            <a:r>
              <a:rPr lang="sk-SK" sz="2000" dirty="0" err="1"/>
              <a:t>Applied</a:t>
            </a:r>
            <a:r>
              <a:rPr lang="sk-SK" sz="2000" dirty="0"/>
              <a:t> </a:t>
            </a:r>
            <a:r>
              <a:rPr lang="sk-SK" sz="2000" dirty="0" err="1"/>
              <a:t>Linguistics</a:t>
            </a:r>
            <a:r>
              <a:rPr lang="sk-SK" sz="2000" dirty="0"/>
              <a:t> and </a:t>
            </a:r>
            <a:r>
              <a:rPr lang="sk-SK" sz="2000" dirty="0" err="1"/>
              <a:t>Languages</a:t>
            </a:r>
            <a:r>
              <a:rPr lang="sk-SK" sz="2000" dirty="0"/>
              <a:t>, vol.3, 2025. ISSN 2729-9805, DOI:10.17423/apps.2025.03.3.05 </a:t>
            </a:r>
          </a:p>
        </p:txBody>
      </p:sp>
      <p:sp>
        <p:nvSpPr>
          <p:cNvPr id="10" name="Zástupný symbol čísla snímky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6C8C1-102B-4FFF-9E49-68AF7CD9760C}" type="slidenum">
              <a:rPr lang="sk-SK" smtClean="0"/>
              <a:pPr/>
              <a:t>13</a:t>
            </a:fld>
            <a:endParaRPr lang="sk-SK" dirty="0"/>
          </a:p>
        </p:txBody>
      </p:sp>
      <p:pic>
        <p:nvPicPr>
          <p:cNvPr id="11" name="Picture 2" descr="C:\Users\bernikova\Desktop\ao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275" y="55673"/>
            <a:ext cx="1180381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Nadpis 1"/>
          <p:cNvSpPr txBox="1">
            <a:spLocks/>
          </p:cNvSpPr>
          <p:nvPr/>
        </p:nvSpPr>
        <p:spPr>
          <a:xfrm>
            <a:off x="611560" y="1268760"/>
            <a:ext cx="1008112" cy="4900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sk-SK" sz="2400" b="1" cap="all" dirty="0"/>
          </a:p>
        </p:txBody>
      </p:sp>
      <p:sp>
        <p:nvSpPr>
          <p:cNvPr id="7" name="Nadpis 1"/>
          <p:cNvSpPr txBox="1">
            <a:spLocks/>
          </p:cNvSpPr>
          <p:nvPr/>
        </p:nvSpPr>
        <p:spPr>
          <a:xfrm>
            <a:off x="808216" y="4011543"/>
            <a:ext cx="1008112" cy="4900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sk-SK" sz="2400" b="1" dirty="0"/>
          </a:p>
        </p:txBody>
      </p:sp>
      <p:sp>
        <p:nvSpPr>
          <p:cNvPr id="8" name="Zástupný symbol obsahu 2"/>
          <p:cNvSpPr txBox="1">
            <a:spLocks/>
          </p:cNvSpPr>
          <p:nvPr/>
        </p:nvSpPr>
        <p:spPr>
          <a:xfrm>
            <a:off x="467544" y="4221088"/>
            <a:ext cx="6624736" cy="5040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sk-SK" sz="24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739553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75655" y="274638"/>
            <a:ext cx="7373069" cy="706090"/>
          </a:xfrm>
        </p:spPr>
        <p:txBody>
          <a:bodyPr>
            <a:normAutofit/>
          </a:bodyPr>
          <a:lstStyle/>
          <a:p>
            <a:r>
              <a:rPr lang="sk-SK" sz="2400" b="1" dirty="0">
                <a:solidFill>
                  <a:srgbClr val="0070C0"/>
                </a:solidFill>
              </a:rPr>
              <a:t>ADVANTAGES OF AI USE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805118" y="1816070"/>
            <a:ext cx="7881681" cy="3917186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sk-SK" sz="2400" b="1" cap="all" dirty="0" err="1"/>
              <a:t>Personalised</a:t>
            </a:r>
            <a:r>
              <a:rPr lang="sk-SK" sz="2400" b="1" cap="all" dirty="0"/>
              <a:t> </a:t>
            </a:r>
            <a:r>
              <a:rPr lang="sk-SK" sz="2400" b="1" cap="all" dirty="0" err="1"/>
              <a:t>learning</a:t>
            </a:r>
            <a:r>
              <a:rPr lang="sk-SK" sz="2400" b="1" cap="all" dirty="0"/>
              <a:t> (</a:t>
            </a:r>
            <a:r>
              <a:rPr lang="sk-SK" sz="2400" dirty="0" err="1"/>
              <a:t>tailored</a:t>
            </a:r>
            <a:r>
              <a:rPr lang="sk-SK" sz="2400" dirty="0"/>
              <a:t> </a:t>
            </a:r>
            <a:r>
              <a:rPr lang="sk-SK" sz="2400" dirty="0" err="1"/>
              <a:t>made</a:t>
            </a:r>
            <a:r>
              <a:rPr lang="sk-SK" sz="2400" dirty="0"/>
              <a:t> level, </a:t>
            </a:r>
            <a:r>
              <a:rPr lang="sk-SK" sz="2400" dirty="0" err="1"/>
              <a:t>pace</a:t>
            </a:r>
            <a:r>
              <a:rPr lang="sk-SK" sz="2400" dirty="0"/>
              <a:t> and type of </a:t>
            </a:r>
            <a:r>
              <a:rPr lang="sk-SK" sz="2400" dirty="0" err="1"/>
              <a:t>tasks</a:t>
            </a:r>
            <a:r>
              <a:rPr lang="sk-SK" sz="2400" dirty="0"/>
              <a:t> </a:t>
            </a:r>
            <a:r>
              <a:rPr lang="sk-SK" sz="2400" dirty="0" err="1"/>
              <a:t>based</a:t>
            </a:r>
            <a:r>
              <a:rPr lang="sk-SK" sz="2400" dirty="0"/>
              <a:t> on </a:t>
            </a:r>
            <a:r>
              <a:rPr lang="sk-SK" sz="2400" dirty="0" err="1"/>
              <a:t>the</a:t>
            </a:r>
            <a:r>
              <a:rPr lang="sk-SK" sz="2400" dirty="0"/>
              <a:t> </a:t>
            </a:r>
            <a:r>
              <a:rPr lang="sk-SK" sz="2400" dirty="0" err="1"/>
              <a:t>students</a:t>
            </a:r>
            <a:r>
              <a:rPr lang="sk-SK" sz="2400" dirty="0"/>
              <a:t>´ </a:t>
            </a:r>
            <a:r>
              <a:rPr lang="sk-SK" sz="2400" dirty="0" err="1"/>
              <a:t>needs</a:t>
            </a:r>
            <a:r>
              <a:rPr lang="sk-SK" sz="2400" dirty="0"/>
              <a:t>)</a:t>
            </a:r>
          </a:p>
          <a:p>
            <a:pPr>
              <a:buFontTx/>
              <a:buChar char="-"/>
            </a:pPr>
            <a:r>
              <a:rPr lang="sk-SK" sz="2400" b="1" dirty="0"/>
              <a:t>INSTANT FEEDBACK </a:t>
            </a:r>
            <a:r>
              <a:rPr lang="sk-SK" sz="2400" dirty="0"/>
              <a:t>(</a:t>
            </a:r>
            <a:r>
              <a:rPr lang="sk-SK" sz="2400" dirty="0" err="1"/>
              <a:t>correction</a:t>
            </a:r>
            <a:r>
              <a:rPr lang="sk-SK" sz="2400" dirty="0"/>
              <a:t> + </a:t>
            </a:r>
            <a:r>
              <a:rPr lang="sk-SK" sz="2400" dirty="0" err="1"/>
              <a:t>explanation</a:t>
            </a:r>
            <a:r>
              <a:rPr lang="sk-SK" sz="2400" dirty="0"/>
              <a:t>)</a:t>
            </a:r>
          </a:p>
          <a:p>
            <a:pPr>
              <a:buFontTx/>
              <a:buChar char="-"/>
            </a:pPr>
            <a:r>
              <a:rPr lang="sk-SK" sz="2400" b="1" dirty="0"/>
              <a:t>AVAILABILITY </a:t>
            </a:r>
            <a:r>
              <a:rPr lang="sk-SK" sz="2400" dirty="0"/>
              <a:t>(24/7)</a:t>
            </a:r>
          </a:p>
          <a:p>
            <a:pPr>
              <a:buFontTx/>
              <a:buChar char="-"/>
            </a:pPr>
            <a:r>
              <a:rPr lang="sk-SK" sz="2400" b="1" dirty="0"/>
              <a:t>ENHANCED COMMUNICATION </a:t>
            </a:r>
            <a:r>
              <a:rPr lang="sk-SK" sz="2400" dirty="0"/>
              <a:t>(AI </a:t>
            </a:r>
            <a:r>
              <a:rPr lang="sk-SK" sz="2400" dirty="0" err="1"/>
              <a:t>tools</a:t>
            </a:r>
            <a:r>
              <a:rPr lang="sk-SK" sz="2400" dirty="0"/>
              <a:t>)</a:t>
            </a:r>
          </a:p>
          <a:p>
            <a:pPr>
              <a:buFontTx/>
              <a:buChar char="-"/>
            </a:pPr>
            <a:r>
              <a:rPr lang="sk-SK" sz="2400" b="1" dirty="0"/>
              <a:t>TIME SAVING </a:t>
            </a:r>
            <a:r>
              <a:rPr lang="sk-SK" sz="2400" dirty="0"/>
              <a:t>(</a:t>
            </a:r>
            <a:r>
              <a:rPr lang="sk-SK" sz="2400" dirty="0" err="1"/>
              <a:t>help</a:t>
            </a:r>
            <a:r>
              <a:rPr lang="sk-SK" sz="2400" dirty="0"/>
              <a:t> </a:t>
            </a:r>
            <a:r>
              <a:rPr lang="sk-SK" sz="2400" dirty="0" err="1"/>
              <a:t>for</a:t>
            </a:r>
            <a:r>
              <a:rPr lang="sk-SK" sz="2400" dirty="0"/>
              <a:t> </a:t>
            </a:r>
            <a:r>
              <a:rPr lang="sk-SK" sz="2400" dirty="0" err="1"/>
              <a:t>teachers</a:t>
            </a:r>
            <a:r>
              <a:rPr lang="sk-SK" sz="2400" dirty="0"/>
              <a:t> – </a:t>
            </a:r>
            <a:r>
              <a:rPr lang="sk-SK" sz="2400" dirty="0" err="1"/>
              <a:t>materials</a:t>
            </a:r>
            <a:r>
              <a:rPr lang="sk-SK" sz="2400" dirty="0"/>
              <a:t>, </a:t>
            </a:r>
            <a:r>
              <a:rPr lang="sk-SK" sz="2400" dirty="0" err="1"/>
              <a:t>tests</a:t>
            </a:r>
            <a:r>
              <a:rPr lang="sk-SK" sz="2400" dirty="0"/>
              <a:t>)</a:t>
            </a:r>
          </a:p>
          <a:p>
            <a:pPr marL="0" indent="0">
              <a:buNone/>
            </a:pPr>
            <a:endParaRPr lang="sk-SK" sz="2400" dirty="0"/>
          </a:p>
          <a:p>
            <a:pPr>
              <a:buFontTx/>
              <a:buChar char="-"/>
            </a:pPr>
            <a:endParaRPr lang="sk-SK" sz="2000" dirty="0"/>
          </a:p>
          <a:p>
            <a:pPr>
              <a:buFontTx/>
              <a:buChar char="-"/>
            </a:pPr>
            <a:endParaRPr lang="sk-SK" sz="2000" dirty="0"/>
          </a:p>
        </p:txBody>
      </p:sp>
      <p:sp>
        <p:nvSpPr>
          <p:cNvPr id="10" name="Zástupný symbol čísla snímky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6C8C1-102B-4FFF-9E49-68AF7CD9760C}" type="slidenum">
              <a:rPr lang="sk-SK" smtClean="0"/>
              <a:pPr/>
              <a:t>2</a:t>
            </a:fld>
            <a:endParaRPr lang="sk-SK" dirty="0"/>
          </a:p>
        </p:txBody>
      </p:sp>
      <p:pic>
        <p:nvPicPr>
          <p:cNvPr id="11" name="Picture 2" descr="C:\Users\bernikova\Desktop\ao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275" y="55673"/>
            <a:ext cx="1180381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Nadpis 1"/>
          <p:cNvSpPr txBox="1">
            <a:spLocks/>
          </p:cNvSpPr>
          <p:nvPr/>
        </p:nvSpPr>
        <p:spPr>
          <a:xfrm>
            <a:off x="611560" y="1268760"/>
            <a:ext cx="1008112" cy="4900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sk-SK" sz="2400" b="1" cap="all" dirty="0"/>
          </a:p>
        </p:txBody>
      </p:sp>
      <p:sp>
        <p:nvSpPr>
          <p:cNvPr id="7" name="Nadpis 1"/>
          <p:cNvSpPr txBox="1">
            <a:spLocks/>
          </p:cNvSpPr>
          <p:nvPr/>
        </p:nvSpPr>
        <p:spPr>
          <a:xfrm>
            <a:off x="808216" y="4011543"/>
            <a:ext cx="1008112" cy="4900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sk-SK" sz="2400" b="1" dirty="0"/>
          </a:p>
        </p:txBody>
      </p:sp>
      <p:sp>
        <p:nvSpPr>
          <p:cNvPr id="8" name="Zástupný symbol obsahu 2"/>
          <p:cNvSpPr txBox="1">
            <a:spLocks/>
          </p:cNvSpPr>
          <p:nvPr/>
        </p:nvSpPr>
        <p:spPr>
          <a:xfrm>
            <a:off x="467544" y="4221088"/>
            <a:ext cx="6624736" cy="5040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sk-SK" sz="24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02915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75655" y="274638"/>
            <a:ext cx="7373069" cy="706090"/>
          </a:xfrm>
        </p:spPr>
        <p:txBody>
          <a:bodyPr>
            <a:normAutofit/>
          </a:bodyPr>
          <a:lstStyle/>
          <a:p>
            <a:r>
              <a:rPr lang="sk-SK" sz="2400" b="1" dirty="0">
                <a:solidFill>
                  <a:srgbClr val="0070C0"/>
                </a:solidFill>
              </a:rPr>
              <a:t>RISKS OF AI USE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805118" y="1816070"/>
            <a:ext cx="7881681" cy="3917186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sk-SK" sz="2000" b="1" dirty="0"/>
              <a:t>SUPERFICIAL LEARNING </a:t>
            </a:r>
            <a:r>
              <a:rPr lang="sk-SK" sz="2000" dirty="0"/>
              <a:t>(</a:t>
            </a:r>
            <a:r>
              <a:rPr lang="sk-SK" sz="2000" dirty="0" err="1"/>
              <a:t>students</a:t>
            </a:r>
            <a:r>
              <a:rPr lang="sk-SK" sz="2000" dirty="0"/>
              <a:t> </a:t>
            </a:r>
            <a:r>
              <a:rPr lang="sk-SK" sz="2000" dirty="0" err="1"/>
              <a:t>may</a:t>
            </a:r>
            <a:r>
              <a:rPr lang="sk-SK" sz="2000" dirty="0"/>
              <a:t> stop </a:t>
            </a:r>
            <a:r>
              <a:rPr lang="sk-SK" sz="2000" dirty="0" err="1"/>
              <a:t>thinking</a:t>
            </a:r>
            <a:r>
              <a:rPr lang="sk-SK" sz="2000" dirty="0"/>
              <a:t> </a:t>
            </a:r>
            <a:r>
              <a:rPr lang="sk-SK" sz="2000" dirty="0" err="1"/>
              <a:t>independently</a:t>
            </a:r>
            <a:r>
              <a:rPr lang="sk-SK" sz="2000" dirty="0"/>
              <a:t>)</a:t>
            </a:r>
          </a:p>
          <a:p>
            <a:pPr>
              <a:buFontTx/>
              <a:buChar char="-"/>
            </a:pPr>
            <a:r>
              <a:rPr lang="sk-SK" sz="2000" b="1" dirty="0"/>
              <a:t>ACADEMIC INTEGRITY </a:t>
            </a:r>
            <a:r>
              <a:rPr lang="sk-SK" sz="2000" dirty="0"/>
              <a:t>(AI-</a:t>
            </a:r>
            <a:r>
              <a:rPr lang="sk-SK" sz="2000" dirty="0" err="1"/>
              <a:t>generated</a:t>
            </a:r>
            <a:r>
              <a:rPr lang="sk-SK" sz="2000" dirty="0"/>
              <a:t> </a:t>
            </a:r>
            <a:r>
              <a:rPr lang="sk-SK" sz="2000" dirty="0" err="1"/>
              <a:t>texts</a:t>
            </a:r>
            <a:r>
              <a:rPr lang="sk-SK" sz="2000" dirty="0"/>
              <a:t> </a:t>
            </a:r>
            <a:r>
              <a:rPr lang="sk-SK" sz="2000" dirty="0" err="1"/>
              <a:t>may</a:t>
            </a:r>
            <a:r>
              <a:rPr lang="sk-SK" sz="2000" dirty="0"/>
              <a:t> </a:t>
            </a:r>
            <a:r>
              <a:rPr lang="sk-SK" sz="2000" dirty="0" err="1"/>
              <a:t>complicate</a:t>
            </a:r>
            <a:r>
              <a:rPr lang="sk-SK" sz="2000" dirty="0"/>
              <a:t> </a:t>
            </a:r>
            <a:r>
              <a:rPr lang="sk-SK" sz="2000" dirty="0" err="1"/>
              <a:t>assessment</a:t>
            </a:r>
            <a:r>
              <a:rPr lang="sk-SK" sz="2000" dirty="0"/>
              <a:t>)</a:t>
            </a:r>
          </a:p>
          <a:p>
            <a:pPr>
              <a:buFontTx/>
              <a:buChar char="-"/>
            </a:pPr>
            <a:r>
              <a:rPr lang="sk-SK" sz="2000" b="1" dirty="0"/>
              <a:t>UNRELIABILITY OF ANSWERS </a:t>
            </a:r>
            <a:r>
              <a:rPr lang="sk-SK" sz="2000" dirty="0"/>
              <a:t>(</a:t>
            </a:r>
            <a:r>
              <a:rPr lang="sk-SK" sz="2000" dirty="0" err="1"/>
              <a:t>inaccurate</a:t>
            </a:r>
            <a:r>
              <a:rPr lang="sk-SK" sz="2000" dirty="0"/>
              <a:t> or </a:t>
            </a:r>
            <a:r>
              <a:rPr lang="sk-SK" sz="2000" dirty="0" err="1"/>
              <a:t>misleading</a:t>
            </a:r>
            <a:r>
              <a:rPr lang="sk-SK" sz="2000" dirty="0"/>
              <a:t> </a:t>
            </a:r>
            <a:r>
              <a:rPr lang="sk-SK" sz="2000" dirty="0" err="1"/>
              <a:t>information</a:t>
            </a:r>
            <a:r>
              <a:rPr lang="sk-SK" sz="2000" dirty="0"/>
              <a:t>)</a:t>
            </a:r>
          </a:p>
          <a:p>
            <a:pPr>
              <a:buFontTx/>
              <a:buChar char="-"/>
            </a:pPr>
            <a:r>
              <a:rPr lang="sk-SK" sz="2000" b="1" dirty="0"/>
              <a:t>DEPENDENCE ON TECHNOLOGY</a:t>
            </a:r>
          </a:p>
          <a:p>
            <a:pPr>
              <a:buFontTx/>
              <a:buChar char="-"/>
            </a:pPr>
            <a:r>
              <a:rPr lang="sk-SK" sz="2000" b="1" dirty="0"/>
              <a:t>INEQUALITY OF ACCESS</a:t>
            </a:r>
          </a:p>
          <a:p>
            <a:pPr>
              <a:buFontTx/>
              <a:buChar char="-"/>
            </a:pPr>
            <a:r>
              <a:rPr lang="sk-SK" sz="2000" b="1" dirty="0"/>
              <a:t>ETHICAL AND LEGAL ISSUES </a:t>
            </a:r>
            <a:r>
              <a:rPr lang="sk-SK" sz="2000" dirty="0"/>
              <a:t>(</a:t>
            </a:r>
            <a:r>
              <a:rPr lang="sk-SK" sz="2000" dirty="0" err="1"/>
              <a:t>data</a:t>
            </a:r>
            <a:r>
              <a:rPr lang="sk-SK" sz="2000" dirty="0"/>
              <a:t> </a:t>
            </a:r>
            <a:r>
              <a:rPr lang="sk-SK" sz="2000" dirty="0" err="1"/>
              <a:t>protection</a:t>
            </a:r>
            <a:r>
              <a:rPr lang="sk-SK" sz="2000" dirty="0"/>
              <a:t>, </a:t>
            </a:r>
            <a:r>
              <a:rPr lang="sk-SK" sz="2000" dirty="0" err="1"/>
              <a:t>copywright</a:t>
            </a:r>
            <a:r>
              <a:rPr lang="sk-SK" sz="2000" dirty="0"/>
              <a:t>, </a:t>
            </a:r>
            <a:r>
              <a:rPr lang="sk-SK" sz="2000" dirty="0" err="1"/>
              <a:t>transparency</a:t>
            </a:r>
            <a:r>
              <a:rPr lang="sk-SK" sz="2000" dirty="0"/>
              <a:t>, </a:t>
            </a:r>
            <a:r>
              <a:rPr lang="sk-SK" sz="2000" dirty="0" err="1"/>
              <a:t>bias</a:t>
            </a:r>
            <a:r>
              <a:rPr lang="sk-SK" sz="2000" dirty="0"/>
              <a:t>)</a:t>
            </a:r>
          </a:p>
          <a:p>
            <a:pPr>
              <a:buFontTx/>
              <a:buChar char="-"/>
            </a:pPr>
            <a:endParaRPr lang="sk-SK" sz="2000" dirty="0"/>
          </a:p>
        </p:txBody>
      </p:sp>
      <p:sp>
        <p:nvSpPr>
          <p:cNvPr id="10" name="Zástupný symbol čísla snímky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6C8C1-102B-4FFF-9E49-68AF7CD9760C}" type="slidenum">
              <a:rPr lang="sk-SK" smtClean="0"/>
              <a:pPr/>
              <a:t>3</a:t>
            </a:fld>
            <a:endParaRPr lang="sk-SK" dirty="0"/>
          </a:p>
        </p:txBody>
      </p:sp>
      <p:pic>
        <p:nvPicPr>
          <p:cNvPr id="11" name="Picture 2" descr="C:\Users\bernikova\Desktop\ao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275" y="55673"/>
            <a:ext cx="1180381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Nadpis 1"/>
          <p:cNvSpPr txBox="1">
            <a:spLocks/>
          </p:cNvSpPr>
          <p:nvPr/>
        </p:nvSpPr>
        <p:spPr>
          <a:xfrm>
            <a:off x="611560" y="1268760"/>
            <a:ext cx="1008112" cy="4900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sk-SK" sz="2400" b="1" cap="all" dirty="0"/>
          </a:p>
        </p:txBody>
      </p:sp>
      <p:sp>
        <p:nvSpPr>
          <p:cNvPr id="7" name="Nadpis 1"/>
          <p:cNvSpPr txBox="1">
            <a:spLocks/>
          </p:cNvSpPr>
          <p:nvPr/>
        </p:nvSpPr>
        <p:spPr>
          <a:xfrm>
            <a:off x="808216" y="4011543"/>
            <a:ext cx="1008112" cy="4900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sk-SK" sz="2400" b="1" dirty="0"/>
          </a:p>
        </p:txBody>
      </p:sp>
      <p:sp>
        <p:nvSpPr>
          <p:cNvPr id="8" name="Zástupný symbol obsahu 2"/>
          <p:cNvSpPr txBox="1">
            <a:spLocks/>
          </p:cNvSpPr>
          <p:nvPr/>
        </p:nvSpPr>
        <p:spPr>
          <a:xfrm>
            <a:off x="467544" y="4221088"/>
            <a:ext cx="6624736" cy="5040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sk-SK" sz="24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60180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75655" y="274638"/>
            <a:ext cx="7373069" cy="706090"/>
          </a:xfrm>
        </p:spPr>
        <p:txBody>
          <a:bodyPr>
            <a:normAutofit fontScale="90000"/>
          </a:bodyPr>
          <a:lstStyle/>
          <a:p>
            <a:r>
              <a:rPr lang="sk-SK" sz="2400" b="1" dirty="0">
                <a:solidFill>
                  <a:srgbClr val="0070C0"/>
                </a:solidFill>
              </a:rPr>
              <a:t>SPECIFIC EXAMPLES OF AI USE IN LANGUAGE EDUCATION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805118" y="1816070"/>
            <a:ext cx="7881681" cy="3917186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sk-SK" sz="2000" b="1" cap="all" dirty="0" err="1"/>
              <a:t>Correction</a:t>
            </a:r>
            <a:r>
              <a:rPr lang="sk-SK" sz="2000" b="1" cap="all" dirty="0"/>
              <a:t> of </a:t>
            </a:r>
            <a:r>
              <a:rPr lang="sk-SK" sz="2000" b="1" cap="all" dirty="0" err="1"/>
              <a:t>grammar</a:t>
            </a:r>
            <a:r>
              <a:rPr lang="sk-SK" sz="2000" b="1" cap="all" dirty="0"/>
              <a:t> and </a:t>
            </a:r>
            <a:r>
              <a:rPr lang="sk-SK" sz="2000" b="1" cap="all" dirty="0" err="1"/>
              <a:t>style</a:t>
            </a:r>
            <a:endParaRPr lang="sk-SK" sz="2000" b="1" cap="all" dirty="0"/>
          </a:p>
          <a:p>
            <a:pPr>
              <a:buFontTx/>
              <a:buChar char="-"/>
            </a:pPr>
            <a:r>
              <a:rPr lang="sk-SK" sz="2000" b="1" cap="all" dirty="0" err="1"/>
              <a:t>Students</a:t>
            </a:r>
            <a:r>
              <a:rPr lang="sk-SK" sz="2000" b="1" cap="all" dirty="0"/>
              <a:t> </a:t>
            </a:r>
            <a:r>
              <a:rPr lang="sk-SK" sz="2000" b="1" cap="all" dirty="0" err="1"/>
              <a:t>can</a:t>
            </a:r>
            <a:r>
              <a:rPr lang="sk-SK" sz="2000" b="1" cap="all" dirty="0"/>
              <a:t> </a:t>
            </a:r>
            <a:r>
              <a:rPr lang="sk-SK" sz="2000" b="1" cap="all" dirty="0" err="1"/>
              <a:t>receive</a:t>
            </a:r>
            <a:r>
              <a:rPr lang="sk-SK" sz="2000" b="1" cap="all" dirty="0"/>
              <a:t> </a:t>
            </a:r>
            <a:r>
              <a:rPr lang="sk-SK" sz="2000" b="1" cap="all" dirty="0" err="1"/>
              <a:t>suggestions</a:t>
            </a:r>
            <a:r>
              <a:rPr lang="sk-SK" sz="2000" b="1" cap="all" dirty="0"/>
              <a:t> </a:t>
            </a:r>
            <a:r>
              <a:rPr lang="sk-SK" sz="2000" b="1" cap="all" dirty="0" err="1"/>
              <a:t>for</a:t>
            </a:r>
            <a:r>
              <a:rPr lang="sk-SK" sz="2000" b="1" cap="all" dirty="0"/>
              <a:t> </a:t>
            </a:r>
            <a:r>
              <a:rPr lang="sk-SK" sz="2000" b="1" cap="all" dirty="0" err="1"/>
              <a:t>improving</a:t>
            </a:r>
            <a:r>
              <a:rPr lang="sk-SK" sz="2000" b="1" cap="all" dirty="0"/>
              <a:t> </a:t>
            </a:r>
            <a:r>
              <a:rPr lang="sk-SK" sz="2000" b="1" cap="all" dirty="0" err="1"/>
              <a:t>their</a:t>
            </a:r>
            <a:r>
              <a:rPr lang="sk-SK" sz="2000" b="1" cap="all" dirty="0"/>
              <a:t> </a:t>
            </a:r>
            <a:r>
              <a:rPr lang="sk-SK" sz="2000" b="1" cap="all" dirty="0" err="1"/>
              <a:t>texts</a:t>
            </a:r>
            <a:r>
              <a:rPr lang="sk-SK" sz="2000" b="1" cap="all" dirty="0"/>
              <a:t> </a:t>
            </a:r>
            <a:r>
              <a:rPr lang="sk-SK" sz="2000" dirty="0"/>
              <a:t>(Chat GPT, </a:t>
            </a:r>
            <a:r>
              <a:rPr lang="sk-SK" sz="2000" dirty="0" err="1"/>
              <a:t>Grammarly</a:t>
            </a:r>
            <a:r>
              <a:rPr lang="sk-SK" sz="2000" dirty="0"/>
              <a:t>...)</a:t>
            </a:r>
          </a:p>
          <a:p>
            <a:pPr>
              <a:buFontTx/>
              <a:buChar char="-"/>
            </a:pPr>
            <a:r>
              <a:rPr lang="sk-SK" sz="2000" b="1" cap="all" dirty="0" err="1"/>
              <a:t>Conversation</a:t>
            </a:r>
            <a:r>
              <a:rPr lang="sk-SK" sz="2000" dirty="0"/>
              <a:t> (AI </a:t>
            </a:r>
            <a:r>
              <a:rPr lang="sk-SK" sz="2000" dirty="0" err="1"/>
              <a:t>chatbots</a:t>
            </a:r>
            <a:r>
              <a:rPr lang="sk-SK" sz="2000" dirty="0"/>
              <a:t>...)</a:t>
            </a:r>
          </a:p>
          <a:p>
            <a:pPr>
              <a:buFontTx/>
              <a:buChar char="-"/>
            </a:pPr>
            <a:r>
              <a:rPr lang="sk-SK" sz="2000" b="1" cap="all" dirty="0" err="1"/>
              <a:t>Pronounciation</a:t>
            </a:r>
            <a:endParaRPr lang="sk-SK" sz="2000" b="1" cap="all" dirty="0"/>
          </a:p>
          <a:p>
            <a:pPr>
              <a:buFontTx/>
              <a:buChar char="-"/>
            </a:pPr>
            <a:r>
              <a:rPr lang="sk-SK" sz="2000" b="1" cap="all" dirty="0" err="1"/>
              <a:t>Material</a:t>
            </a:r>
            <a:r>
              <a:rPr lang="sk-SK" sz="2000" b="1" cap="all" dirty="0"/>
              <a:t> </a:t>
            </a:r>
            <a:r>
              <a:rPr lang="sk-SK" sz="2000" b="1" cap="all" dirty="0" err="1"/>
              <a:t>creation</a:t>
            </a:r>
            <a:r>
              <a:rPr lang="sk-SK" sz="2000" b="1" dirty="0"/>
              <a:t> </a:t>
            </a:r>
            <a:r>
              <a:rPr lang="sk-SK" sz="2000" dirty="0"/>
              <a:t>(</a:t>
            </a:r>
            <a:r>
              <a:rPr lang="sk-SK" sz="2000" dirty="0" err="1"/>
              <a:t>worksheets</a:t>
            </a:r>
            <a:r>
              <a:rPr lang="sk-SK" sz="2000" dirty="0"/>
              <a:t>, </a:t>
            </a:r>
            <a:r>
              <a:rPr lang="sk-SK" sz="2000" dirty="0" err="1"/>
              <a:t>tasks</a:t>
            </a:r>
            <a:r>
              <a:rPr lang="sk-SK" sz="2000" dirty="0"/>
              <a:t>, </a:t>
            </a:r>
            <a:r>
              <a:rPr lang="sk-SK" sz="2000" dirty="0" err="1"/>
              <a:t>tests</a:t>
            </a:r>
            <a:r>
              <a:rPr lang="sk-SK" sz="2000" dirty="0"/>
              <a:t>, </a:t>
            </a:r>
            <a:r>
              <a:rPr lang="sk-SK" sz="2000" dirty="0" err="1"/>
              <a:t>discussion</a:t>
            </a:r>
            <a:r>
              <a:rPr lang="sk-SK" sz="2000" dirty="0"/>
              <a:t> </a:t>
            </a:r>
            <a:r>
              <a:rPr lang="sk-SK" sz="2000" dirty="0" err="1"/>
              <a:t>questions</a:t>
            </a:r>
            <a:r>
              <a:rPr lang="sk-SK" sz="2000" dirty="0"/>
              <a:t>)</a:t>
            </a:r>
          </a:p>
          <a:p>
            <a:pPr>
              <a:buFontTx/>
              <a:buChar char="-"/>
            </a:pPr>
            <a:r>
              <a:rPr lang="sk-SK" sz="2000" b="1" cap="all" dirty="0" err="1"/>
              <a:t>Translation</a:t>
            </a:r>
            <a:r>
              <a:rPr lang="sk-SK" sz="2000" b="1" cap="all" dirty="0"/>
              <a:t> and </a:t>
            </a:r>
            <a:r>
              <a:rPr lang="sk-SK" sz="2000" b="1" cap="all" dirty="0" err="1"/>
              <a:t>language</a:t>
            </a:r>
            <a:r>
              <a:rPr lang="sk-SK" sz="2000" b="1" cap="all" dirty="0"/>
              <a:t> </a:t>
            </a:r>
            <a:r>
              <a:rPr lang="sk-SK" sz="2000" b="1" cap="all" dirty="0" err="1"/>
              <a:t>comparison</a:t>
            </a:r>
            <a:r>
              <a:rPr lang="sk-SK" sz="2000" b="1" dirty="0"/>
              <a:t> </a:t>
            </a:r>
            <a:r>
              <a:rPr lang="sk-SK" sz="2000" dirty="0"/>
              <a:t>(</a:t>
            </a:r>
            <a:r>
              <a:rPr lang="sk-SK" sz="2000" dirty="0" err="1"/>
              <a:t>Deep</a:t>
            </a:r>
            <a:r>
              <a:rPr lang="sk-SK" sz="2000" dirty="0"/>
              <a:t> L, Google </a:t>
            </a:r>
            <a:r>
              <a:rPr lang="sk-SK" sz="2000" dirty="0" err="1"/>
              <a:t>translate</a:t>
            </a:r>
            <a:r>
              <a:rPr lang="sk-SK" sz="2000" dirty="0"/>
              <a:t>...)</a:t>
            </a:r>
          </a:p>
          <a:p>
            <a:pPr marL="0" indent="0">
              <a:buNone/>
            </a:pPr>
            <a:endParaRPr lang="sk-SK" sz="2000" dirty="0"/>
          </a:p>
          <a:p>
            <a:pPr>
              <a:buFontTx/>
              <a:buChar char="-"/>
            </a:pPr>
            <a:endParaRPr lang="sk-SK" sz="2000" dirty="0"/>
          </a:p>
        </p:txBody>
      </p:sp>
      <p:sp>
        <p:nvSpPr>
          <p:cNvPr id="10" name="Zástupný symbol čísla snímky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6C8C1-102B-4FFF-9E49-68AF7CD9760C}" type="slidenum">
              <a:rPr lang="sk-SK" smtClean="0"/>
              <a:pPr/>
              <a:t>4</a:t>
            </a:fld>
            <a:endParaRPr lang="sk-SK" dirty="0"/>
          </a:p>
        </p:txBody>
      </p:sp>
      <p:pic>
        <p:nvPicPr>
          <p:cNvPr id="11" name="Picture 2" descr="C:\Users\bernikova\Desktop\ao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275" y="55673"/>
            <a:ext cx="1180381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Nadpis 1"/>
          <p:cNvSpPr txBox="1">
            <a:spLocks/>
          </p:cNvSpPr>
          <p:nvPr/>
        </p:nvSpPr>
        <p:spPr>
          <a:xfrm>
            <a:off x="611560" y="1268760"/>
            <a:ext cx="1008112" cy="4900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sk-SK" sz="2400" b="1" cap="all" dirty="0"/>
          </a:p>
        </p:txBody>
      </p:sp>
      <p:sp>
        <p:nvSpPr>
          <p:cNvPr id="7" name="Nadpis 1"/>
          <p:cNvSpPr txBox="1">
            <a:spLocks/>
          </p:cNvSpPr>
          <p:nvPr/>
        </p:nvSpPr>
        <p:spPr>
          <a:xfrm>
            <a:off x="808216" y="4011543"/>
            <a:ext cx="1008112" cy="4900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sk-SK" sz="2400" b="1" dirty="0"/>
          </a:p>
        </p:txBody>
      </p:sp>
      <p:sp>
        <p:nvSpPr>
          <p:cNvPr id="8" name="Zástupný symbol obsahu 2"/>
          <p:cNvSpPr txBox="1">
            <a:spLocks/>
          </p:cNvSpPr>
          <p:nvPr/>
        </p:nvSpPr>
        <p:spPr>
          <a:xfrm>
            <a:off x="467544" y="4221088"/>
            <a:ext cx="6624736" cy="5040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sk-SK" sz="24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145708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75655" y="274638"/>
            <a:ext cx="7373069" cy="706090"/>
          </a:xfrm>
        </p:spPr>
        <p:txBody>
          <a:bodyPr>
            <a:normAutofit fontScale="90000"/>
          </a:bodyPr>
          <a:lstStyle/>
          <a:p>
            <a:r>
              <a:rPr lang="sk-SK" sz="2400" b="1" dirty="0">
                <a:solidFill>
                  <a:srgbClr val="0070C0"/>
                </a:solidFill>
              </a:rPr>
              <a:t>SPECIFIC EXAMPLES OF AI USE IN LANGUAGE EDUCATION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805118" y="1816070"/>
            <a:ext cx="7881681" cy="39171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k-SK" sz="2000" b="1" dirty="0" err="1"/>
              <a:t>Education</a:t>
            </a:r>
            <a:r>
              <a:rPr lang="sk-SK" sz="2000" b="1" dirty="0"/>
              <a:t> </a:t>
            </a:r>
            <a:r>
              <a:rPr lang="sk-SK" sz="2000" b="1" dirty="0" err="1"/>
              <a:t>platforms</a:t>
            </a:r>
            <a:r>
              <a:rPr lang="sk-SK" sz="2000" b="1" dirty="0"/>
              <a:t> and </a:t>
            </a:r>
            <a:r>
              <a:rPr lang="sk-SK" sz="2000" b="1" dirty="0" err="1"/>
              <a:t>tools</a:t>
            </a:r>
            <a:r>
              <a:rPr lang="sk-SK" sz="2000" b="1" dirty="0"/>
              <a:t> </a:t>
            </a:r>
            <a:r>
              <a:rPr lang="sk-SK" sz="2000" b="1" dirty="0" err="1"/>
              <a:t>for</a:t>
            </a:r>
            <a:r>
              <a:rPr lang="sk-SK" sz="2000" b="1" dirty="0"/>
              <a:t> </a:t>
            </a:r>
            <a:r>
              <a:rPr lang="sk-SK" sz="2000" b="1" dirty="0" err="1"/>
              <a:t>gamification</a:t>
            </a:r>
            <a:r>
              <a:rPr lang="sk-SK" sz="2000" b="1" dirty="0"/>
              <a:t>:</a:t>
            </a:r>
            <a:endParaRPr lang="sk-SK" sz="2000" dirty="0"/>
          </a:p>
          <a:p>
            <a:pPr>
              <a:buFontTx/>
              <a:buChar char="-"/>
            </a:pPr>
            <a:r>
              <a:rPr lang="sk-SK" sz="2000" b="1" dirty="0" err="1"/>
              <a:t>Baamboozle</a:t>
            </a:r>
            <a:r>
              <a:rPr lang="sk-SK" sz="2000" b="1" dirty="0"/>
              <a:t> </a:t>
            </a:r>
            <a:r>
              <a:rPr lang="sk-SK" sz="2000" dirty="0"/>
              <a:t>(team </a:t>
            </a:r>
            <a:r>
              <a:rPr lang="sk-SK" sz="2000" dirty="0" err="1"/>
              <a:t>games</a:t>
            </a:r>
            <a:r>
              <a:rPr lang="sk-SK" sz="2000" dirty="0"/>
              <a:t> and </a:t>
            </a:r>
            <a:r>
              <a:rPr lang="sk-SK" sz="2000" dirty="0" err="1"/>
              <a:t>quizzes</a:t>
            </a:r>
            <a:r>
              <a:rPr lang="sk-SK" sz="2000" dirty="0"/>
              <a:t>)</a:t>
            </a:r>
          </a:p>
          <a:p>
            <a:pPr>
              <a:buFontTx/>
              <a:buChar char="-"/>
            </a:pPr>
            <a:r>
              <a:rPr lang="sk-SK" sz="2000" b="1" dirty="0" err="1"/>
              <a:t>Booklet</a:t>
            </a:r>
            <a:r>
              <a:rPr lang="sk-SK" sz="2000" dirty="0"/>
              <a:t> (</a:t>
            </a:r>
            <a:r>
              <a:rPr lang="sk-SK" sz="2000" dirty="0" err="1"/>
              <a:t>quizzes</a:t>
            </a:r>
            <a:r>
              <a:rPr lang="sk-SK" sz="2000" dirty="0"/>
              <a:t> in game </a:t>
            </a:r>
            <a:r>
              <a:rPr lang="sk-SK" sz="2000" dirty="0" err="1"/>
              <a:t>environments</a:t>
            </a:r>
            <a:r>
              <a:rPr lang="sk-SK" sz="2000" dirty="0"/>
              <a:t>)</a:t>
            </a:r>
          </a:p>
          <a:p>
            <a:pPr>
              <a:buFontTx/>
              <a:buChar char="-"/>
            </a:pPr>
            <a:r>
              <a:rPr lang="sk-SK" sz="2000" b="1" dirty="0" err="1"/>
              <a:t>Edpuzzle</a:t>
            </a:r>
            <a:r>
              <a:rPr lang="sk-SK" sz="2000" dirty="0"/>
              <a:t> (</a:t>
            </a:r>
            <a:r>
              <a:rPr lang="sk-SK" sz="2000" dirty="0" err="1"/>
              <a:t>interactive</a:t>
            </a:r>
            <a:r>
              <a:rPr lang="sk-SK" sz="2000" dirty="0"/>
              <a:t> </a:t>
            </a:r>
            <a:r>
              <a:rPr lang="sk-SK" sz="2000" dirty="0" err="1"/>
              <a:t>videos</a:t>
            </a:r>
            <a:r>
              <a:rPr lang="sk-SK" sz="2000" dirty="0"/>
              <a:t> </a:t>
            </a:r>
            <a:r>
              <a:rPr lang="sk-SK" sz="2000" dirty="0" err="1"/>
              <a:t>with</a:t>
            </a:r>
            <a:r>
              <a:rPr lang="sk-SK" sz="2000" dirty="0"/>
              <a:t> </a:t>
            </a:r>
            <a:r>
              <a:rPr lang="sk-SK" sz="2000" dirty="0" err="1"/>
              <a:t>questions</a:t>
            </a:r>
            <a:r>
              <a:rPr lang="sk-SK" sz="2000" dirty="0"/>
              <a:t>)</a:t>
            </a:r>
          </a:p>
          <a:p>
            <a:pPr>
              <a:buFontTx/>
              <a:buChar char="-"/>
            </a:pPr>
            <a:r>
              <a:rPr lang="sk-SK" sz="2000" b="1" dirty="0" err="1"/>
              <a:t>QuestionWell</a:t>
            </a:r>
            <a:r>
              <a:rPr lang="sk-SK" sz="2000" dirty="0"/>
              <a:t> (</a:t>
            </a:r>
            <a:r>
              <a:rPr lang="sk-SK" sz="2000" dirty="0" err="1"/>
              <a:t>generating</a:t>
            </a:r>
            <a:r>
              <a:rPr lang="sk-SK" sz="2000" dirty="0"/>
              <a:t> </a:t>
            </a:r>
            <a:r>
              <a:rPr lang="sk-SK" sz="2000" dirty="0" err="1"/>
              <a:t>quiz</a:t>
            </a:r>
            <a:r>
              <a:rPr lang="sk-SK" sz="2000" dirty="0"/>
              <a:t> </a:t>
            </a:r>
            <a:r>
              <a:rPr lang="sk-SK" sz="2000" dirty="0" err="1"/>
              <a:t>questions</a:t>
            </a:r>
            <a:r>
              <a:rPr lang="sk-SK" sz="2000" dirty="0"/>
              <a:t> </a:t>
            </a:r>
            <a:r>
              <a:rPr lang="sk-SK" sz="2000" dirty="0" err="1"/>
              <a:t>from</a:t>
            </a:r>
            <a:r>
              <a:rPr lang="sk-SK" sz="2000" dirty="0"/>
              <a:t> text)</a:t>
            </a:r>
          </a:p>
          <a:p>
            <a:pPr>
              <a:buFontTx/>
              <a:buChar char="-"/>
            </a:pPr>
            <a:r>
              <a:rPr lang="sk-SK" sz="2000" b="1" dirty="0" err="1"/>
              <a:t>Quilionz</a:t>
            </a:r>
            <a:r>
              <a:rPr lang="sk-SK" sz="2000" b="1" dirty="0"/>
              <a:t> </a:t>
            </a:r>
            <a:r>
              <a:rPr lang="sk-SK" sz="2000" dirty="0"/>
              <a:t>(</a:t>
            </a:r>
            <a:r>
              <a:rPr lang="sk-SK" sz="2000" dirty="0" err="1"/>
              <a:t>generating</a:t>
            </a:r>
            <a:r>
              <a:rPr lang="sk-SK" sz="2000" dirty="0"/>
              <a:t> </a:t>
            </a:r>
            <a:r>
              <a:rPr lang="sk-SK" sz="2000" dirty="0" err="1"/>
              <a:t>quiz</a:t>
            </a:r>
            <a:r>
              <a:rPr lang="sk-SK" sz="2000" dirty="0"/>
              <a:t> </a:t>
            </a:r>
            <a:r>
              <a:rPr lang="sk-SK" sz="2000" dirty="0" err="1"/>
              <a:t>questions</a:t>
            </a:r>
            <a:r>
              <a:rPr lang="sk-SK" sz="2000" dirty="0"/>
              <a:t> </a:t>
            </a:r>
            <a:r>
              <a:rPr lang="sk-SK" sz="2000" dirty="0" err="1"/>
              <a:t>from</a:t>
            </a:r>
            <a:r>
              <a:rPr lang="sk-SK" sz="2000" dirty="0"/>
              <a:t> text – </a:t>
            </a:r>
            <a:r>
              <a:rPr lang="sk-SK" sz="2000" dirty="0" err="1"/>
              <a:t>multiple</a:t>
            </a:r>
            <a:r>
              <a:rPr lang="sk-SK" sz="2000" dirty="0"/>
              <a:t> </a:t>
            </a:r>
            <a:r>
              <a:rPr lang="sk-SK" sz="2000" dirty="0" err="1"/>
              <a:t>choice</a:t>
            </a:r>
            <a:r>
              <a:rPr lang="sk-SK" sz="2000" dirty="0"/>
              <a:t> and </a:t>
            </a:r>
            <a:r>
              <a:rPr lang="sk-SK" sz="2000" dirty="0" err="1"/>
              <a:t>open</a:t>
            </a:r>
            <a:r>
              <a:rPr lang="sk-SK" sz="2000" dirty="0"/>
              <a:t> </a:t>
            </a:r>
            <a:r>
              <a:rPr lang="sk-SK" sz="2000" dirty="0" err="1"/>
              <a:t>questions</a:t>
            </a:r>
            <a:r>
              <a:rPr lang="sk-SK" sz="2000" dirty="0"/>
              <a:t>)</a:t>
            </a:r>
          </a:p>
          <a:p>
            <a:pPr>
              <a:buFontTx/>
              <a:buChar char="-"/>
            </a:pPr>
            <a:r>
              <a:rPr lang="sk-SK" sz="2000" b="1" dirty="0" err="1"/>
              <a:t>Wordwall</a:t>
            </a:r>
            <a:r>
              <a:rPr lang="sk-SK" sz="2000" b="1" dirty="0"/>
              <a:t> </a:t>
            </a:r>
            <a:r>
              <a:rPr lang="sk-SK" sz="2000" dirty="0"/>
              <a:t>(</a:t>
            </a:r>
            <a:r>
              <a:rPr lang="sk-SK" sz="2000" dirty="0" err="1"/>
              <a:t>interactive</a:t>
            </a:r>
            <a:r>
              <a:rPr lang="sk-SK" sz="2000" dirty="0"/>
              <a:t> </a:t>
            </a:r>
            <a:r>
              <a:rPr lang="sk-SK" sz="2000" dirty="0" err="1"/>
              <a:t>games</a:t>
            </a:r>
            <a:r>
              <a:rPr lang="sk-SK" sz="2000" dirty="0"/>
              <a:t>, </a:t>
            </a:r>
            <a:r>
              <a:rPr lang="sk-SK" sz="2000" dirty="0" err="1"/>
              <a:t>quizzes</a:t>
            </a:r>
            <a:r>
              <a:rPr lang="sk-SK" sz="2000" dirty="0"/>
              <a:t>, </a:t>
            </a:r>
            <a:r>
              <a:rPr lang="sk-SK" sz="2000" dirty="0" err="1"/>
              <a:t>fill</a:t>
            </a:r>
            <a:r>
              <a:rPr lang="sk-SK" sz="2000" dirty="0"/>
              <a:t>-in-</a:t>
            </a:r>
            <a:r>
              <a:rPr lang="sk-SK" sz="2000" dirty="0" err="1"/>
              <a:t>the</a:t>
            </a:r>
            <a:r>
              <a:rPr lang="sk-SK" sz="2000" dirty="0"/>
              <a:t>-</a:t>
            </a:r>
            <a:r>
              <a:rPr lang="sk-SK" sz="2000" dirty="0" err="1"/>
              <a:t>blank</a:t>
            </a:r>
            <a:r>
              <a:rPr lang="sk-SK" sz="2000" dirty="0"/>
              <a:t> </a:t>
            </a:r>
            <a:r>
              <a:rPr lang="sk-SK" sz="2000" dirty="0" err="1"/>
              <a:t>exercises</a:t>
            </a:r>
            <a:r>
              <a:rPr lang="sk-SK" sz="2000" dirty="0"/>
              <a:t>, </a:t>
            </a:r>
            <a:r>
              <a:rPr lang="sk-SK" sz="2000" dirty="0" err="1"/>
              <a:t>suitable</a:t>
            </a:r>
            <a:r>
              <a:rPr lang="sk-SK" sz="2000" dirty="0"/>
              <a:t> </a:t>
            </a:r>
            <a:r>
              <a:rPr lang="sk-SK" sz="2000" dirty="0" err="1"/>
              <a:t>for</a:t>
            </a:r>
            <a:r>
              <a:rPr lang="sk-SK" sz="2000" dirty="0"/>
              <a:t> </a:t>
            </a:r>
            <a:r>
              <a:rPr lang="sk-SK" sz="2000" dirty="0" err="1"/>
              <a:t>revision</a:t>
            </a:r>
            <a:r>
              <a:rPr lang="sk-SK" sz="2000" dirty="0"/>
              <a:t>)</a:t>
            </a:r>
          </a:p>
        </p:txBody>
      </p:sp>
      <p:sp>
        <p:nvSpPr>
          <p:cNvPr id="10" name="Zástupný symbol čísla snímky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6C8C1-102B-4FFF-9E49-68AF7CD9760C}" type="slidenum">
              <a:rPr lang="sk-SK" smtClean="0"/>
              <a:pPr/>
              <a:t>5</a:t>
            </a:fld>
            <a:endParaRPr lang="sk-SK" dirty="0"/>
          </a:p>
        </p:txBody>
      </p:sp>
      <p:pic>
        <p:nvPicPr>
          <p:cNvPr id="11" name="Picture 2" descr="C:\Users\bernikova\Desktop\ao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275" y="55673"/>
            <a:ext cx="1180381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Nadpis 1"/>
          <p:cNvSpPr txBox="1">
            <a:spLocks/>
          </p:cNvSpPr>
          <p:nvPr/>
        </p:nvSpPr>
        <p:spPr>
          <a:xfrm>
            <a:off x="611560" y="1268760"/>
            <a:ext cx="1008112" cy="4900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sk-SK" sz="2400" b="1" cap="all" dirty="0"/>
          </a:p>
        </p:txBody>
      </p:sp>
      <p:sp>
        <p:nvSpPr>
          <p:cNvPr id="7" name="Nadpis 1"/>
          <p:cNvSpPr txBox="1">
            <a:spLocks/>
          </p:cNvSpPr>
          <p:nvPr/>
        </p:nvSpPr>
        <p:spPr>
          <a:xfrm>
            <a:off x="808216" y="4011543"/>
            <a:ext cx="1008112" cy="4900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sk-SK" sz="2400" b="1" dirty="0"/>
          </a:p>
        </p:txBody>
      </p:sp>
      <p:sp>
        <p:nvSpPr>
          <p:cNvPr id="8" name="Zástupný symbol obsahu 2"/>
          <p:cNvSpPr txBox="1">
            <a:spLocks/>
          </p:cNvSpPr>
          <p:nvPr/>
        </p:nvSpPr>
        <p:spPr>
          <a:xfrm>
            <a:off x="467544" y="4221088"/>
            <a:ext cx="6624736" cy="5040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sk-SK" sz="24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238414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75655" y="274638"/>
            <a:ext cx="7373069" cy="706090"/>
          </a:xfrm>
        </p:spPr>
        <p:txBody>
          <a:bodyPr>
            <a:normAutofit fontScale="90000"/>
          </a:bodyPr>
          <a:lstStyle/>
          <a:p>
            <a:r>
              <a:rPr lang="sk-SK" sz="2400" b="1" dirty="0">
                <a:solidFill>
                  <a:srgbClr val="0070C0"/>
                </a:solidFill>
              </a:rPr>
              <a:t>SPECIFIC EXAMPLES OF AI USE IN LANGUAGE EDUCATION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805118" y="1816070"/>
            <a:ext cx="7881681" cy="39171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k-SK" sz="2000" b="1" dirty="0" err="1"/>
              <a:t>Education</a:t>
            </a:r>
            <a:r>
              <a:rPr lang="sk-SK" sz="2000" b="1" dirty="0"/>
              <a:t> </a:t>
            </a:r>
            <a:r>
              <a:rPr lang="sk-SK" sz="2000" b="1" dirty="0" err="1"/>
              <a:t>platforms</a:t>
            </a:r>
            <a:r>
              <a:rPr lang="sk-SK" sz="2000" b="1" dirty="0"/>
              <a:t> and </a:t>
            </a:r>
            <a:r>
              <a:rPr lang="sk-SK" sz="2000" b="1" dirty="0" err="1"/>
              <a:t>tools</a:t>
            </a:r>
            <a:r>
              <a:rPr lang="sk-SK" sz="2000" b="1" dirty="0"/>
              <a:t> </a:t>
            </a:r>
            <a:r>
              <a:rPr lang="sk-SK" sz="2000" b="1" dirty="0" err="1"/>
              <a:t>for</a:t>
            </a:r>
            <a:r>
              <a:rPr lang="sk-SK" sz="2000" b="1" dirty="0"/>
              <a:t> </a:t>
            </a:r>
            <a:r>
              <a:rPr lang="sk-SK" sz="2000" b="1" dirty="0" err="1"/>
              <a:t>creation</a:t>
            </a:r>
            <a:r>
              <a:rPr lang="sk-SK" sz="2000" b="1" dirty="0"/>
              <a:t> of </a:t>
            </a:r>
            <a:r>
              <a:rPr lang="sk-SK" sz="2000" b="1" dirty="0" err="1"/>
              <a:t>materials</a:t>
            </a:r>
            <a:endParaRPr lang="sk-SK" sz="2000" dirty="0"/>
          </a:p>
          <a:p>
            <a:pPr>
              <a:buFontTx/>
              <a:buChar char="-"/>
            </a:pPr>
            <a:r>
              <a:rPr lang="sk-SK" sz="2000" b="1" dirty="0" err="1"/>
              <a:t>Brisk</a:t>
            </a:r>
            <a:r>
              <a:rPr lang="sk-SK" sz="2000" b="1" dirty="0"/>
              <a:t> </a:t>
            </a:r>
            <a:r>
              <a:rPr lang="sk-SK" sz="2000" dirty="0"/>
              <a:t>(</a:t>
            </a:r>
            <a:r>
              <a:rPr lang="sk-SK" sz="2000" dirty="0" err="1"/>
              <a:t>lesson</a:t>
            </a:r>
            <a:r>
              <a:rPr lang="sk-SK" sz="2000" dirty="0"/>
              <a:t> </a:t>
            </a:r>
            <a:r>
              <a:rPr lang="sk-SK" sz="2000" dirty="0" err="1"/>
              <a:t>plan</a:t>
            </a:r>
            <a:r>
              <a:rPr lang="sk-SK" sz="2000" dirty="0"/>
              <a:t>, </a:t>
            </a:r>
            <a:r>
              <a:rPr lang="sk-SK" sz="2000" dirty="0" err="1"/>
              <a:t>questions</a:t>
            </a:r>
            <a:r>
              <a:rPr lang="sk-SK" sz="2000" dirty="0"/>
              <a:t>, </a:t>
            </a:r>
            <a:r>
              <a:rPr lang="sk-SK" sz="2000" dirty="0" err="1"/>
              <a:t>filling</a:t>
            </a:r>
            <a:r>
              <a:rPr lang="sk-SK" sz="2000" dirty="0"/>
              <a:t> </a:t>
            </a:r>
            <a:r>
              <a:rPr lang="sk-SK" sz="2000" dirty="0" err="1"/>
              <a:t>out</a:t>
            </a:r>
            <a:r>
              <a:rPr lang="sk-SK" sz="2000" dirty="0"/>
              <a:t> </a:t>
            </a:r>
            <a:r>
              <a:rPr lang="sk-SK" sz="2000" dirty="0" err="1"/>
              <a:t>documents</a:t>
            </a:r>
            <a:r>
              <a:rPr lang="sk-SK" sz="2000" dirty="0"/>
              <a:t> </a:t>
            </a:r>
            <a:r>
              <a:rPr lang="sk-SK" sz="2000" dirty="0" err="1"/>
              <a:t>directly</a:t>
            </a:r>
            <a:r>
              <a:rPr lang="sk-SK" sz="2000" dirty="0"/>
              <a:t> in Google </a:t>
            </a:r>
            <a:r>
              <a:rPr lang="sk-SK" sz="2000" dirty="0" err="1"/>
              <a:t>Docs</a:t>
            </a:r>
            <a:r>
              <a:rPr lang="sk-SK" sz="2000" dirty="0"/>
              <a:t>)</a:t>
            </a:r>
          </a:p>
          <a:p>
            <a:pPr>
              <a:buFontTx/>
              <a:buChar char="-"/>
            </a:pPr>
            <a:r>
              <a:rPr lang="sk-SK" sz="2000" b="1" dirty="0" err="1"/>
              <a:t>CommonLit</a:t>
            </a:r>
            <a:r>
              <a:rPr lang="sk-SK" sz="2000" dirty="0"/>
              <a:t> (</a:t>
            </a:r>
            <a:r>
              <a:rPr lang="sk-SK" sz="2000" dirty="0" err="1"/>
              <a:t>library</a:t>
            </a:r>
            <a:r>
              <a:rPr lang="sk-SK" sz="2000" dirty="0"/>
              <a:t> of </a:t>
            </a:r>
            <a:r>
              <a:rPr lang="sk-SK" sz="2000" dirty="0" err="1"/>
              <a:t>texts</a:t>
            </a:r>
            <a:r>
              <a:rPr lang="sk-SK" sz="2000" dirty="0"/>
              <a:t> </a:t>
            </a:r>
            <a:r>
              <a:rPr lang="sk-SK" sz="2000" dirty="0" err="1"/>
              <a:t>with</a:t>
            </a:r>
            <a:r>
              <a:rPr lang="sk-SK" sz="2000" dirty="0"/>
              <a:t> </a:t>
            </a:r>
            <a:r>
              <a:rPr lang="sk-SK" sz="2000" dirty="0" err="1"/>
              <a:t>tasks</a:t>
            </a:r>
            <a:r>
              <a:rPr lang="sk-SK" sz="2000" dirty="0"/>
              <a:t> </a:t>
            </a:r>
            <a:r>
              <a:rPr lang="sk-SK" sz="2000" dirty="0" err="1"/>
              <a:t>including</a:t>
            </a:r>
            <a:r>
              <a:rPr lang="sk-SK" sz="2000" dirty="0"/>
              <a:t> CEFR </a:t>
            </a:r>
            <a:r>
              <a:rPr lang="sk-SK" sz="2000" dirty="0" err="1"/>
              <a:t>levels</a:t>
            </a:r>
            <a:r>
              <a:rPr lang="sk-SK" sz="2000" dirty="0"/>
              <a:t> </a:t>
            </a:r>
            <a:r>
              <a:rPr lang="sk-SK" sz="2000" dirty="0" err="1"/>
              <a:t>supported</a:t>
            </a:r>
            <a:r>
              <a:rPr lang="sk-SK" sz="2000" dirty="0"/>
              <a:t> by AI)</a:t>
            </a:r>
          </a:p>
          <a:p>
            <a:pPr>
              <a:buFontTx/>
              <a:buChar char="-"/>
            </a:pPr>
            <a:r>
              <a:rPr lang="sk-SK" sz="2000" b="1" dirty="0" err="1"/>
              <a:t>Twee</a:t>
            </a:r>
            <a:r>
              <a:rPr lang="sk-SK" sz="2000" dirty="0"/>
              <a:t> (</a:t>
            </a:r>
            <a:r>
              <a:rPr lang="sk-SK" sz="2000" dirty="0" err="1"/>
              <a:t>generating</a:t>
            </a:r>
            <a:r>
              <a:rPr lang="sk-SK" sz="2000" dirty="0"/>
              <a:t> </a:t>
            </a:r>
            <a:r>
              <a:rPr lang="sk-SK" sz="2000" dirty="0" err="1"/>
              <a:t>questions</a:t>
            </a:r>
            <a:r>
              <a:rPr lang="sk-SK" sz="2000" dirty="0"/>
              <a:t>, </a:t>
            </a:r>
            <a:r>
              <a:rPr lang="sk-SK" sz="2000" dirty="0" err="1"/>
              <a:t>conversation</a:t>
            </a:r>
            <a:r>
              <a:rPr lang="sk-SK" sz="2000" dirty="0"/>
              <a:t> </a:t>
            </a:r>
            <a:r>
              <a:rPr lang="sk-SK" sz="2000" dirty="0" err="1"/>
              <a:t>topics</a:t>
            </a:r>
            <a:r>
              <a:rPr lang="sk-SK" sz="2000" dirty="0"/>
              <a:t>, </a:t>
            </a:r>
            <a:r>
              <a:rPr lang="sk-SK" sz="2000" dirty="0" err="1"/>
              <a:t>grammar</a:t>
            </a:r>
            <a:r>
              <a:rPr lang="sk-SK" sz="2000" dirty="0"/>
              <a:t> </a:t>
            </a:r>
            <a:r>
              <a:rPr lang="sk-SK" sz="2000" dirty="0" err="1"/>
              <a:t>activities</a:t>
            </a:r>
            <a:r>
              <a:rPr lang="sk-SK" sz="2000" dirty="0"/>
              <a:t>)</a:t>
            </a:r>
          </a:p>
          <a:p>
            <a:pPr>
              <a:buFontTx/>
              <a:buChar char="-"/>
            </a:pPr>
            <a:r>
              <a:rPr lang="sk-SK" sz="2000" b="1" dirty="0"/>
              <a:t>MagicSchool.ai </a:t>
            </a:r>
            <a:r>
              <a:rPr lang="sk-SK" sz="2000" dirty="0"/>
              <a:t>(AI </a:t>
            </a:r>
            <a:r>
              <a:rPr lang="sk-SK" sz="2000" dirty="0" err="1"/>
              <a:t>tools</a:t>
            </a:r>
            <a:r>
              <a:rPr lang="sk-SK" sz="2000" dirty="0"/>
              <a:t> </a:t>
            </a:r>
            <a:r>
              <a:rPr lang="sk-SK" sz="2000" dirty="0" err="1"/>
              <a:t>especially</a:t>
            </a:r>
            <a:r>
              <a:rPr lang="sk-SK" sz="2000" dirty="0"/>
              <a:t> </a:t>
            </a:r>
            <a:r>
              <a:rPr lang="sk-SK" sz="2000" dirty="0" err="1"/>
              <a:t>for</a:t>
            </a:r>
            <a:r>
              <a:rPr lang="sk-SK" sz="2000" dirty="0"/>
              <a:t> </a:t>
            </a:r>
            <a:r>
              <a:rPr lang="sk-SK" sz="2000" dirty="0" err="1"/>
              <a:t>teachers</a:t>
            </a:r>
            <a:r>
              <a:rPr lang="sk-SK" sz="2000" dirty="0"/>
              <a:t> – test </a:t>
            </a:r>
            <a:r>
              <a:rPr lang="sk-SK" sz="2000" dirty="0" err="1"/>
              <a:t>designs</a:t>
            </a:r>
            <a:r>
              <a:rPr lang="sk-SK" sz="2000" dirty="0"/>
              <a:t>, </a:t>
            </a:r>
            <a:r>
              <a:rPr lang="sk-SK" sz="2000" dirty="0" err="1"/>
              <a:t>lesson</a:t>
            </a:r>
            <a:r>
              <a:rPr lang="sk-SK" sz="2000" dirty="0"/>
              <a:t> </a:t>
            </a:r>
            <a:r>
              <a:rPr lang="sk-SK" sz="2000" dirty="0" err="1"/>
              <a:t>plan</a:t>
            </a:r>
            <a:r>
              <a:rPr lang="sk-SK" sz="2000" dirty="0"/>
              <a:t> </a:t>
            </a:r>
            <a:r>
              <a:rPr lang="sk-SK" sz="2000" dirty="0" err="1"/>
              <a:t>schedule</a:t>
            </a:r>
            <a:r>
              <a:rPr lang="sk-SK" sz="2000" dirty="0"/>
              <a:t>, </a:t>
            </a:r>
            <a:r>
              <a:rPr lang="sk-SK" sz="2000" dirty="0" err="1"/>
              <a:t>differentiated</a:t>
            </a:r>
            <a:r>
              <a:rPr lang="sk-SK" sz="2000" dirty="0"/>
              <a:t> </a:t>
            </a:r>
            <a:r>
              <a:rPr lang="sk-SK" sz="2000" dirty="0" err="1"/>
              <a:t>instructions</a:t>
            </a:r>
            <a:r>
              <a:rPr lang="sk-SK" sz="2000" dirty="0"/>
              <a:t>)</a:t>
            </a:r>
          </a:p>
        </p:txBody>
      </p:sp>
      <p:sp>
        <p:nvSpPr>
          <p:cNvPr id="10" name="Zástupný symbol čísla snímky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6C8C1-102B-4FFF-9E49-68AF7CD9760C}" type="slidenum">
              <a:rPr lang="sk-SK" smtClean="0"/>
              <a:pPr/>
              <a:t>6</a:t>
            </a:fld>
            <a:endParaRPr lang="sk-SK" dirty="0"/>
          </a:p>
        </p:txBody>
      </p:sp>
      <p:pic>
        <p:nvPicPr>
          <p:cNvPr id="11" name="Picture 2" descr="C:\Users\bernikova\Desktop\ao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275" y="55673"/>
            <a:ext cx="1180381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Nadpis 1"/>
          <p:cNvSpPr txBox="1">
            <a:spLocks/>
          </p:cNvSpPr>
          <p:nvPr/>
        </p:nvSpPr>
        <p:spPr>
          <a:xfrm>
            <a:off x="611560" y="1268760"/>
            <a:ext cx="1008112" cy="4900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sk-SK" sz="2400" b="1" cap="all" dirty="0"/>
          </a:p>
        </p:txBody>
      </p:sp>
      <p:sp>
        <p:nvSpPr>
          <p:cNvPr id="7" name="Nadpis 1"/>
          <p:cNvSpPr txBox="1">
            <a:spLocks/>
          </p:cNvSpPr>
          <p:nvPr/>
        </p:nvSpPr>
        <p:spPr>
          <a:xfrm>
            <a:off x="808216" y="4011543"/>
            <a:ext cx="1008112" cy="4900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sk-SK" sz="2400" b="1" dirty="0"/>
          </a:p>
        </p:txBody>
      </p:sp>
      <p:sp>
        <p:nvSpPr>
          <p:cNvPr id="8" name="Zástupný symbol obsahu 2"/>
          <p:cNvSpPr txBox="1">
            <a:spLocks/>
          </p:cNvSpPr>
          <p:nvPr/>
        </p:nvSpPr>
        <p:spPr>
          <a:xfrm>
            <a:off x="467544" y="4221088"/>
            <a:ext cx="6624736" cy="5040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sk-SK" sz="24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430442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75655" y="274638"/>
            <a:ext cx="7373069" cy="706090"/>
          </a:xfrm>
        </p:spPr>
        <p:txBody>
          <a:bodyPr>
            <a:normAutofit fontScale="90000"/>
          </a:bodyPr>
          <a:lstStyle/>
          <a:p>
            <a:r>
              <a:rPr lang="sk-SK" sz="2400" b="1" dirty="0">
                <a:solidFill>
                  <a:srgbClr val="0070C0"/>
                </a:solidFill>
              </a:rPr>
              <a:t>SPECIFIC EXAMPLES OF AI USE IN LANGUAGE EDUCATION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805118" y="1816070"/>
            <a:ext cx="7881681" cy="391718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k-SK" sz="2000" b="1" dirty="0" err="1"/>
              <a:t>Education</a:t>
            </a:r>
            <a:r>
              <a:rPr lang="sk-SK" sz="2000" b="1" dirty="0"/>
              <a:t> </a:t>
            </a:r>
            <a:r>
              <a:rPr lang="sk-SK" sz="2000" b="1" dirty="0" err="1"/>
              <a:t>platforms</a:t>
            </a:r>
            <a:r>
              <a:rPr lang="sk-SK" sz="2000" b="1" dirty="0"/>
              <a:t> and </a:t>
            </a:r>
            <a:r>
              <a:rPr lang="sk-SK" sz="2000" b="1" dirty="0" err="1"/>
              <a:t>tools</a:t>
            </a:r>
            <a:r>
              <a:rPr lang="sk-SK" sz="2000" b="1" dirty="0"/>
              <a:t> </a:t>
            </a:r>
            <a:r>
              <a:rPr lang="sk-SK" sz="2000" b="1" dirty="0" err="1"/>
              <a:t>for</a:t>
            </a:r>
            <a:r>
              <a:rPr lang="sk-SK" sz="2000" b="1" dirty="0"/>
              <a:t> </a:t>
            </a:r>
            <a:r>
              <a:rPr lang="sk-SK" sz="2000" b="1" dirty="0" err="1"/>
              <a:t>creation</a:t>
            </a:r>
            <a:r>
              <a:rPr lang="sk-SK" sz="2000" b="1" dirty="0"/>
              <a:t> of </a:t>
            </a:r>
            <a:r>
              <a:rPr lang="sk-SK" sz="2000" b="1" dirty="0" err="1"/>
              <a:t>materials</a:t>
            </a:r>
            <a:r>
              <a:rPr lang="sk-SK" sz="2000" b="1" dirty="0"/>
              <a:t> - </a:t>
            </a:r>
            <a:r>
              <a:rPr lang="sk-SK" sz="2000" b="1" dirty="0" err="1"/>
              <a:t>presentations</a:t>
            </a:r>
            <a:endParaRPr lang="sk-SK" sz="2000" dirty="0"/>
          </a:p>
          <a:p>
            <a:pPr>
              <a:buFontTx/>
              <a:buChar char="-"/>
            </a:pPr>
            <a:r>
              <a:rPr lang="sk-SK" sz="2000" b="1" dirty="0" err="1"/>
              <a:t>Curipod</a:t>
            </a:r>
            <a:r>
              <a:rPr lang="sk-SK" sz="2000" dirty="0"/>
              <a:t> (</a:t>
            </a:r>
            <a:r>
              <a:rPr lang="sk-SK" sz="2000" dirty="0" err="1"/>
              <a:t>interactive</a:t>
            </a:r>
            <a:r>
              <a:rPr lang="sk-SK" sz="2000" dirty="0"/>
              <a:t> AI </a:t>
            </a:r>
            <a:r>
              <a:rPr lang="sk-SK" sz="2000" dirty="0" err="1"/>
              <a:t>presentations</a:t>
            </a:r>
            <a:r>
              <a:rPr lang="sk-SK" sz="2000" dirty="0"/>
              <a:t> </a:t>
            </a:r>
            <a:r>
              <a:rPr lang="sk-SK" sz="2000" dirty="0" err="1"/>
              <a:t>with</a:t>
            </a:r>
            <a:r>
              <a:rPr lang="sk-SK" sz="2000" dirty="0"/>
              <a:t> </a:t>
            </a:r>
            <a:r>
              <a:rPr lang="sk-SK" sz="2000" dirty="0" err="1"/>
              <a:t>quizzes</a:t>
            </a:r>
            <a:r>
              <a:rPr lang="sk-SK" sz="2000" dirty="0"/>
              <a:t>, </a:t>
            </a:r>
            <a:r>
              <a:rPr lang="sk-SK" sz="2000" dirty="0" err="1"/>
              <a:t>questions</a:t>
            </a:r>
            <a:r>
              <a:rPr lang="sk-SK" sz="2000" dirty="0"/>
              <a:t> and </a:t>
            </a:r>
            <a:r>
              <a:rPr lang="sk-SK" sz="2000" dirty="0" err="1"/>
              <a:t>tasks</a:t>
            </a:r>
            <a:r>
              <a:rPr lang="sk-SK" sz="2000" dirty="0"/>
              <a:t>)</a:t>
            </a:r>
          </a:p>
          <a:p>
            <a:pPr>
              <a:buFontTx/>
              <a:buChar char="-"/>
            </a:pPr>
            <a:r>
              <a:rPr lang="sk-SK" sz="2000" b="1" dirty="0" err="1"/>
              <a:t>Gamma.app</a:t>
            </a:r>
            <a:r>
              <a:rPr lang="sk-SK" sz="2000" b="1" dirty="0"/>
              <a:t> </a:t>
            </a:r>
            <a:r>
              <a:rPr lang="sk-SK" sz="2000" dirty="0"/>
              <a:t>(</a:t>
            </a:r>
            <a:r>
              <a:rPr lang="sk-SK" sz="2000" dirty="0" err="1"/>
              <a:t>interactive</a:t>
            </a:r>
            <a:r>
              <a:rPr lang="sk-SK" sz="2000" dirty="0"/>
              <a:t> AI </a:t>
            </a:r>
            <a:r>
              <a:rPr lang="sk-SK" sz="2000" dirty="0" err="1"/>
              <a:t>presentations</a:t>
            </a:r>
            <a:r>
              <a:rPr lang="sk-SK" sz="2000" dirty="0"/>
              <a:t> </a:t>
            </a:r>
            <a:r>
              <a:rPr lang="sk-SK" sz="2000" dirty="0" err="1"/>
              <a:t>from</a:t>
            </a:r>
            <a:r>
              <a:rPr lang="sk-SK" sz="2000" dirty="0"/>
              <a:t> </a:t>
            </a:r>
            <a:r>
              <a:rPr lang="sk-SK" sz="2000" dirty="0" err="1"/>
              <a:t>texts</a:t>
            </a:r>
            <a:r>
              <a:rPr lang="sk-SK" sz="2000" dirty="0"/>
              <a:t>, </a:t>
            </a:r>
            <a:r>
              <a:rPr lang="sk-SK" sz="2000" dirty="0" err="1"/>
              <a:t>visually</a:t>
            </a:r>
            <a:r>
              <a:rPr lang="sk-SK" sz="2000" dirty="0"/>
              <a:t> </a:t>
            </a:r>
            <a:r>
              <a:rPr lang="sk-SK" sz="2000" dirty="0" err="1"/>
              <a:t>attractive</a:t>
            </a:r>
            <a:r>
              <a:rPr lang="sk-SK" sz="2000" dirty="0"/>
              <a:t>)</a:t>
            </a:r>
          </a:p>
          <a:p>
            <a:pPr>
              <a:buFontTx/>
              <a:buChar char="-"/>
            </a:pPr>
            <a:r>
              <a:rPr lang="sk-SK" sz="2000" b="1" dirty="0" err="1"/>
              <a:t>Canva</a:t>
            </a:r>
            <a:r>
              <a:rPr lang="sk-SK" sz="2000" b="1" dirty="0"/>
              <a:t> </a:t>
            </a:r>
            <a:r>
              <a:rPr lang="sk-SK" sz="2000" dirty="0"/>
              <a:t>(</a:t>
            </a:r>
            <a:r>
              <a:rPr lang="sk-SK" sz="2000" dirty="0" err="1"/>
              <a:t>visually</a:t>
            </a:r>
            <a:r>
              <a:rPr lang="sk-SK" sz="2000" dirty="0"/>
              <a:t> </a:t>
            </a:r>
            <a:r>
              <a:rPr lang="sk-SK" sz="2000" dirty="0" err="1"/>
              <a:t>attractive</a:t>
            </a:r>
            <a:r>
              <a:rPr lang="sk-SK" sz="2000" dirty="0"/>
              <a:t>)</a:t>
            </a:r>
          </a:p>
          <a:p>
            <a:pPr>
              <a:buFontTx/>
              <a:buChar char="-"/>
            </a:pPr>
            <a:r>
              <a:rPr lang="sk-SK" sz="2000" b="1" dirty="0"/>
              <a:t>Beautiful.ai </a:t>
            </a:r>
            <a:r>
              <a:rPr lang="sk-SK" sz="2000" dirty="0"/>
              <a:t>(</a:t>
            </a:r>
            <a:r>
              <a:rPr lang="sk-SK" sz="2000" dirty="0" err="1"/>
              <a:t>generating</a:t>
            </a:r>
            <a:r>
              <a:rPr lang="sk-SK" sz="2000" dirty="0"/>
              <a:t> </a:t>
            </a:r>
            <a:r>
              <a:rPr lang="sk-SK" sz="2000" dirty="0" err="1"/>
              <a:t>structured</a:t>
            </a:r>
            <a:r>
              <a:rPr lang="sk-SK" sz="2000" dirty="0"/>
              <a:t> </a:t>
            </a:r>
            <a:r>
              <a:rPr lang="sk-SK" sz="2000" dirty="0" err="1"/>
              <a:t>presentations</a:t>
            </a:r>
            <a:r>
              <a:rPr lang="sk-SK" sz="2000" dirty="0"/>
              <a:t> on </a:t>
            </a:r>
            <a:r>
              <a:rPr lang="sk-SK" sz="2000" dirty="0" err="1"/>
              <a:t>specialized</a:t>
            </a:r>
            <a:r>
              <a:rPr lang="sk-SK" sz="2000" dirty="0"/>
              <a:t> </a:t>
            </a:r>
            <a:r>
              <a:rPr lang="sk-SK" sz="2000" dirty="0" err="1"/>
              <a:t>topics</a:t>
            </a:r>
            <a:r>
              <a:rPr lang="sk-SK" sz="2000" dirty="0"/>
              <a:t>)</a:t>
            </a:r>
          </a:p>
          <a:p>
            <a:pPr>
              <a:buFontTx/>
              <a:buChar char="-"/>
            </a:pPr>
            <a:r>
              <a:rPr lang="sk-SK" sz="2000" b="1" dirty="0" err="1"/>
              <a:t>AhaSlides</a:t>
            </a:r>
            <a:r>
              <a:rPr lang="sk-SK" sz="2000" b="1" dirty="0"/>
              <a:t>/</a:t>
            </a:r>
            <a:r>
              <a:rPr lang="sk-SK" sz="2000" b="1" dirty="0" err="1"/>
              <a:t>Wooclap</a:t>
            </a:r>
            <a:r>
              <a:rPr lang="sk-SK" sz="2000" b="1" dirty="0"/>
              <a:t> </a:t>
            </a:r>
            <a:r>
              <a:rPr lang="sk-SK" sz="2000" dirty="0"/>
              <a:t>(</a:t>
            </a:r>
            <a:r>
              <a:rPr lang="sk-SK" sz="2000" dirty="0" err="1"/>
              <a:t>interactive</a:t>
            </a:r>
            <a:r>
              <a:rPr lang="sk-SK" sz="2000" dirty="0"/>
              <a:t> </a:t>
            </a:r>
            <a:r>
              <a:rPr lang="sk-SK" sz="2000" dirty="0" err="1"/>
              <a:t>visual</a:t>
            </a:r>
            <a:r>
              <a:rPr lang="sk-SK" sz="2000" dirty="0"/>
              <a:t> </a:t>
            </a:r>
            <a:r>
              <a:rPr lang="sk-SK" sz="2000" dirty="0" err="1"/>
              <a:t>presentations</a:t>
            </a:r>
            <a:r>
              <a:rPr lang="sk-SK" sz="2000" dirty="0"/>
              <a:t> </a:t>
            </a:r>
            <a:r>
              <a:rPr lang="sk-SK" sz="2000" dirty="0" err="1"/>
              <a:t>that</a:t>
            </a:r>
            <a:r>
              <a:rPr lang="sk-SK" sz="2000" dirty="0"/>
              <a:t> </a:t>
            </a:r>
            <a:r>
              <a:rPr lang="sk-SK" sz="2000" dirty="0" err="1"/>
              <a:t>engage</a:t>
            </a:r>
            <a:r>
              <a:rPr lang="sk-SK" sz="2000" dirty="0"/>
              <a:t> </a:t>
            </a:r>
            <a:r>
              <a:rPr lang="sk-SK" sz="2000" dirty="0" err="1"/>
              <a:t>the</a:t>
            </a:r>
            <a:r>
              <a:rPr lang="sk-SK" sz="2000" dirty="0"/>
              <a:t> </a:t>
            </a:r>
            <a:r>
              <a:rPr lang="sk-SK" sz="2000" dirty="0" err="1"/>
              <a:t>audience</a:t>
            </a:r>
            <a:r>
              <a:rPr lang="sk-SK" sz="2000" dirty="0"/>
              <a:t>, </a:t>
            </a:r>
            <a:r>
              <a:rPr lang="sk-SK" sz="2000" dirty="0" err="1"/>
              <a:t>polls</a:t>
            </a:r>
            <a:r>
              <a:rPr lang="sk-SK" sz="2000" dirty="0"/>
              <a:t>, brainstorming of </a:t>
            </a:r>
            <a:r>
              <a:rPr lang="sk-SK" sz="2000" dirty="0" err="1"/>
              <a:t>technical</a:t>
            </a:r>
            <a:r>
              <a:rPr lang="sk-SK" sz="2000" dirty="0"/>
              <a:t> </a:t>
            </a:r>
            <a:r>
              <a:rPr lang="sk-SK" sz="2000" dirty="0" err="1"/>
              <a:t>terms</a:t>
            </a:r>
            <a:r>
              <a:rPr lang="sk-SK" sz="2000" dirty="0"/>
              <a:t>)</a:t>
            </a:r>
          </a:p>
        </p:txBody>
      </p:sp>
      <p:sp>
        <p:nvSpPr>
          <p:cNvPr id="10" name="Zástupný symbol čísla snímky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6C8C1-102B-4FFF-9E49-68AF7CD9760C}" type="slidenum">
              <a:rPr lang="sk-SK" smtClean="0"/>
              <a:pPr/>
              <a:t>7</a:t>
            </a:fld>
            <a:endParaRPr lang="sk-SK" dirty="0"/>
          </a:p>
        </p:txBody>
      </p:sp>
      <p:pic>
        <p:nvPicPr>
          <p:cNvPr id="11" name="Picture 2" descr="C:\Users\bernikova\Desktop\ao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275" y="55673"/>
            <a:ext cx="1180381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Nadpis 1"/>
          <p:cNvSpPr txBox="1">
            <a:spLocks/>
          </p:cNvSpPr>
          <p:nvPr/>
        </p:nvSpPr>
        <p:spPr>
          <a:xfrm>
            <a:off x="611560" y="1268760"/>
            <a:ext cx="1008112" cy="4900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sk-SK" sz="2400" b="1" cap="all" dirty="0"/>
          </a:p>
        </p:txBody>
      </p:sp>
      <p:sp>
        <p:nvSpPr>
          <p:cNvPr id="7" name="Nadpis 1"/>
          <p:cNvSpPr txBox="1">
            <a:spLocks/>
          </p:cNvSpPr>
          <p:nvPr/>
        </p:nvSpPr>
        <p:spPr>
          <a:xfrm>
            <a:off x="808216" y="4011543"/>
            <a:ext cx="1008112" cy="4900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sk-SK" sz="2400" b="1" dirty="0"/>
          </a:p>
        </p:txBody>
      </p:sp>
      <p:sp>
        <p:nvSpPr>
          <p:cNvPr id="8" name="Zástupný symbol obsahu 2"/>
          <p:cNvSpPr txBox="1">
            <a:spLocks/>
          </p:cNvSpPr>
          <p:nvPr/>
        </p:nvSpPr>
        <p:spPr>
          <a:xfrm>
            <a:off x="467544" y="4221088"/>
            <a:ext cx="6624736" cy="5040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sk-SK" sz="24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46612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75655" y="274638"/>
            <a:ext cx="7373069" cy="706090"/>
          </a:xfrm>
        </p:spPr>
        <p:txBody>
          <a:bodyPr>
            <a:normAutofit fontScale="90000"/>
          </a:bodyPr>
          <a:lstStyle/>
          <a:p>
            <a:r>
              <a:rPr lang="sk-SK" sz="2400" b="1" dirty="0">
                <a:solidFill>
                  <a:srgbClr val="0070C0"/>
                </a:solidFill>
              </a:rPr>
              <a:t>SPECIFIC EXAMPLES OF AI USE IN LANGUAGE EDUCATION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631159" y="1672054"/>
            <a:ext cx="7881681" cy="39171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k-SK" sz="2000" b="1" dirty="0"/>
              <a:t>AI </a:t>
            </a:r>
            <a:r>
              <a:rPr lang="sk-SK" sz="2000" b="1" dirty="0" err="1"/>
              <a:t>tools</a:t>
            </a:r>
            <a:r>
              <a:rPr lang="sk-SK" sz="2000" b="1" dirty="0"/>
              <a:t> </a:t>
            </a:r>
            <a:r>
              <a:rPr lang="sk-SK" sz="2000" b="1" dirty="0" err="1"/>
              <a:t>enhancing</a:t>
            </a:r>
            <a:r>
              <a:rPr lang="sk-SK" sz="2000" b="1" dirty="0"/>
              <a:t> </a:t>
            </a:r>
            <a:r>
              <a:rPr lang="sk-SK" sz="2000" b="1" dirty="0" err="1"/>
              <a:t>motivation</a:t>
            </a:r>
            <a:r>
              <a:rPr lang="sk-SK" sz="2000" b="1" dirty="0"/>
              <a:t>:</a:t>
            </a:r>
            <a:endParaRPr lang="sk-SK" sz="2000" dirty="0"/>
          </a:p>
          <a:p>
            <a:pPr>
              <a:buFontTx/>
              <a:buChar char="-"/>
            </a:pPr>
            <a:r>
              <a:rPr lang="sk-SK" sz="2000" b="1" dirty="0" err="1"/>
              <a:t>Kahoot</a:t>
            </a:r>
            <a:r>
              <a:rPr lang="sk-SK" sz="2000" b="1" dirty="0"/>
              <a:t>/</a:t>
            </a:r>
            <a:r>
              <a:rPr lang="sk-SK" sz="2000" b="1" dirty="0" err="1"/>
              <a:t>Mentimeter</a:t>
            </a:r>
            <a:r>
              <a:rPr lang="sk-SK" sz="2000" b="1" dirty="0"/>
              <a:t>/</a:t>
            </a:r>
            <a:r>
              <a:rPr lang="sk-SK" sz="2000" b="1" dirty="0" err="1"/>
              <a:t>Socrative</a:t>
            </a:r>
            <a:r>
              <a:rPr lang="sk-SK" sz="2000" b="1" dirty="0"/>
              <a:t> </a:t>
            </a:r>
            <a:r>
              <a:rPr lang="sk-SK" sz="2000" dirty="0"/>
              <a:t>(</a:t>
            </a:r>
            <a:r>
              <a:rPr lang="sk-SK" sz="2000" dirty="0" err="1"/>
              <a:t>quick</a:t>
            </a:r>
            <a:r>
              <a:rPr lang="sk-SK" sz="2000" dirty="0"/>
              <a:t> </a:t>
            </a:r>
            <a:r>
              <a:rPr lang="sk-SK" sz="2000" dirty="0" err="1"/>
              <a:t>quizzes</a:t>
            </a:r>
            <a:r>
              <a:rPr lang="sk-SK" sz="2000" dirty="0"/>
              <a:t>, test to </a:t>
            </a:r>
            <a:r>
              <a:rPr lang="sk-SK" sz="2000" dirty="0" err="1"/>
              <a:t>reinforce</a:t>
            </a:r>
            <a:r>
              <a:rPr lang="sk-SK" sz="2000" dirty="0"/>
              <a:t> </a:t>
            </a:r>
            <a:r>
              <a:rPr lang="sk-SK" sz="2000" dirty="0" err="1"/>
              <a:t>learning</a:t>
            </a:r>
            <a:r>
              <a:rPr lang="sk-SK" sz="2000" dirty="0"/>
              <a:t>)</a:t>
            </a:r>
          </a:p>
          <a:p>
            <a:pPr marL="0" indent="0">
              <a:buNone/>
            </a:pPr>
            <a:r>
              <a:rPr lang="sk-SK" sz="2000" b="1" dirty="0"/>
              <a:t>AI </a:t>
            </a:r>
            <a:r>
              <a:rPr lang="sk-SK" sz="2000" b="1" dirty="0" err="1"/>
              <a:t>tools</a:t>
            </a:r>
            <a:r>
              <a:rPr lang="sk-SK" sz="2000" b="1" dirty="0"/>
              <a:t> </a:t>
            </a:r>
            <a:r>
              <a:rPr lang="sk-SK" sz="2000" b="1" dirty="0" err="1"/>
              <a:t>for</a:t>
            </a:r>
            <a:r>
              <a:rPr lang="sk-SK" sz="2000" b="1" dirty="0"/>
              <a:t> </a:t>
            </a:r>
            <a:r>
              <a:rPr lang="sk-SK" sz="2000" b="1" dirty="0" err="1"/>
              <a:t>the</a:t>
            </a:r>
            <a:r>
              <a:rPr lang="sk-SK" sz="2000" b="1" dirty="0"/>
              <a:t> </a:t>
            </a:r>
            <a:r>
              <a:rPr lang="sk-SK" sz="2000" b="1" dirty="0" err="1"/>
              <a:t>improvement</a:t>
            </a:r>
            <a:r>
              <a:rPr lang="sk-SK" sz="2000" b="1" dirty="0"/>
              <a:t> of </a:t>
            </a:r>
            <a:r>
              <a:rPr lang="sk-SK" sz="2000" b="1" dirty="0" err="1"/>
              <a:t>terminological</a:t>
            </a:r>
            <a:r>
              <a:rPr lang="sk-SK" sz="2000" b="1" dirty="0"/>
              <a:t> </a:t>
            </a:r>
            <a:r>
              <a:rPr lang="sk-SK" sz="2000" b="1" dirty="0" err="1"/>
              <a:t>competence</a:t>
            </a:r>
            <a:r>
              <a:rPr lang="sk-SK" sz="2000" b="1" dirty="0"/>
              <a:t>:</a:t>
            </a:r>
          </a:p>
          <a:p>
            <a:pPr marL="0" indent="0">
              <a:buNone/>
            </a:pPr>
            <a:r>
              <a:rPr lang="sk-SK" sz="2000" dirty="0"/>
              <a:t>-</a:t>
            </a:r>
            <a:r>
              <a:rPr lang="sk-SK" sz="2000" b="1" dirty="0"/>
              <a:t>Chat GPT/</a:t>
            </a:r>
            <a:r>
              <a:rPr lang="sk-SK" sz="2000" b="1" dirty="0" err="1"/>
              <a:t>Writeful</a:t>
            </a:r>
            <a:r>
              <a:rPr lang="sk-SK" sz="2000" b="1" dirty="0"/>
              <a:t>/</a:t>
            </a:r>
            <a:r>
              <a:rPr lang="sk-SK" sz="2000" b="1" dirty="0" err="1"/>
              <a:t>DeepL</a:t>
            </a:r>
            <a:r>
              <a:rPr lang="sk-SK" sz="2000" b="1" dirty="0"/>
              <a:t>/</a:t>
            </a:r>
            <a:r>
              <a:rPr lang="sk-SK" sz="2000" b="1" dirty="0" err="1"/>
              <a:t>Write</a:t>
            </a:r>
            <a:r>
              <a:rPr lang="sk-SK" sz="2000" b="1" dirty="0"/>
              <a:t> and </a:t>
            </a:r>
            <a:r>
              <a:rPr lang="sk-SK" sz="2000" b="1" dirty="0" err="1"/>
              <a:t>Improve</a:t>
            </a:r>
            <a:r>
              <a:rPr lang="sk-SK" sz="2000" b="1" dirty="0"/>
              <a:t> </a:t>
            </a:r>
            <a:r>
              <a:rPr lang="sk-SK" sz="2000" b="1" dirty="0" err="1"/>
              <a:t>with</a:t>
            </a:r>
            <a:r>
              <a:rPr lang="sk-SK" sz="2000" b="1" dirty="0"/>
              <a:t> </a:t>
            </a:r>
            <a:r>
              <a:rPr lang="sk-SK" sz="2000" b="1" dirty="0" err="1"/>
              <a:t>Cambridge</a:t>
            </a:r>
            <a:endParaRPr lang="sk-SK" sz="2000" b="1" dirty="0"/>
          </a:p>
          <a:p>
            <a:pPr marL="0" indent="0">
              <a:buNone/>
            </a:pPr>
            <a:r>
              <a:rPr lang="sk-SK" sz="2000" b="1" dirty="0" err="1"/>
              <a:t>Development</a:t>
            </a:r>
            <a:r>
              <a:rPr lang="sk-SK" sz="2000" b="1" dirty="0"/>
              <a:t> of </a:t>
            </a:r>
            <a:r>
              <a:rPr lang="sk-SK" sz="2000" b="1" dirty="0" err="1"/>
              <a:t>productive</a:t>
            </a:r>
            <a:r>
              <a:rPr lang="sk-SK" sz="2000" b="1" dirty="0"/>
              <a:t> </a:t>
            </a:r>
            <a:r>
              <a:rPr lang="sk-SK" sz="2000" b="1" dirty="0" err="1"/>
              <a:t>language</a:t>
            </a:r>
            <a:r>
              <a:rPr lang="sk-SK" sz="2000" b="1" dirty="0"/>
              <a:t> </a:t>
            </a:r>
            <a:r>
              <a:rPr lang="sk-SK" sz="2000" b="1" dirty="0" err="1"/>
              <a:t>skills</a:t>
            </a:r>
            <a:r>
              <a:rPr lang="sk-SK" sz="2000" b="1" dirty="0"/>
              <a:t>:</a:t>
            </a:r>
          </a:p>
          <a:p>
            <a:pPr marL="0" indent="0">
              <a:buNone/>
            </a:pPr>
            <a:r>
              <a:rPr lang="sk-SK" sz="2000" b="1" dirty="0" err="1"/>
              <a:t>TalkPal</a:t>
            </a:r>
            <a:r>
              <a:rPr lang="sk-SK" sz="2000" b="1" dirty="0"/>
              <a:t> AI/</a:t>
            </a:r>
            <a:r>
              <a:rPr lang="sk-SK" sz="2000" b="1" dirty="0" err="1"/>
              <a:t>Immerse</a:t>
            </a:r>
            <a:r>
              <a:rPr lang="sk-SK" sz="2000" b="1" dirty="0"/>
              <a:t> </a:t>
            </a:r>
            <a:r>
              <a:rPr lang="sk-SK" sz="2000" dirty="0"/>
              <a:t>(</a:t>
            </a:r>
            <a:r>
              <a:rPr lang="sk-SK" sz="2000" dirty="0" err="1"/>
              <a:t>simulation</a:t>
            </a:r>
            <a:r>
              <a:rPr lang="sk-SK" sz="2000" dirty="0"/>
              <a:t> of </a:t>
            </a:r>
            <a:r>
              <a:rPr lang="sk-SK" sz="2000" dirty="0" err="1"/>
              <a:t>specialised</a:t>
            </a:r>
            <a:r>
              <a:rPr lang="sk-SK" sz="2000" dirty="0"/>
              <a:t> </a:t>
            </a:r>
            <a:r>
              <a:rPr lang="sk-SK" sz="2000" dirty="0" err="1"/>
              <a:t>conversations</a:t>
            </a:r>
            <a:r>
              <a:rPr lang="sk-SK" sz="2000" dirty="0"/>
              <a:t>, </a:t>
            </a:r>
            <a:r>
              <a:rPr lang="sk-SK" sz="2000" dirty="0" err="1"/>
              <a:t>e.g</a:t>
            </a:r>
            <a:r>
              <a:rPr lang="sk-SK" sz="2000" dirty="0"/>
              <a:t>. a </a:t>
            </a:r>
            <a:r>
              <a:rPr lang="sk-SK" sz="2000" dirty="0" err="1"/>
              <a:t>doctor</a:t>
            </a:r>
            <a:r>
              <a:rPr lang="sk-SK" sz="2000" dirty="0"/>
              <a:t> and a </a:t>
            </a:r>
            <a:r>
              <a:rPr lang="sk-SK" sz="2000" dirty="0" err="1"/>
              <a:t>patient</a:t>
            </a:r>
            <a:r>
              <a:rPr lang="sk-SK" sz="2000" dirty="0"/>
              <a:t>)</a:t>
            </a:r>
          </a:p>
          <a:p>
            <a:pPr marL="0" indent="0">
              <a:buNone/>
            </a:pPr>
            <a:r>
              <a:rPr lang="sk-SK" sz="2000" b="1" dirty="0" err="1"/>
              <a:t>Vocaroo</a:t>
            </a:r>
            <a:r>
              <a:rPr lang="sk-SK" sz="2000" b="1" dirty="0"/>
              <a:t> </a:t>
            </a:r>
            <a:r>
              <a:rPr lang="sk-SK" sz="2000" dirty="0"/>
              <a:t>(</a:t>
            </a:r>
            <a:r>
              <a:rPr lang="sk-SK" sz="2000" dirty="0" err="1"/>
              <a:t>recording</a:t>
            </a:r>
            <a:r>
              <a:rPr lang="sk-SK" sz="2000" dirty="0"/>
              <a:t> </a:t>
            </a:r>
            <a:r>
              <a:rPr lang="sk-SK" sz="2000" dirty="0" err="1"/>
              <a:t>short</a:t>
            </a:r>
            <a:r>
              <a:rPr lang="sk-SK" sz="2000" dirty="0"/>
              <a:t> </a:t>
            </a:r>
            <a:r>
              <a:rPr lang="sk-SK" sz="2000" dirty="0" err="1"/>
              <a:t>specialised</a:t>
            </a:r>
            <a:r>
              <a:rPr lang="sk-SK" sz="2000" dirty="0"/>
              <a:t> </a:t>
            </a:r>
            <a:r>
              <a:rPr lang="sk-SK" sz="2000" dirty="0" err="1"/>
              <a:t>presentations</a:t>
            </a:r>
            <a:r>
              <a:rPr lang="sk-SK" sz="2000" dirty="0"/>
              <a:t> or </a:t>
            </a:r>
            <a:r>
              <a:rPr lang="sk-SK" sz="2000" dirty="0" err="1"/>
              <a:t>explanation</a:t>
            </a:r>
            <a:r>
              <a:rPr lang="sk-SK" sz="2000" dirty="0"/>
              <a:t> of </a:t>
            </a:r>
            <a:r>
              <a:rPr lang="sk-SK" sz="2000" dirty="0" err="1"/>
              <a:t>terms</a:t>
            </a:r>
            <a:r>
              <a:rPr lang="sk-SK" sz="2000" dirty="0"/>
              <a:t>)</a:t>
            </a:r>
          </a:p>
          <a:p>
            <a:pPr marL="0" indent="0">
              <a:buNone/>
            </a:pPr>
            <a:endParaRPr lang="sk-SK" sz="2000" dirty="0"/>
          </a:p>
        </p:txBody>
      </p:sp>
      <p:sp>
        <p:nvSpPr>
          <p:cNvPr id="10" name="Zástupný symbol čísla snímky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6C8C1-102B-4FFF-9E49-68AF7CD9760C}" type="slidenum">
              <a:rPr lang="sk-SK" smtClean="0"/>
              <a:pPr/>
              <a:t>8</a:t>
            </a:fld>
            <a:endParaRPr lang="sk-SK" dirty="0"/>
          </a:p>
        </p:txBody>
      </p:sp>
      <p:pic>
        <p:nvPicPr>
          <p:cNvPr id="11" name="Picture 2" descr="C:\Users\bernikova\Desktop\ao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275" y="55673"/>
            <a:ext cx="1180381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Nadpis 1"/>
          <p:cNvSpPr txBox="1">
            <a:spLocks/>
          </p:cNvSpPr>
          <p:nvPr/>
        </p:nvSpPr>
        <p:spPr>
          <a:xfrm>
            <a:off x="611560" y="1268760"/>
            <a:ext cx="1008112" cy="4900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sk-SK" sz="2400" b="1" cap="all" dirty="0"/>
          </a:p>
        </p:txBody>
      </p:sp>
      <p:sp>
        <p:nvSpPr>
          <p:cNvPr id="7" name="Nadpis 1"/>
          <p:cNvSpPr txBox="1">
            <a:spLocks/>
          </p:cNvSpPr>
          <p:nvPr/>
        </p:nvSpPr>
        <p:spPr>
          <a:xfrm>
            <a:off x="808216" y="4011543"/>
            <a:ext cx="1008112" cy="4900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sk-SK" sz="2400" b="1" dirty="0"/>
          </a:p>
        </p:txBody>
      </p:sp>
      <p:sp>
        <p:nvSpPr>
          <p:cNvPr id="8" name="Zástupný symbol obsahu 2"/>
          <p:cNvSpPr txBox="1">
            <a:spLocks/>
          </p:cNvSpPr>
          <p:nvPr/>
        </p:nvSpPr>
        <p:spPr>
          <a:xfrm>
            <a:off x="467544" y="4221088"/>
            <a:ext cx="6624736" cy="5040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sk-SK" sz="24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562126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75655" y="274638"/>
            <a:ext cx="7373069" cy="706090"/>
          </a:xfrm>
        </p:spPr>
        <p:txBody>
          <a:bodyPr>
            <a:normAutofit fontScale="90000"/>
          </a:bodyPr>
          <a:lstStyle/>
          <a:p>
            <a:r>
              <a:rPr lang="sk-SK" sz="2400" b="1" dirty="0">
                <a:solidFill>
                  <a:srgbClr val="0070C0"/>
                </a:solidFill>
              </a:rPr>
              <a:t>SPECIFIC EXAMPLES OF AI USE IN LANGUAGE EDUCATION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611560" y="1677120"/>
            <a:ext cx="7881681" cy="39171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k-SK" sz="2000" b="1" dirty="0" err="1"/>
              <a:t>Scientific</a:t>
            </a:r>
            <a:r>
              <a:rPr lang="sk-SK" sz="2000" b="1" dirty="0"/>
              <a:t> and </a:t>
            </a:r>
            <a:r>
              <a:rPr lang="sk-SK" sz="2000" b="1" dirty="0" err="1"/>
              <a:t>research</a:t>
            </a:r>
            <a:r>
              <a:rPr lang="sk-SK" sz="2000" b="1" dirty="0"/>
              <a:t> </a:t>
            </a:r>
            <a:r>
              <a:rPr lang="sk-SK" sz="2000" b="1" dirty="0" err="1"/>
              <a:t>activities</a:t>
            </a:r>
            <a:r>
              <a:rPr lang="sk-SK" sz="2000" b="1" dirty="0"/>
              <a:t>:</a:t>
            </a:r>
            <a:endParaRPr lang="sk-SK" sz="2000" dirty="0"/>
          </a:p>
          <a:p>
            <a:pPr marL="0" indent="0">
              <a:buNone/>
            </a:pPr>
            <a:r>
              <a:rPr lang="sk-SK" sz="2000" b="1" dirty="0"/>
              <a:t>Scite.ai </a:t>
            </a:r>
            <a:r>
              <a:rPr lang="sk-SK" sz="2000" dirty="0"/>
              <a:t>(</a:t>
            </a:r>
            <a:r>
              <a:rPr lang="sk-SK" sz="2000" dirty="0" err="1"/>
              <a:t>assisted</a:t>
            </a:r>
            <a:r>
              <a:rPr lang="sk-SK" sz="2000" dirty="0"/>
              <a:t> </a:t>
            </a:r>
            <a:r>
              <a:rPr lang="sk-SK" sz="2000" dirty="0" err="1"/>
              <a:t>search</a:t>
            </a:r>
            <a:r>
              <a:rPr lang="sk-SK" sz="2000" dirty="0"/>
              <a:t> </a:t>
            </a:r>
            <a:r>
              <a:rPr lang="sk-SK" sz="2000" dirty="0" err="1"/>
              <a:t>for</a:t>
            </a:r>
            <a:r>
              <a:rPr lang="sk-SK" sz="2000" dirty="0"/>
              <a:t> </a:t>
            </a:r>
            <a:r>
              <a:rPr lang="sk-SK" sz="2000" dirty="0" err="1"/>
              <a:t>scientific</a:t>
            </a:r>
            <a:r>
              <a:rPr lang="sk-SK" sz="2000" dirty="0"/>
              <a:t> </a:t>
            </a:r>
            <a:r>
              <a:rPr lang="sk-SK" sz="2000" dirty="0" err="1"/>
              <a:t>studies</a:t>
            </a:r>
            <a:endParaRPr lang="sk-SK" sz="2000" dirty="0"/>
          </a:p>
          <a:p>
            <a:pPr marL="0" indent="0">
              <a:buNone/>
            </a:pPr>
            <a:r>
              <a:rPr lang="sk-SK" sz="2000" b="1" dirty="0" err="1"/>
              <a:t>EdNote</a:t>
            </a:r>
            <a:r>
              <a:rPr lang="sk-SK" sz="2000" dirty="0"/>
              <a:t> (</a:t>
            </a:r>
            <a:r>
              <a:rPr lang="sk-SK" sz="2000" dirty="0" err="1"/>
              <a:t>advanced</a:t>
            </a:r>
            <a:r>
              <a:rPr lang="sk-SK" sz="2000" dirty="0"/>
              <a:t> </a:t>
            </a:r>
            <a:r>
              <a:rPr lang="sk-SK" sz="2000" dirty="0" err="1"/>
              <a:t>processing</a:t>
            </a:r>
            <a:r>
              <a:rPr lang="sk-SK" sz="2000" dirty="0"/>
              <a:t> of </a:t>
            </a:r>
            <a:r>
              <a:rPr lang="sk-SK" sz="2000" dirty="0" err="1"/>
              <a:t>citations</a:t>
            </a:r>
            <a:r>
              <a:rPr lang="sk-SK" sz="2000" dirty="0"/>
              <a:t> and </a:t>
            </a:r>
            <a:r>
              <a:rPr lang="sk-SK" sz="2000" dirty="0" err="1"/>
              <a:t>bibliographies</a:t>
            </a:r>
            <a:r>
              <a:rPr lang="sk-SK" sz="2000" dirty="0"/>
              <a:t>)</a:t>
            </a:r>
          </a:p>
          <a:p>
            <a:pPr marL="0" indent="0">
              <a:buNone/>
            </a:pPr>
            <a:r>
              <a:rPr lang="sk-SK" sz="2000" b="1" dirty="0" err="1"/>
              <a:t>ChatGPT</a:t>
            </a:r>
            <a:r>
              <a:rPr lang="sk-SK" sz="2000" b="1" dirty="0"/>
              <a:t>/</a:t>
            </a:r>
            <a:r>
              <a:rPr lang="sk-SK" sz="2000" b="1" dirty="0" err="1"/>
              <a:t>Claude</a:t>
            </a:r>
            <a:r>
              <a:rPr lang="sk-SK" sz="2000" b="1" dirty="0"/>
              <a:t>/</a:t>
            </a:r>
            <a:r>
              <a:rPr lang="sk-SK" sz="2000" b="1" dirty="0" err="1"/>
              <a:t>Gemini</a:t>
            </a:r>
            <a:r>
              <a:rPr lang="sk-SK" sz="2000" dirty="0"/>
              <a:t> (</a:t>
            </a:r>
            <a:r>
              <a:rPr lang="sk-SK" sz="2000" dirty="0" err="1"/>
              <a:t>explanation</a:t>
            </a:r>
            <a:r>
              <a:rPr lang="sk-SK" sz="2000" dirty="0"/>
              <a:t> of </a:t>
            </a:r>
            <a:r>
              <a:rPr lang="sk-SK" sz="2000" dirty="0" err="1"/>
              <a:t>statistical</a:t>
            </a:r>
            <a:r>
              <a:rPr lang="sk-SK" sz="2000" dirty="0"/>
              <a:t> </a:t>
            </a:r>
            <a:r>
              <a:rPr lang="sk-SK" sz="2000" dirty="0" err="1"/>
              <a:t>methods</a:t>
            </a:r>
            <a:r>
              <a:rPr lang="sk-SK" sz="2000" dirty="0"/>
              <a:t>, </a:t>
            </a:r>
            <a:r>
              <a:rPr lang="sk-SK" sz="2000" dirty="0" err="1"/>
              <a:t>formulation</a:t>
            </a:r>
            <a:r>
              <a:rPr lang="sk-SK" sz="2000" dirty="0"/>
              <a:t> of </a:t>
            </a:r>
            <a:r>
              <a:rPr lang="sk-SK" sz="2000" dirty="0" err="1"/>
              <a:t>hypotheses</a:t>
            </a:r>
            <a:r>
              <a:rPr lang="sk-SK" sz="2000" dirty="0"/>
              <a:t>, </a:t>
            </a:r>
            <a:r>
              <a:rPr lang="sk-SK" sz="2000" dirty="0" err="1"/>
              <a:t>research</a:t>
            </a:r>
            <a:r>
              <a:rPr lang="sk-SK" sz="2000" dirty="0"/>
              <a:t> </a:t>
            </a:r>
            <a:r>
              <a:rPr lang="sk-SK" sz="2000" dirty="0" err="1"/>
              <a:t>questions</a:t>
            </a:r>
            <a:r>
              <a:rPr lang="sk-SK" sz="2000" dirty="0"/>
              <a:t>, </a:t>
            </a:r>
            <a:r>
              <a:rPr lang="sk-SK" sz="2000" dirty="0" err="1"/>
              <a:t>proposal</a:t>
            </a:r>
            <a:r>
              <a:rPr lang="sk-SK" sz="2000" dirty="0"/>
              <a:t> of </a:t>
            </a:r>
            <a:r>
              <a:rPr lang="sk-SK" sz="2000" dirty="0" err="1"/>
              <a:t>research</a:t>
            </a:r>
            <a:r>
              <a:rPr lang="sk-SK" sz="2000" dirty="0"/>
              <a:t> </a:t>
            </a:r>
            <a:r>
              <a:rPr lang="sk-SK" sz="2000" dirty="0" err="1"/>
              <a:t>structure</a:t>
            </a:r>
            <a:r>
              <a:rPr lang="sk-SK" sz="2000" dirty="0"/>
              <a:t>)</a:t>
            </a:r>
          </a:p>
        </p:txBody>
      </p:sp>
      <p:sp>
        <p:nvSpPr>
          <p:cNvPr id="10" name="Zástupný symbol čísla snímky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6C8C1-102B-4FFF-9E49-68AF7CD9760C}" type="slidenum">
              <a:rPr lang="sk-SK" smtClean="0"/>
              <a:pPr/>
              <a:t>9</a:t>
            </a:fld>
            <a:endParaRPr lang="sk-SK" dirty="0"/>
          </a:p>
        </p:txBody>
      </p:sp>
      <p:pic>
        <p:nvPicPr>
          <p:cNvPr id="11" name="Picture 2" descr="C:\Users\bernikova\Desktop\ao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275" y="55673"/>
            <a:ext cx="1180381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Nadpis 1"/>
          <p:cNvSpPr txBox="1">
            <a:spLocks/>
          </p:cNvSpPr>
          <p:nvPr/>
        </p:nvSpPr>
        <p:spPr>
          <a:xfrm>
            <a:off x="611560" y="1268760"/>
            <a:ext cx="1008112" cy="4900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sk-SK" sz="2400" b="1" cap="all" dirty="0"/>
          </a:p>
        </p:txBody>
      </p:sp>
      <p:sp>
        <p:nvSpPr>
          <p:cNvPr id="7" name="Nadpis 1"/>
          <p:cNvSpPr txBox="1">
            <a:spLocks/>
          </p:cNvSpPr>
          <p:nvPr/>
        </p:nvSpPr>
        <p:spPr>
          <a:xfrm>
            <a:off x="808216" y="4011543"/>
            <a:ext cx="1008112" cy="4900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sk-SK" sz="2400" b="1" dirty="0"/>
          </a:p>
        </p:txBody>
      </p:sp>
      <p:sp>
        <p:nvSpPr>
          <p:cNvPr id="8" name="Zástupný symbol obsahu 2"/>
          <p:cNvSpPr txBox="1">
            <a:spLocks/>
          </p:cNvSpPr>
          <p:nvPr/>
        </p:nvSpPr>
        <p:spPr>
          <a:xfrm>
            <a:off x="467544" y="4221088"/>
            <a:ext cx="6624736" cy="5040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sk-SK" sz="24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07882877"/>
      </p:ext>
    </p:extLst>
  </p:cSld>
  <p:clrMapOvr>
    <a:masterClrMapping/>
  </p:clrMapOvr>
</p:sld>
</file>

<file path=ppt/theme/theme1.xml><?xml version="1.0" encoding="utf-8"?>
<a:theme xmlns:a="http://schemas.openxmlformats.org/drawingml/2006/main" name="Fazeta">
  <a:themeElements>
    <a:clrScheme name="Faz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z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Motív balík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5765</TotalTime>
  <Words>880</Words>
  <Application>Microsoft Office PowerPoint</Application>
  <PresentationFormat>Prezentácia na obrazovke (4:3)</PresentationFormat>
  <Paragraphs>115</Paragraphs>
  <Slides>13</Slides>
  <Notes>12</Notes>
  <HiddenSlides>0</HiddenSlides>
  <MMClips>0</MMClips>
  <ScaleCrop>false</ScaleCrop>
  <HeadingPairs>
    <vt:vector size="6" baseType="variant">
      <vt:variant>
        <vt:lpstr>Použité písma</vt:lpstr>
      </vt:variant>
      <vt:variant>
        <vt:i4>4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13</vt:i4>
      </vt:variant>
    </vt:vector>
  </HeadingPairs>
  <TitlesOfParts>
    <vt:vector size="18" baseType="lpstr">
      <vt:lpstr>Arial</vt:lpstr>
      <vt:lpstr>Calibri</vt:lpstr>
      <vt:lpstr>Trebuchet MS</vt:lpstr>
      <vt:lpstr>Wingdings 3</vt:lpstr>
      <vt:lpstr>Fazeta</vt:lpstr>
      <vt:lpstr>Akadémia ozbrojených síl generála M.R.Štefánika</vt:lpstr>
      <vt:lpstr>ADVANTAGES OF AI USE</vt:lpstr>
      <vt:lpstr>RISKS OF AI USE</vt:lpstr>
      <vt:lpstr>SPECIFIC EXAMPLES OF AI USE IN LANGUAGE EDUCATION</vt:lpstr>
      <vt:lpstr>SPECIFIC EXAMPLES OF AI USE IN LANGUAGE EDUCATION</vt:lpstr>
      <vt:lpstr>SPECIFIC EXAMPLES OF AI USE IN LANGUAGE EDUCATION</vt:lpstr>
      <vt:lpstr>SPECIFIC EXAMPLES OF AI USE IN LANGUAGE EDUCATION</vt:lpstr>
      <vt:lpstr>SPECIFIC EXAMPLES OF AI USE IN LANGUAGE EDUCATION</vt:lpstr>
      <vt:lpstr>SPECIFIC EXAMPLES OF AI USE IN LANGUAGE EDUCATION</vt:lpstr>
      <vt:lpstr>ETHICAL ISSUES</vt:lpstr>
      <vt:lpstr>PROPOSED RECOMMENDATIONS</vt:lpstr>
      <vt:lpstr>AI should expand learning opportunities, not replace thinking </vt:lpstr>
      <vt:lpstr> BIBLIOGRAPHY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Ako má vyzerať prezentácia v PowerPoint-e?</dc:title>
  <dc:creator>lenovo_ntb</dc:creator>
  <cp:lastModifiedBy>Lenka</cp:lastModifiedBy>
  <cp:revision>367</cp:revision>
  <cp:lastPrinted>2026-04-02T07:38:56Z</cp:lastPrinted>
  <dcterms:created xsi:type="dcterms:W3CDTF">2011-06-26T10:20:37Z</dcterms:created>
  <dcterms:modified xsi:type="dcterms:W3CDTF">2026-05-09T17:19:01Z</dcterms:modified>
</cp:coreProperties>
</file>