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76" r:id="rId7"/>
    <p:sldId id="277" r:id="rId8"/>
    <p:sldId id="278" r:id="rId9"/>
    <p:sldId id="275" r:id="rId10"/>
    <p:sldId id="261" r:id="rId11"/>
    <p:sldId id="262" r:id="rId12"/>
    <p:sldId id="263" r:id="rId13"/>
    <p:sldId id="264" r:id="rId14"/>
    <p:sldId id="265" r:id="rId15"/>
    <p:sldId id="266" r:id="rId16"/>
    <p:sldId id="279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x="18288000" cy="10287000"/>
  <p:notesSz cx="6858000" cy="9144000"/>
  <p:embeddedFontLst>
    <p:embeddedFont>
      <p:font typeface="Canva Student Font" panose="020B0604020202020204" charset="0"/>
      <p:regular r:id="rId27"/>
    </p:embeddedFont>
    <p:embeddedFont>
      <p:font typeface="Extenda 30 Deca" panose="020B0604020202020204" charset="0"/>
      <p:regular r:id="rId28"/>
    </p:embeddedFont>
    <p:embeddedFont>
      <p:font typeface="Proxima Nova" panose="020B0604020202020204" charset="0"/>
      <p:regular r:id="rId29"/>
      <p:bold r:id="rId30"/>
      <p:italic r:id="rId31"/>
      <p:boldItalic r:id="rId32"/>
    </p:embeddedFont>
    <p:embeddedFont>
      <p:font typeface="Proxima Nova Bold" panose="020B060402020202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8" autoAdjust="0"/>
    <p:restoredTop sz="94575" autoAdjust="0"/>
  </p:normalViewPr>
  <p:slideViewPr>
    <p:cSldViewPr>
      <p:cViewPr varScale="1">
        <p:scale>
          <a:sx n="70" d="100"/>
          <a:sy n="70" d="100"/>
        </p:scale>
        <p:origin x="9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667AB-7B2A-5042-A301-3D2E5129437B}" type="datetimeFigureOut">
              <a:rPr lang="en-PL" smtClean="0"/>
              <a:t>06/01/2026</a:t>
            </a:fld>
            <a:endParaRPr lang="en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0EC87-FF40-574F-A316-0A0679491A1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20098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EC87-FF40-574F-A316-0A0679491A15}" type="slidenum">
              <a:rPr lang="en-PL" smtClean="0"/>
              <a:t>24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92885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TextBox 3"/>
          <p:cNvSpPr txBox="1"/>
          <p:nvPr/>
        </p:nvSpPr>
        <p:spPr>
          <a:xfrm>
            <a:off x="1801693" y="2472018"/>
            <a:ext cx="14684615" cy="6027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45"/>
              </a:lnSpc>
            </a:pPr>
            <a:r>
              <a:rPr lang="en-US" sz="11461" spc="378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COGNITIVE WARFARE</a:t>
            </a:r>
          </a:p>
          <a:p>
            <a:pPr algn="ctr">
              <a:lnSpc>
                <a:spcPts val="16045"/>
              </a:lnSpc>
            </a:pPr>
            <a:r>
              <a:rPr lang="en-US" sz="11461" spc="378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 BUILDING COGNITIVE RESILIENCE THROUGH MILITARY EDUCATION</a:t>
            </a:r>
          </a:p>
        </p:txBody>
      </p:sp>
      <p:sp>
        <p:nvSpPr>
          <p:cNvPr id="4" name="Freeform 4"/>
          <p:cNvSpPr/>
          <p:nvPr/>
        </p:nvSpPr>
        <p:spPr>
          <a:xfrm>
            <a:off x="13888018" y="728756"/>
            <a:ext cx="3921349" cy="1261191"/>
          </a:xfrm>
          <a:custGeom>
            <a:avLst/>
            <a:gdLst/>
            <a:ahLst/>
            <a:cxnLst/>
            <a:rect l="l" t="t" r="r" b="b"/>
            <a:pathLst>
              <a:path w="3921349" h="1261191">
                <a:moveTo>
                  <a:pt x="0" y="0"/>
                </a:moveTo>
                <a:lnTo>
                  <a:pt x="3921349" y="0"/>
                </a:lnTo>
                <a:lnTo>
                  <a:pt x="3921349" y="1261191"/>
                </a:lnTo>
                <a:lnTo>
                  <a:pt x="0" y="12611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5" name="TextBox 5"/>
          <p:cNvSpPr txBox="1"/>
          <p:nvPr/>
        </p:nvSpPr>
        <p:spPr>
          <a:xfrm>
            <a:off x="1028700" y="8685618"/>
            <a:ext cx="3021925" cy="57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9"/>
              </a:lnSpc>
            </a:pPr>
            <a:r>
              <a:rPr lang="en-US" sz="3328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Presented by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06071" y="8685618"/>
            <a:ext cx="3654743" cy="57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59"/>
              </a:lnSpc>
            </a:pPr>
            <a:r>
              <a:rPr lang="en-US" sz="3328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Jeremy Walters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70980" y="8685618"/>
            <a:ext cx="5683977" cy="57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59"/>
              </a:lnSpc>
            </a:pPr>
            <a:r>
              <a:rPr lang="en-US" sz="3328" b="1" dirty="0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Polish Air Force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4344" y="3176409"/>
            <a:ext cx="15139312" cy="6081891"/>
            <a:chOff x="0" y="0"/>
            <a:chExt cx="3987308" cy="16018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87309" cy="1601815"/>
            </a:xfrm>
            <a:custGeom>
              <a:avLst/>
              <a:gdLst/>
              <a:ahLst/>
              <a:cxnLst/>
              <a:rect l="l" t="t" r="r" b="b"/>
              <a:pathLst>
                <a:path w="3987309" h="1601815">
                  <a:moveTo>
                    <a:pt x="9205" y="0"/>
                  </a:moveTo>
                  <a:lnTo>
                    <a:pt x="3978104" y="0"/>
                  </a:lnTo>
                  <a:cubicBezTo>
                    <a:pt x="3980545" y="0"/>
                    <a:pt x="3982886" y="970"/>
                    <a:pt x="3984613" y="2696"/>
                  </a:cubicBezTo>
                  <a:cubicBezTo>
                    <a:pt x="3986339" y="4422"/>
                    <a:pt x="3987309" y="6764"/>
                    <a:pt x="3987309" y="9205"/>
                  </a:cubicBezTo>
                  <a:lnTo>
                    <a:pt x="3987309" y="1592610"/>
                  </a:lnTo>
                  <a:cubicBezTo>
                    <a:pt x="3987309" y="1595051"/>
                    <a:pt x="3986339" y="1597393"/>
                    <a:pt x="3984613" y="1599119"/>
                  </a:cubicBezTo>
                  <a:cubicBezTo>
                    <a:pt x="3982886" y="1600845"/>
                    <a:pt x="3980545" y="1601815"/>
                    <a:pt x="3978104" y="1601815"/>
                  </a:cubicBezTo>
                  <a:lnTo>
                    <a:pt x="9205" y="1601815"/>
                  </a:lnTo>
                  <a:cubicBezTo>
                    <a:pt x="6764" y="1601815"/>
                    <a:pt x="4422" y="1600845"/>
                    <a:pt x="2696" y="1599119"/>
                  </a:cubicBezTo>
                  <a:cubicBezTo>
                    <a:pt x="970" y="1597393"/>
                    <a:pt x="0" y="1595051"/>
                    <a:pt x="0" y="1592610"/>
                  </a:cubicBezTo>
                  <a:lnTo>
                    <a:pt x="0" y="9205"/>
                  </a:lnTo>
                  <a:cubicBezTo>
                    <a:pt x="0" y="6764"/>
                    <a:pt x="970" y="4422"/>
                    <a:pt x="2696" y="2696"/>
                  </a:cubicBezTo>
                  <a:cubicBezTo>
                    <a:pt x="4422" y="970"/>
                    <a:pt x="6764" y="0"/>
                    <a:pt x="9205" y="0"/>
                  </a:cubicBez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87308" cy="1639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74344" y="2346492"/>
            <a:ext cx="4093347" cy="424220"/>
          </a:xfrm>
          <a:custGeom>
            <a:avLst/>
            <a:gdLst/>
            <a:ahLst/>
            <a:cxnLst/>
            <a:rect l="l" t="t" r="r" b="b"/>
            <a:pathLst>
              <a:path w="4093347" h="424220">
                <a:moveTo>
                  <a:pt x="0" y="0"/>
                </a:moveTo>
                <a:lnTo>
                  <a:pt x="4093347" y="0"/>
                </a:lnTo>
                <a:lnTo>
                  <a:pt x="4093347" y="424219"/>
                </a:lnTo>
                <a:lnTo>
                  <a:pt x="0" y="424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6" name="TextBox 6"/>
          <p:cNvSpPr txBox="1"/>
          <p:nvPr/>
        </p:nvSpPr>
        <p:spPr>
          <a:xfrm>
            <a:off x="728548" y="706320"/>
            <a:ext cx="16644587" cy="217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751"/>
              </a:lnSpc>
              <a:spcBef>
                <a:spcPct val="0"/>
              </a:spcBef>
            </a:pPr>
            <a:r>
              <a:rPr lang="en-US" sz="17309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CASE INTRODUCTION: CHINA–TAIWAN </a:t>
            </a:r>
          </a:p>
        </p:txBody>
      </p:sp>
      <p:sp>
        <p:nvSpPr>
          <p:cNvPr id="7" name="Freeform 7"/>
          <p:cNvSpPr/>
          <p:nvPr/>
        </p:nvSpPr>
        <p:spPr>
          <a:xfrm>
            <a:off x="12620309" y="2346492"/>
            <a:ext cx="4093347" cy="424220"/>
          </a:xfrm>
          <a:custGeom>
            <a:avLst/>
            <a:gdLst/>
            <a:ahLst/>
            <a:cxnLst/>
            <a:rect l="l" t="t" r="r" b="b"/>
            <a:pathLst>
              <a:path w="4093347" h="424220">
                <a:moveTo>
                  <a:pt x="0" y="0"/>
                </a:moveTo>
                <a:lnTo>
                  <a:pt x="4093347" y="0"/>
                </a:lnTo>
                <a:lnTo>
                  <a:pt x="4093347" y="424219"/>
                </a:lnTo>
                <a:lnTo>
                  <a:pt x="0" y="424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8" name="TextBox 8"/>
          <p:cNvSpPr txBox="1"/>
          <p:nvPr/>
        </p:nvSpPr>
        <p:spPr>
          <a:xfrm>
            <a:off x="4778116" y="4949609"/>
            <a:ext cx="9083492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China’s Cognitive Warfare Campaigns Against Taiwan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1" indent="0" algn="l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79149" y="4214234"/>
            <a:ext cx="4529702" cy="499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87"/>
              </a:lnSpc>
              <a:spcBef>
                <a:spcPct val="0"/>
              </a:spcBef>
            </a:pPr>
            <a:r>
              <a:rPr lang="en-US" sz="2919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CHINA VS TAIWAN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4030" y="6551078"/>
            <a:ext cx="5100274" cy="4812804"/>
          </a:xfrm>
          <a:custGeom>
            <a:avLst/>
            <a:gdLst/>
            <a:ahLst/>
            <a:cxnLst/>
            <a:rect l="l" t="t" r="r" b="b"/>
            <a:pathLst>
              <a:path w="5100274" h="4812804">
                <a:moveTo>
                  <a:pt x="0" y="0"/>
                </a:moveTo>
                <a:lnTo>
                  <a:pt x="5100274" y="0"/>
                </a:lnTo>
                <a:lnTo>
                  <a:pt x="5100274" y="4812803"/>
                </a:lnTo>
                <a:lnTo>
                  <a:pt x="0" y="48128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Freeform 3"/>
          <p:cNvSpPr/>
          <p:nvPr/>
        </p:nvSpPr>
        <p:spPr>
          <a:xfrm>
            <a:off x="9144000" y="1028700"/>
            <a:ext cx="2140660" cy="2020005"/>
          </a:xfrm>
          <a:custGeom>
            <a:avLst/>
            <a:gdLst/>
            <a:ahLst/>
            <a:cxnLst/>
            <a:rect l="l" t="t" r="r" b="b"/>
            <a:pathLst>
              <a:path w="2140660" h="2020005">
                <a:moveTo>
                  <a:pt x="0" y="0"/>
                </a:moveTo>
                <a:lnTo>
                  <a:pt x="2140660" y="0"/>
                </a:lnTo>
                <a:lnTo>
                  <a:pt x="2140660" y="2020005"/>
                </a:lnTo>
                <a:lnTo>
                  <a:pt x="0" y="20200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4" name="Group 4"/>
          <p:cNvGrpSpPr/>
          <p:nvPr/>
        </p:nvGrpSpPr>
        <p:grpSpPr>
          <a:xfrm>
            <a:off x="9547528" y="1028700"/>
            <a:ext cx="7315200" cy="8229600"/>
            <a:chOff x="0" y="0"/>
            <a:chExt cx="1062484" cy="11952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2484" cy="1195294"/>
            </a:xfrm>
            <a:custGeom>
              <a:avLst/>
              <a:gdLst/>
              <a:ahLst/>
              <a:cxnLst/>
              <a:rect l="l" t="t" r="r" b="b"/>
              <a:pathLst>
                <a:path w="1062484" h="1195294">
                  <a:moveTo>
                    <a:pt x="203200" y="0"/>
                  </a:moveTo>
                  <a:lnTo>
                    <a:pt x="1062484" y="0"/>
                  </a:lnTo>
                  <a:lnTo>
                    <a:pt x="859284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33955" r="-33955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4611362"/>
            <a:ext cx="862834" cy="862834"/>
          </a:xfrm>
          <a:custGeom>
            <a:avLst/>
            <a:gdLst/>
            <a:ahLst/>
            <a:cxnLst/>
            <a:rect l="l" t="t" r="r" b="b"/>
            <a:pathLst>
              <a:path w="862834" h="862834">
                <a:moveTo>
                  <a:pt x="0" y="0"/>
                </a:moveTo>
                <a:lnTo>
                  <a:pt x="862834" y="0"/>
                </a:lnTo>
                <a:lnTo>
                  <a:pt x="862834" y="862834"/>
                </a:lnTo>
                <a:lnTo>
                  <a:pt x="0" y="8628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7" name="Freeform 7"/>
          <p:cNvSpPr/>
          <p:nvPr/>
        </p:nvSpPr>
        <p:spPr>
          <a:xfrm>
            <a:off x="1028700" y="6119660"/>
            <a:ext cx="862834" cy="862834"/>
          </a:xfrm>
          <a:custGeom>
            <a:avLst/>
            <a:gdLst/>
            <a:ahLst/>
            <a:cxnLst/>
            <a:rect l="l" t="t" r="r" b="b"/>
            <a:pathLst>
              <a:path w="862834" h="862834">
                <a:moveTo>
                  <a:pt x="0" y="0"/>
                </a:moveTo>
                <a:lnTo>
                  <a:pt x="862834" y="0"/>
                </a:lnTo>
                <a:lnTo>
                  <a:pt x="862834" y="862835"/>
                </a:lnTo>
                <a:lnTo>
                  <a:pt x="0" y="8628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8" name="Freeform 8"/>
          <p:cNvSpPr/>
          <p:nvPr/>
        </p:nvSpPr>
        <p:spPr>
          <a:xfrm>
            <a:off x="8594074" y="509770"/>
            <a:ext cx="1620256" cy="1528933"/>
          </a:xfrm>
          <a:custGeom>
            <a:avLst/>
            <a:gdLst/>
            <a:ahLst/>
            <a:cxnLst/>
            <a:rect l="l" t="t" r="r" b="b"/>
            <a:pathLst>
              <a:path w="1620256" h="1528933">
                <a:moveTo>
                  <a:pt x="0" y="0"/>
                </a:moveTo>
                <a:lnTo>
                  <a:pt x="1620256" y="0"/>
                </a:lnTo>
                <a:lnTo>
                  <a:pt x="1620256" y="1528933"/>
                </a:lnTo>
                <a:lnTo>
                  <a:pt x="0" y="15289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9" name="TextBox 9"/>
          <p:cNvSpPr txBox="1"/>
          <p:nvPr/>
        </p:nvSpPr>
        <p:spPr>
          <a:xfrm>
            <a:off x="1028700" y="1079720"/>
            <a:ext cx="7688965" cy="175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65"/>
              </a:lnSpc>
              <a:spcBef>
                <a:spcPct val="0"/>
              </a:spcBef>
            </a:pPr>
            <a:r>
              <a:rPr lang="en-US" sz="14027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CHIINA VS TAIWAN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27861" y="4523284"/>
            <a:ext cx="5793714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Description</a:t>
            </a:r>
          </a:p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27861" y="6219290"/>
            <a:ext cx="5793714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Tactics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2903" y="4692606"/>
            <a:ext cx="374427" cy="63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3723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2903" y="6200904"/>
            <a:ext cx="374427" cy="63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3723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4030" y="6551078"/>
            <a:ext cx="5100274" cy="4812804"/>
          </a:xfrm>
          <a:custGeom>
            <a:avLst/>
            <a:gdLst/>
            <a:ahLst/>
            <a:cxnLst/>
            <a:rect l="l" t="t" r="r" b="b"/>
            <a:pathLst>
              <a:path w="5100274" h="4812804">
                <a:moveTo>
                  <a:pt x="0" y="0"/>
                </a:moveTo>
                <a:lnTo>
                  <a:pt x="5100274" y="0"/>
                </a:lnTo>
                <a:lnTo>
                  <a:pt x="5100274" y="4812803"/>
                </a:lnTo>
                <a:lnTo>
                  <a:pt x="0" y="48128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Freeform 3"/>
          <p:cNvSpPr/>
          <p:nvPr/>
        </p:nvSpPr>
        <p:spPr>
          <a:xfrm>
            <a:off x="9144000" y="1028700"/>
            <a:ext cx="2140660" cy="2020005"/>
          </a:xfrm>
          <a:custGeom>
            <a:avLst/>
            <a:gdLst/>
            <a:ahLst/>
            <a:cxnLst/>
            <a:rect l="l" t="t" r="r" b="b"/>
            <a:pathLst>
              <a:path w="2140660" h="2020005">
                <a:moveTo>
                  <a:pt x="0" y="0"/>
                </a:moveTo>
                <a:lnTo>
                  <a:pt x="2140660" y="0"/>
                </a:lnTo>
                <a:lnTo>
                  <a:pt x="2140660" y="2020005"/>
                </a:lnTo>
                <a:lnTo>
                  <a:pt x="0" y="20200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4" name="Group 4"/>
          <p:cNvGrpSpPr/>
          <p:nvPr/>
        </p:nvGrpSpPr>
        <p:grpSpPr>
          <a:xfrm>
            <a:off x="9547528" y="1028700"/>
            <a:ext cx="7315200" cy="8229600"/>
            <a:chOff x="0" y="0"/>
            <a:chExt cx="1062484" cy="11952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2484" cy="1195294"/>
            </a:xfrm>
            <a:custGeom>
              <a:avLst/>
              <a:gdLst/>
              <a:ahLst/>
              <a:cxnLst/>
              <a:rect l="l" t="t" r="r" b="b"/>
              <a:pathLst>
                <a:path w="1062484" h="1195294">
                  <a:moveTo>
                    <a:pt x="203200" y="0"/>
                  </a:moveTo>
                  <a:lnTo>
                    <a:pt x="1062484" y="0"/>
                  </a:lnTo>
                  <a:lnTo>
                    <a:pt x="859284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33955" r="-33955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2937875"/>
            <a:ext cx="862834" cy="862834"/>
          </a:xfrm>
          <a:custGeom>
            <a:avLst/>
            <a:gdLst/>
            <a:ahLst/>
            <a:cxnLst/>
            <a:rect l="l" t="t" r="r" b="b"/>
            <a:pathLst>
              <a:path w="862834" h="862834">
                <a:moveTo>
                  <a:pt x="0" y="0"/>
                </a:moveTo>
                <a:lnTo>
                  <a:pt x="862834" y="0"/>
                </a:lnTo>
                <a:lnTo>
                  <a:pt x="862834" y="862834"/>
                </a:lnTo>
                <a:lnTo>
                  <a:pt x="0" y="8628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7" name="Freeform 7"/>
          <p:cNvSpPr/>
          <p:nvPr/>
        </p:nvSpPr>
        <p:spPr>
          <a:xfrm>
            <a:off x="8594074" y="509770"/>
            <a:ext cx="1620256" cy="1528933"/>
          </a:xfrm>
          <a:custGeom>
            <a:avLst/>
            <a:gdLst/>
            <a:ahLst/>
            <a:cxnLst/>
            <a:rect l="l" t="t" r="r" b="b"/>
            <a:pathLst>
              <a:path w="1620256" h="1528933">
                <a:moveTo>
                  <a:pt x="0" y="0"/>
                </a:moveTo>
                <a:lnTo>
                  <a:pt x="1620256" y="0"/>
                </a:lnTo>
                <a:lnTo>
                  <a:pt x="1620256" y="1528933"/>
                </a:lnTo>
                <a:lnTo>
                  <a:pt x="0" y="15289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8" name="TextBox 8"/>
          <p:cNvSpPr txBox="1"/>
          <p:nvPr/>
        </p:nvSpPr>
        <p:spPr>
          <a:xfrm>
            <a:off x="1028700" y="1079720"/>
            <a:ext cx="7688965" cy="175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65"/>
              </a:lnSpc>
              <a:spcBef>
                <a:spcPct val="0"/>
              </a:spcBef>
            </a:pPr>
            <a:r>
              <a:rPr lang="en-US" sz="14027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CHIINA VS TAIWAN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27861" y="3019119"/>
            <a:ext cx="5793714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Description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131906"/>
            <a:ext cx="8375502" cy="36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China conducts persistent cognitive warfare aimed at influencing Taiwanese public opinion, eroding trust in democratic institutions, and promoting unification narratives.</a:t>
            </a:r>
          </a:p>
          <a:p>
            <a:pPr marL="0" lvl="1" indent="0" algn="l"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72903" y="3019119"/>
            <a:ext cx="374427" cy="63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3723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4030" y="6551078"/>
            <a:ext cx="5100274" cy="4812804"/>
          </a:xfrm>
          <a:custGeom>
            <a:avLst/>
            <a:gdLst/>
            <a:ahLst/>
            <a:cxnLst/>
            <a:rect l="l" t="t" r="r" b="b"/>
            <a:pathLst>
              <a:path w="5100274" h="4812804">
                <a:moveTo>
                  <a:pt x="0" y="0"/>
                </a:moveTo>
                <a:lnTo>
                  <a:pt x="5100274" y="0"/>
                </a:lnTo>
                <a:lnTo>
                  <a:pt x="5100274" y="4812803"/>
                </a:lnTo>
                <a:lnTo>
                  <a:pt x="0" y="48128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Freeform 3"/>
          <p:cNvSpPr/>
          <p:nvPr/>
        </p:nvSpPr>
        <p:spPr>
          <a:xfrm>
            <a:off x="9144000" y="1028700"/>
            <a:ext cx="2140660" cy="2020005"/>
          </a:xfrm>
          <a:custGeom>
            <a:avLst/>
            <a:gdLst/>
            <a:ahLst/>
            <a:cxnLst/>
            <a:rect l="l" t="t" r="r" b="b"/>
            <a:pathLst>
              <a:path w="2140660" h="2020005">
                <a:moveTo>
                  <a:pt x="0" y="0"/>
                </a:moveTo>
                <a:lnTo>
                  <a:pt x="2140660" y="0"/>
                </a:lnTo>
                <a:lnTo>
                  <a:pt x="2140660" y="2020005"/>
                </a:lnTo>
                <a:lnTo>
                  <a:pt x="0" y="20200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4" name="Group 4"/>
          <p:cNvGrpSpPr/>
          <p:nvPr/>
        </p:nvGrpSpPr>
        <p:grpSpPr>
          <a:xfrm>
            <a:off x="9547528" y="1028700"/>
            <a:ext cx="7315200" cy="8229600"/>
            <a:chOff x="0" y="0"/>
            <a:chExt cx="1062484" cy="11952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2484" cy="1195294"/>
            </a:xfrm>
            <a:custGeom>
              <a:avLst/>
              <a:gdLst/>
              <a:ahLst/>
              <a:cxnLst/>
              <a:rect l="l" t="t" r="r" b="b"/>
              <a:pathLst>
                <a:path w="1062484" h="1195294">
                  <a:moveTo>
                    <a:pt x="203200" y="0"/>
                  </a:moveTo>
                  <a:lnTo>
                    <a:pt x="1062484" y="0"/>
                  </a:lnTo>
                  <a:lnTo>
                    <a:pt x="859284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33955" r="-33955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2937875"/>
            <a:ext cx="862834" cy="862834"/>
          </a:xfrm>
          <a:custGeom>
            <a:avLst/>
            <a:gdLst/>
            <a:ahLst/>
            <a:cxnLst/>
            <a:rect l="l" t="t" r="r" b="b"/>
            <a:pathLst>
              <a:path w="862834" h="862834">
                <a:moveTo>
                  <a:pt x="0" y="0"/>
                </a:moveTo>
                <a:lnTo>
                  <a:pt x="862834" y="0"/>
                </a:lnTo>
                <a:lnTo>
                  <a:pt x="862834" y="862834"/>
                </a:lnTo>
                <a:lnTo>
                  <a:pt x="0" y="8628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7" name="Freeform 7"/>
          <p:cNvSpPr/>
          <p:nvPr/>
        </p:nvSpPr>
        <p:spPr>
          <a:xfrm>
            <a:off x="8594074" y="509770"/>
            <a:ext cx="1620256" cy="1528933"/>
          </a:xfrm>
          <a:custGeom>
            <a:avLst/>
            <a:gdLst/>
            <a:ahLst/>
            <a:cxnLst/>
            <a:rect l="l" t="t" r="r" b="b"/>
            <a:pathLst>
              <a:path w="1620256" h="1528933">
                <a:moveTo>
                  <a:pt x="0" y="0"/>
                </a:moveTo>
                <a:lnTo>
                  <a:pt x="1620256" y="0"/>
                </a:lnTo>
                <a:lnTo>
                  <a:pt x="1620256" y="1528933"/>
                </a:lnTo>
                <a:lnTo>
                  <a:pt x="0" y="15289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8" name="TextBox 8"/>
          <p:cNvSpPr txBox="1"/>
          <p:nvPr/>
        </p:nvSpPr>
        <p:spPr>
          <a:xfrm>
            <a:off x="1028700" y="1079720"/>
            <a:ext cx="7688965" cy="175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65"/>
              </a:lnSpc>
              <a:spcBef>
                <a:spcPct val="0"/>
              </a:spcBef>
            </a:pPr>
            <a:r>
              <a:rPr lang="en-US" sz="14027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CHIINA VS TAIWAN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27861" y="3019119"/>
            <a:ext cx="5793714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Tactics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407580"/>
            <a:ext cx="8375502" cy="67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endParaRPr/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Precision micro-targeted social media narratives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Deepfake videos of Taiwanese officials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Coordinated harassment and disinformation during elections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Manipulation of “system 1 and system 2” cognition through emotional triggers and coercive messaging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1" indent="0" algn="l"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72903" y="3019119"/>
            <a:ext cx="374427" cy="63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3723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96155" y="584510"/>
            <a:ext cx="5369329" cy="888380"/>
          </a:xfrm>
          <a:custGeom>
            <a:avLst/>
            <a:gdLst/>
            <a:ahLst/>
            <a:cxnLst/>
            <a:rect l="l" t="t" r="r" b="b"/>
            <a:pathLst>
              <a:path w="5369329" h="888380">
                <a:moveTo>
                  <a:pt x="0" y="0"/>
                </a:moveTo>
                <a:lnTo>
                  <a:pt x="5369328" y="0"/>
                </a:lnTo>
                <a:lnTo>
                  <a:pt x="5369328" y="888380"/>
                </a:lnTo>
                <a:lnTo>
                  <a:pt x="0" y="8883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Freeform 3"/>
          <p:cNvSpPr/>
          <p:nvPr/>
        </p:nvSpPr>
        <p:spPr>
          <a:xfrm>
            <a:off x="8826285" y="8915089"/>
            <a:ext cx="5369329" cy="888380"/>
          </a:xfrm>
          <a:custGeom>
            <a:avLst/>
            <a:gdLst/>
            <a:ahLst/>
            <a:cxnLst/>
            <a:rect l="l" t="t" r="r" b="b"/>
            <a:pathLst>
              <a:path w="5369329" h="888380">
                <a:moveTo>
                  <a:pt x="0" y="0"/>
                </a:moveTo>
                <a:lnTo>
                  <a:pt x="5369329" y="0"/>
                </a:lnTo>
                <a:lnTo>
                  <a:pt x="5369329" y="888380"/>
                </a:lnTo>
                <a:lnTo>
                  <a:pt x="0" y="8883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4" name="Freeform 4"/>
          <p:cNvSpPr/>
          <p:nvPr/>
        </p:nvSpPr>
        <p:spPr>
          <a:xfrm rot="-5400000">
            <a:off x="0" y="5996141"/>
            <a:ext cx="4290859" cy="4290859"/>
          </a:xfrm>
          <a:custGeom>
            <a:avLst/>
            <a:gdLst/>
            <a:ahLst/>
            <a:cxnLst/>
            <a:rect l="l" t="t" r="r" b="b"/>
            <a:pathLst>
              <a:path w="4290859" h="4290859">
                <a:moveTo>
                  <a:pt x="0" y="0"/>
                </a:moveTo>
                <a:lnTo>
                  <a:pt x="4290859" y="0"/>
                </a:lnTo>
                <a:lnTo>
                  <a:pt x="4290859" y="4290859"/>
                </a:lnTo>
                <a:lnTo>
                  <a:pt x="0" y="42908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5" name="Freeform 5"/>
          <p:cNvSpPr/>
          <p:nvPr/>
        </p:nvSpPr>
        <p:spPr>
          <a:xfrm rot="-5400000">
            <a:off x="4290859" y="5996141"/>
            <a:ext cx="4290859" cy="4290859"/>
          </a:xfrm>
          <a:custGeom>
            <a:avLst/>
            <a:gdLst/>
            <a:ahLst/>
            <a:cxnLst/>
            <a:rect l="l" t="t" r="r" b="b"/>
            <a:pathLst>
              <a:path w="4290859" h="4290859">
                <a:moveTo>
                  <a:pt x="0" y="0"/>
                </a:moveTo>
                <a:lnTo>
                  <a:pt x="4290858" y="0"/>
                </a:lnTo>
                <a:lnTo>
                  <a:pt x="4290858" y="4290859"/>
                </a:lnTo>
                <a:lnTo>
                  <a:pt x="0" y="42908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6" name="Freeform 6"/>
          <p:cNvSpPr/>
          <p:nvPr/>
        </p:nvSpPr>
        <p:spPr>
          <a:xfrm>
            <a:off x="439382" y="2227453"/>
            <a:ext cx="8704618" cy="5832094"/>
          </a:xfrm>
          <a:custGeom>
            <a:avLst/>
            <a:gdLst/>
            <a:ahLst/>
            <a:cxnLst/>
            <a:rect l="l" t="t" r="r" b="b"/>
            <a:pathLst>
              <a:path w="8704618" h="5832094">
                <a:moveTo>
                  <a:pt x="0" y="0"/>
                </a:moveTo>
                <a:lnTo>
                  <a:pt x="8704618" y="0"/>
                </a:lnTo>
                <a:lnTo>
                  <a:pt x="8704618" y="5832094"/>
                </a:lnTo>
                <a:lnTo>
                  <a:pt x="0" y="5832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7" name="TextBox 7"/>
          <p:cNvSpPr txBox="1"/>
          <p:nvPr/>
        </p:nvSpPr>
        <p:spPr>
          <a:xfrm>
            <a:off x="8826285" y="2909003"/>
            <a:ext cx="9707455" cy="3341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58"/>
              </a:lnSpc>
            </a:pPr>
            <a:r>
              <a:rPr lang="en-US" sz="13910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PART II – GROUP WORK</a:t>
            </a:r>
          </a:p>
          <a:p>
            <a:pPr marL="0" lvl="0" indent="0" algn="ctr">
              <a:lnSpc>
                <a:spcPts val="12658"/>
              </a:lnSpc>
              <a:spcBef>
                <a:spcPct val="0"/>
              </a:spcBef>
            </a:pPr>
            <a:endParaRPr lang="en-US" sz="13910">
              <a:solidFill>
                <a:srgbClr val="FFFFFF"/>
              </a:solidFill>
              <a:latin typeface="Extenda 30 Deca"/>
              <a:ea typeface="Extenda 30 Deca"/>
              <a:cs typeface="Extenda 30 Deca"/>
              <a:sym typeface="Extenda 30 Dec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4030" y="6551078"/>
            <a:ext cx="5100274" cy="4812804"/>
          </a:xfrm>
          <a:custGeom>
            <a:avLst/>
            <a:gdLst/>
            <a:ahLst/>
            <a:cxnLst/>
            <a:rect l="l" t="t" r="r" b="b"/>
            <a:pathLst>
              <a:path w="5100274" h="4812804">
                <a:moveTo>
                  <a:pt x="0" y="0"/>
                </a:moveTo>
                <a:lnTo>
                  <a:pt x="5100274" y="0"/>
                </a:lnTo>
                <a:lnTo>
                  <a:pt x="5100274" y="4812803"/>
                </a:lnTo>
                <a:lnTo>
                  <a:pt x="0" y="48128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Freeform 3"/>
          <p:cNvSpPr/>
          <p:nvPr/>
        </p:nvSpPr>
        <p:spPr>
          <a:xfrm>
            <a:off x="9144000" y="1028700"/>
            <a:ext cx="2140660" cy="2020005"/>
          </a:xfrm>
          <a:custGeom>
            <a:avLst/>
            <a:gdLst/>
            <a:ahLst/>
            <a:cxnLst/>
            <a:rect l="l" t="t" r="r" b="b"/>
            <a:pathLst>
              <a:path w="2140660" h="2020005">
                <a:moveTo>
                  <a:pt x="0" y="0"/>
                </a:moveTo>
                <a:lnTo>
                  <a:pt x="2140660" y="0"/>
                </a:lnTo>
                <a:lnTo>
                  <a:pt x="2140660" y="2020005"/>
                </a:lnTo>
                <a:lnTo>
                  <a:pt x="0" y="20200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4" name="Group 4"/>
          <p:cNvGrpSpPr/>
          <p:nvPr/>
        </p:nvGrpSpPr>
        <p:grpSpPr>
          <a:xfrm>
            <a:off x="12081723" y="3194876"/>
            <a:ext cx="5618663" cy="6320996"/>
            <a:chOff x="0" y="0"/>
            <a:chExt cx="1062484" cy="11952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2484" cy="1195294"/>
            </a:xfrm>
            <a:custGeom>
              <a:avLst/>
              <a:gdLst/>
              <a:ahLst/>
              <a:cxnLst/>
              <a:rect l="l" t="t" r="r" b="b"/>
              <a:pathLst>
                <a:path w="1062484" h="1195294">
                  <a:moveTo>
                    <a:pt x="203200" y="0"/>
                  </a:moveTo>
                  <a:lnTo>
                    <a:pt x="1062484" y="0"/>
                  </a:lnTo>
                  <a:lnTo>
                    <a:pt x="859284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32266" r="-32266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8594074" y="509770"/>
            <a:ext cx="1620256" cy="1528933"/>
          </a:xfrm>
          <a:custGeom>
            <a:avLst/>
            <a:gdLst/>
            <a:ahLst/>
            <a:cxnLst/>
            <a:rect l="l" t="t" r="r" b="b"/>
            <a:pathLst>
              <a:path w="1620256" h="1528933">
                <a:moveTo>
                  <a:pt x="0" y="0"/>
                </a:moveTo>
                <a:lnTo>
                  <a:pt x="1620256" y="0"/>
                </a:lnTo>
                <a:lnTo>
                  <a:pt x="1620256" y="1528933"/>
                </a:lnTo>
                <a:lnTo>
                  <a:pt x="0" y="15289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7" name="Group 7"/>
          <p:cNvGrpSpPr/>
          <p:nvPr/>
        </p:nvGrpSpPr>
        <p:grpSpPr>
          <a:xfrm>
            <a:off x="1028700" y="3518283"/>
            <a:ext cx="862834" cy="862834"/>
            <a:chOff x="0" y="0"/>
            <a:chExt cx="1150446" cy="11504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5841384"/>
            <a:ext cx="862834" cy="862834"/>
            <a:chOff x="0" y="0"/>
            <a:chExt cx="1150446" cy="11504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7857509"/>
            <a:ext cx="862834" cy="862834"/>
            <a:chOff x="0" y="0"/>
            <a:chExt cx="1150446" cy="115044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3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779992" y="890770"/>
            <a:ext cx="4514397" cy="175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65"/>
              </a:lnSpc>
              <a:spcBef>
                <a:spcPct val="0"/>
              </a:spcBef>
            </a:pPr>
            <a:r>
              <a:rPr lang="en-US" sz="14027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ACTIVITY ONE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53165" y="2689225"/>
            <a:ext cx="9928558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Identify: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• Emotional direction (fear? inevitability? pride?)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• Target identity assumption</a:t>
            </a:r>
          </a:p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• Which cognitive shortcut is triggered?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53165" y="5321889"/>
            <a:ext cx="9329311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Classify: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• System 1 activation?</a:t>
            </a:r>
          </a:p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• System 2 manipulation?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68250" y="7338014"/>
            <a:ext cx="12802662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Discuss: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• Why does repetition make this powerful?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• Would one single message be effective?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087087-7629-AFC1-4075-AC869396E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AAB6A99-D3CE-97F8-4046-8BDA68314414}"/>
              </a:ext>
            </a:extLst>
          </p:cNvPr>
          <p:cNvSpPr/>
          <p:nvPr/>
        </p:nvSpPr>
        <p:spPr>
          <a:xfrm>
            <a:off x="13864030" y="6551078"/>
            <a:ext cx="5100274" cy="4812804"/>
          </a:xfrm>
          <a:custGeom>
            <a:avLst/>
            <a:gdLst/>
            <a:ahLst/>
            <a:cxnLst/>
            <a:rect l="l" t="t" r="r" b="b"/>
            <a:pathLst>
              <a:path w="5100274" h="4812804">
                <a:moveTo>
                  <a:pt x="0" y="0"/>
                </a:moveTo>
                <a:lnTo>
                  <a:pt x="5100274" y="0"/>
                </a:lnTo>
                <a:lnTo>
                  <a:pt x="5100274" y="4812803"/>
                </a:lnTo>
                <a:lnTo>
                  <a:pt x="0" y="48128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DB070F1-9AF0-C514-FAB0-0B2A36E834C0}"/>
              </a:ext>
            </a:extLst>
          </p:cNvPr>
          <p:cNvSpPr/>
          <p:nvPr/>
        </p:nvSpPr>
        <p:spPr>
          <a:xfrm>
            <a:off x="9144000" y="1028700"/>
            <a:ext cx="2140660" cy="2020005"/>
          </a:xfrm>
          <a:custGeom>
            <a:avLst/>
            <a:gdLst/>
            <a:ahLst/>
            <a:cxnLst/>
            <a:rect l="l" t="t" r="r" b="b"/>
            <a:pathLst>
              <a:path w="2140660" h="2020005">
                <a:moveTo>
                  <a:pt x="0" y="0"/>
                </a:moveTo>
                <a:lnTo>
                  <a:pt x="2140660" y="0"/>
                </a:lnTo>
                <a:lnTo>
                  <a:pt x="2140660" y="2020005"/>
                </a:lnTo>
                <a:lnTo>
                  <a:pt x="0" y="20200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349AB72-CB2B-0467-D751-7E193EBE9BD5}"/>
              </a:ext>
            </a:extLst>
          </p:cNvPr>
          <p:cNvGrpSpPr/>
          <p:nvPr/>
        </p:nvGrpSpPr>
        <p:grpSpPr>
          <a:xfrm>
            <a:off x="12081723" y="3194876"/>
            <a:ext cx="5618663" cy="6320996"/>
            <a:chOff x="0" y="0"/>
            <a:chExt cx="1062484" cy="11952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A553D54-B218-5E7B-EB6F-7FB8146627A9}"/>
                </a:ext>
              </a:extLst>
            </p:cNvPr>
            <p:cNvSpPr/>
            <p:nvPr/>
          </p:nvSpPr>
          <p:spPr>
            <a:xfrm>
              <a:off x="0" y="0"/>
              <a:ext cx="1062484" cy="1195294"/>
            </a:xfrm>
            <a:custGeom>
              <a:avLst/>
              <a:gdLst/>
              <a:ahLst/>
              <a:cxnLst/>
              <a:rect l="l" t="t" r="r" b="b"/>
              <a:pathLst>
                <a:path w="1062484" h="1195294">
                  <a:moveTo>
                    <a:pt x="203200" y="0"/>
                  </a:moveTo>
                  <a:lnTo>
                    <a:pt x="1062484" y="0"/>
                  </a:lnTo>
                  <a:lnTo>
                    <a:pt x="859284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32266" r="-32266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91636B63-C664-6B4C-7A9B-87A37A865471}"/>
              </a:ext>
            </a:extLst>
          </p:cNvPr>
          <p:cNvSpPr/>
          <p:nvPr/>
        </p:nvSpPr>
        <p:spPr>
          <a:xfrm>
            <a:off x="8594074" y="509770"/>
            <a:ext cx="1620256" cy="1528933"/>
          </a:xfrm>
          <a:custGeom>
            <a:avLst/>
            <a:gdLst/>
            <a:ahLst/>
            <a:cxnLst/>
            <a:rect l="l" t="t" r="r" b="b"/>
            <a:pathLst>
              <a:path w="1620256" h="1528933">
                <a:moveTo>
                  <a:pt x="0" y="0"/>
                </a:moveTo>
                <a:lnTo>
                  <a:pt x="1620256" y="0"/>
                </a:lnTo>
                <a:lnTo>
                  <a:pt x="1620256" y="1528933"/>
                </a:lnTo>
                <a:lnTo>
                  <a:pt x="0" y="15289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26825DC7-37BC-FE47-92DB-6C0C460760CC}"/>
              </a:ext>
            </a:extLst>
          </p:cNvPr>
          <p:cNvSpPr txBox="1"/>
          <p:nvPr/>
        </p:nvSpPr>
        <p:spPr>
          <a:xfrm>
            <a:off x="3779992" y="890770"/>
            <a:ext cx="4514397" cy="175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65"/>
              </a:lnSpc>
              <a:spcBef>
                <a:spcPct val="0"/>
              </a:spcBef>
            </a:pPr>
            <a:r>
              <a:rPr lang="en-US" sz="14027" dirty="0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ACTIVITY ONE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6EDD9DD-671C-4B77-12E5-1C1DEF759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521678"/>
              </p:ext>
            </p:extLst>
          </p:nvPr>
        </p:nvGraphicFramePr>
        <p:xfrm>
          <a:off x="838201" y="4278066"/>
          <a:ext cx="10446459" cy="5460423"/>
        </p:xfrm>
        <a:graphic>
          <a:graphicData uri="http://schemas.openxmlformats.org/drawingml/2006/table">
            <a:tbl>
              <a:tblPr/>
              <a:tblGrid>
                <a:gridCol w="532316">
                  <a:extLst>
                    <a:ext uri="{9D8B030D-6E8A-4147-A177-3AD203B41FA5}">
                      <a16:colId xmlns:a16="http://schemas.microsoft.com/office/drawing/2014/main" val="372502840"/>
                    </a:ext>
                  </a:extLst>
                </a:gridCol>
                <a:gridCol w="2666395">
                  <a:extLst>
                    <a:ext uri="{9D8B030D-6E8A-4147-A177-3AD203B41FA5}">
                      <a16:colId xmlns:a16="http://schemas.microsoft.com/office/drawing/2014/main" val="1982459826"/>
                    </a:ext>
                  </a:extLst>
                </a:gridCol>
                <a:gridCol w="1430156">
                  <a:extLst>
                    <a:ext uri="{9D8B030D-6E8A-4147-A177-3AD203B41FA5}">
                      <a16:colId xmlns:a16="http://schemas.microsoft.com/office/drawing/2014/main" val="3960590183"/>
                    </a:ext>
                  </a:extLst>
                </a:gridCol>
                <a:gridCol w="1454398">
                  <a:extLst>
                    <a:ext uri="{9D8B030D-6E8A-4147-A177-3AD203B41FA5}">
                      <a16:colId xmlns:a16="http://schemas.microsoft.com/office/drawing/2014/main" val="2492317423"/>
                    </a:ext>
                  </a:extLst>
                </a:gridCol>
                <a:gridCol w="1454398">
                  <a:extLst>
                    <a:ext uri="{9D8B030D-6E8A-4147-A177-3AD203B41FA5}">
                      <a16:colId xmlns:a16="http://schemas.microsoft.com/office/drawing/2014/main" val="2428321526"/>
                    </a:ext>
                  </a:extLst>
                </a:gridCol>
                <a:gridCol w="1454398">
                  <a:extLst>
                    <a:ext uri="{9D8B030D-6E8A-4147-A177-3AD203B41FA5}">
                      <a16:colId xmlns:a16="http://schemas.microsoft.com/office/drawing/2014/main" val="1774337081"/>
                    </a:ext>
                  </a:extLst>
                </a:gridCol>
                <a:gridCol w="1454398">
                  <a:extLst>
                    <a:ext uri="{9D8B030D-6E8A-4147-A177-3AD203B41FA5}">
                      <a16:colId xmlns:a16="http://schemas.microsoft.com/office/drawing/2014/main" val="1337382483"/>
                    </a:ext>
                  </a:extLst>
                </a:gridCol>
              </a:tblGrid>
              <a:tr h="1424607"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Micro-Narrative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Emotional Direction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Target Identity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Cognitive Shortcut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System 1 / 2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Effect of Repetition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646483"/>
                  </a:ext>
                </a:extLst>
              </a:tr>
              <a:tr h="5168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PL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292761"/>
                  </a:ext>
                </a:extLst>
              </a:tr>
              <a:tr h="5168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PL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6914759"/>
                  </a:ext>
                </a:extLst>
              </a:tr>
              <a:tr h="5168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PL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2843306"/>
                  </a:ext>
                </a:extLst>
              </a:tr>
              <a:tr h="5168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PL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540493"/>
                  </a:ext>
                </a:extLst>
              </a:tr>
              <a:tr h="5168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PL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865354"/>
                  </a:ext>
                </a:extLst>
              </a:tr>
              <a:tr h="5168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PL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PL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PL" sz="2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518" marR="31518" marT="31518" marB="3151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056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290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4030" y="6551078"/>
            <a:ext cx="5100274" cy="4812804"/>
          </a:xfrm>
          <a:custGeom>
            <a:avLst/>
            <a:gdLst/>
            <a:ahLst/>
            <a:cxnLst/>
            <a:rect l="l" t="t" r="r" b="b"/>
            <a:pathLst>
              <a:path w="5100274" h="4812804">
                <a:moveTo>
                  <a:pt x="0" y="0"/>
                </a:moveTo>
                <a:lnTo>
                  <a:pt x="5100274" y="0"/>
                </a:lnTo>
                <a:lnTo>
                  <a:pt x="5100274" y="4812803"/>
                </a:lnTo>
                <a:lnTo>
                  <a:pt x="0" y="48128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Freeform 3"/>
          <p:cNvSpPr/>
          <p:nvPr/>
        </p:nvSpPr>
        <p:spPr>
          <a:xfrm>
            <a:off x="9144000" y="1028700"/>
            <a:ext cx="2140660" cy="2020005"/>
          </a:xfrm>
          <a:custGeom>
            <a:avLst/>
            <a:gdLst/>
            <a:ahLst/>
            <a:cxnLst/>
            <a:rect l="l" t="t" r="r" b="b"/>
            <a:pathLst>
              <a:path w="2140660" h="2020005">
                <a:moveTo>
                  <a:pt x="0" y="0"/>
                </a:moveTo>
                <a:lnTo>
                  <a:pt x="2140660" y="0"/>
                </a:lnTo>
                <a:lnTo>
                  <a:pt x="2140660" y="2020005"/>
                </a:lnTo>
                <a:lnTo>
                  <a:pt x="0" y="20200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4" name="Group 4"/>
          <p:cNvGrpSpPr/>
          <p:nvPr/>
        </p:nvGrpSpPr>
        <p:grpSpPr>
          <a:xfrm>
            <a:off x="12081723" y="3194876"/>
            <a:ext cx="5618663" cy="6320996"/>
            <a:chOff x="0" y="0"/>
            <a:chExt cx="1062484" cy="11952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2484" cy="1195294"/>
            </a:xfrm>
            <a:custGeom>
              <a:avLst/>
              <a:gdLst/>
              <a:ahLst/>
              <a:cxnLst/>
              <a:rect l="l" t="t" r="r" b="b"/>
              <a:pathLst>
                <a:path w="1062484" h="1195294">
                  <a:moveTo>
                    <a:pt x="203200" y="0"/>
                  </a:moveTo>
                  <a:lnTo>
                    <a:pt x="1062484" y="0"/>
                  </a:lnTo>
                  <a:lnTo>
                    <a:pt x="859284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32266" r="-32266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8594074" y="509770"/>
            <a:ext cx="1620256" cy="1528933"/>
          </a:xfrm>
          <a:custGeom>
            <a:avLst/>
            <a:gdLst/>
            <a:ahLst/>
            <a:cxnLst/>
            <a:rect l="l" t="t" r="r" b="b"/>
            <a:pathLst>
              <a:path w="1620256" h="1528933">
                <a:moveTo>
                  <a:pt x="0" y="0"/>
                </a:moveTo>
                <a:lnTo>
                  <a:pt x="1620256" y="0"/>
                </a:lnTo>
                <a:lnTo>
                  <a:pt x="1620256" y="1528933"/>
                </a:lnTo>
                <a:lnTo>
                  <a:pt x="0" y="15289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7" name="TextBox 7"/>
          <p:cNvSpPr txBox="1"/>
          <p:nvPr/>
        </p:nvSpPr>
        <p:spPr>
          <a:xfrm>
            <a:off x="3779992" y="890770"/>
            <a:ext cx="4514397" cy="175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65"/>
              </a:lnSpc>
              <a:spcBef>
                <a:spcPct val="0"/>
              </a:spcBef>
            </a:pPr>
            <a:r>
              <a:rPr lang="en-US" sz="14027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ACTIVITY ONE</a:t>
            </a:r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D120435F-E5DE-DF9C-0CB6-65B380C3B56E}"/>
              </a:ext>
            </a:extLst>
          </p:cNvPr>
          <p:cNvGrpSpPr/>
          <p:nvPr/>
        </p:nvGrpSpPr>
        <p:grpSpPr>
          <a:xfrm>
            <a:off x="1028700" y="4297673"/>
            <a:ext cx="862834" cy="862834"/>
            <a:chOff x="0" y="0"/>
            <a:chExt cx="1150446" cy="1150446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87C8394B-EA75-0497-C76C-3253C389E518}"/>
                </a:ext>
              </a:extLst>
            </p:cNvPr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64005F34-6ADA-6782-2CFC-0D6BC767FBBC}"/>
                </a:ext>
              </a:extLst>
            </p:cNvPr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1</a:t>
              </a:r>
            </a:p>
          </p:txBody>
        </p:sp>
      </p:grpSp>
      <p:grpSp>
        <p:nvGrpSpPr>
          <p:cNvPr id="12" name="Group 10">
            <a:extLst>
              <a:ext uri="{FF2B5EF4-FFF2-40B4-BE49-F238E27FC236}">
                <a16:creationId xmlns:a16="http://schemas.microsoft.com/office/drawing/2014/main" id="{9562392F-6199-A1A9-727C-FC1948A10CC4}"/>
              </a:ext>
            </a:extLst>
          </p:cNvPr>
          <p:cNvGrpSpPr/>
          <p:nvPr/>
        </p:nvGrpSpPr>
        <p:grpSpPr>
          <a:xfrm>
            <a:off x="1028700" y="5688243"/>
            <a:ext cx="862834" cy="862834"/>
            <a:chOff x="0" y="0"/>
            <a:chExt cx="1150446" cy="115044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A1EA4436-A84A-98FC-0D22-251FDA5A17C9}"/>
                </a:ext>
              </a:extLst>
            </p:cNvPr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97EC9A94-16B5-407F-C27B-552063E449D6}"/>
                </a:ext>
              </a:extLst>
            </p:cNvPr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A6D5430-935B-67C8-DE9D-5A5B75C4D1C9}"/>
              </a:ext>
            </a:extLst>
          </p:cNvPr>
          <p:cNvSpPr txBox="1"/>
          <p:nvPr/>
        </p:nvSpPr>
        <p:spPr>
          <a:xfrm>
            <a:off x="3149108" y="3128201"/>
            <a:ext cx="9928558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Discussion Questions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FF3300-81B3-5AF5-D5A7-23C8AE3FBF49}"/>
              </a:ext>
            </a:extLst>
          </p:cNvPr>
          <p:cNvSpPr txBox="1"/>
          <p:nvPr/>
        </p:nvSpPr>
        <p:spPr>
          <a:xfrm>
            <a:off x="2153165" y="4397302"/>
            <a:ext cx="9329311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3500" dirty="0">
                <a:solidFill>
                  <a:schemeClr val="bg1"/>
                </a:solidFill>
                <a:latin typeface="Proxima Nova" panose="02000506030000020004" pitchFamily="2" charset="0"/>
              </a:rPr>
              <a:t>Which narrative felt most subtle?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610902-5BCC-D10B-59DE-909558C4EB7D}"/>
              </a:ext>
            </a:extLst>
          </p:cNvPr>
          <p:cNvSpPr txBox="1"/>
          <p:nvPr/>
        </p:nvSpPr>
        <p:spPr>
          <a:xfrm>
            <a:off x="2192743" y="5758474"/>
            <a:ext cx="12802662" cy="57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GB" sz="3500" dirty="0">
                <a:solidFill>
                  <a:schemeClr val="bg1"/>
                </a:solidFill>
                <a:latin typeface="Proxima Nova" panose="02000506030000020004" pitchFamily="2" charset="0"/>
              </a:rPr>
              <a:t>Which would be hardest to publicly counter?</a:t>
            </a:r>
          </a:p>
        </p:txBody>
      </p:sp>
      <p:grpSp>
        <p:nvGrpSpPr>
          <p:cNvPr id="20" name="Group 10">
            <a:extLst>
              <a:ext uri="{FF2B5EF4-FFF2-40B4-BE49-F238E27FC236}">
                <a16:creationId xmlns:a16="http://schemas.microsoft.com/office/drawing/2014/main" id="{296D08C3-3D9E-26C3-3DC1-5F5FF3E36839}"/>
              </a:ext>
            </a:extLst>
          </p:cNvPr>
          <p:cNvGrpSpPr/>
          <p:nvPr/>
        </p:nvGrpSpPr>
        <p:grpSpPr>
          <a:xfrm>
            <a:off x="1028700" y="7069433"/>
            <a:ext cx="862834" cy="862834"/>
            <a:chOff x="0" y="0"/>
            <a:chExt cx="1150446" cy="1150446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6611B2C5-4C96-F859-8747-F18D44B9B558}"/>
                </a:ext>
              </a:extLst>
            </p:cNvPr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FA2C01FE-CE2B-48E4-1075-17AE29FC39A6}"/>
                </a:ext>
              </a:extLst>
            </p:cNvPr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 dirty="0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3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D215ED6-0F1D-064B-F51D-37442F610713}"/>
              </a:ext>
            </a:extLst>
          </p:cNvPr>
          <p:cNvSpPr txBox="1"/>
          <p:nvPr/>
        </p:nvSpPr>
        <p:spPr>
          <a:xfrm>
            <a:off x="2238342" y="7215162"/>
            <a:ext cx="12802662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3500" dirty="0">
                <a:solidFill>
                  <a:schemeClr val="bg1"/>
                </a:solidFill>
                <a:latin typeface="Proxima Nova" panose="02000506030000020004" pitchFamily="2" charset="0"/>
              </a:rPr>
              <a:t>Did any feel “normal” rather than persuasive? Why?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4030" y="6551078"/>
            <a:ext cx="5100274" cy="4812804"/>
          </a:xfrm>
          <a:custGeom>
            <a:avLst/>
            <a:gdLst/>
            <a:ahLst/>
            <a:cxnLst/>
            <a:rect l="l" t="t" r="r" b="b"/>
            <a:pathLst>
              <a:path w="5100274" h="4812804">
                <a:moveTo>
                  <a:pt x="0" y="0"/>
                </a:moveTo>
                <a:lnTo>
                  <a:pt x="5100274" y="0"/>
                </a:lnTo>
                <a:lnTo>
                  <a:pt x="5100274" y="4812803"/>
                </a:lnTo>
                <a:lnTo>
                  <a:pt x="0" y="48128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Freeform 3"/>
          <p:cNvSpPr/>
          <p:nvPr/>
        </p:nvSpPr>
        <p:spPr>
          <a:xfrm>
            <a:off x="9144000" y="1028700"/>
            <a:ext cx="2140660" cy="2020005"/>
          </a:xfrm>
          <a:custGeom>
            <a:avLst/>
            <a:gdLst/>
            <a:ahLst/>
            <a:cxnLst/>
            <a:rect l="l" t="t" r="r" b="b"/>
            <a:pathLst>
              <a:path w="2140660" h="2020005">
                <a:moveTo>
                  <a:pt x="0" y="0"/>
                </a:moveTo>
                <a:lnTo>
                  <a:pt x="2140660" y="0"/>
                </a:lnTo>
                <a:lnTo>
                  <a:pt x="2140660" y="2020005"/>
                </a:lnTo>
                <a:lnTo>
                  <a:pt x="0" y="20200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4" name="Group 4"/>
          <p:cNvGrpSpPr/>
          <p:nvPr/>
        </p:nvGrpSpPr>
        <p:grpSpPr>
          <a:xfrm>
            <a:off x="12081723" y="3194876"/>
            <a:ext cx="5618663" cy="6320996"/>
            <a:chOff x="0" y="0"/>
            <a:chExt cx="1062484" cy="11952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2484" cy="1195294"/>
            </a:xfrm>
            <a:custGeom>
              <a:avLst/>
              <a:gdLst/>
              <a:ahLst/>
              <a:cxnLst/>
              <a:rect l="l" t="t" r="r" b="b"/>
              <a:pathLst>
                <a:path w="1062484" h="1195294">
                  <a:moveTo>
                    <a:pt x="203200" y="0"/>
                  </a:moveTo>
                  <a:lnTo>
                    <a:pt x="1062484" y="0"/>
                  </a:lnTo>
                  <a:lnTo>
                    <a:pt x="859284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32266" r="-32266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8594074" y="509770"/>
            <a:ext cx="1620256" cy="1528933"/>
          </a:xfrm>
          <a:custGeom>
            <a:avLst/>
            <a:gdLst/>
            <a:ahLst/>
            <a:cxnLst/>
            <a:rect l="l" t="t" r="r" b="b"/>
            <a:pathLst>
              <a:path w="1620256" h="1528933">
                <a:moveTo>
                  <a:pt x="0" y="0"/>
                </a:moveTo>
                <a:lnTo>
                  <a:pt x="1620256" y="0"/>
                </a:lnTo>
                <a:lnTo>
                  <a:pt x="1620256" y="1528933"/>
                </a:lnTo>
                <a:lnTo>
                  <a:pt x="0" y="15289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7" name="Group 7"/>
          <p:cNvGrpSpPr/>
          <p:nvPr/>
        </p:nvGrpSpPr>
        <p:grpSpPr>
          <a:xfrm>
            <a:off x="1028700" y="3518283"/>
            <a:ext cx="862834" cy="862834"/>
            <a:chOff x="0" y="0"/>
            <a:chExt cx="1150446" cy="11504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5841384"/>
            <a:ext cx="862834" cy="862834"/>
            <a:chOff x="0" y="0"/>
            <a:chExt cx="1150446" cy="11504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7857509"/>
            <a:ext cx="862834" cy="862834"/>
            <a:chOff x="0" y="0"/>
            <a:chExt cx="1150446" cy="115044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3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779992" y="890770"/>
            <a:ext cx="4514397" cy="175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65"/>
              </a:lnSpc>
              <a:spcBef>
                <a:spcPct val="0"/>
              </a:spcBef>
            </a:pPr>
            <a:r>
              <a:rPr lang="en-US" sz="14027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ACTIVITY TWO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53165" y="3617913"/>
            <a:ext cx="9928558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Identify Factual Elements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53165" y="5941014"/>
            <a:ext cx="9329311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Identify Interpretive Framing Language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53165" y="7957139"/>
            <a:ext cx="1280266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Highlight Emotionally Charged Vocabulary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4030" y="6551078"/>
            <a:ext cx="5100274" cy="4812804"/>
          </a:xfrm>
          <a:custGeom>
            <a:avLst/>
            <a:gdLst/>
            <a:ahLst/>
            <a:cxnLst/>
            <a:rect l="l" t="t" r="r" b="b"/>
            <a:pathLst>
              <a:path w="5100274" h="4812804">
                <a:moveTo>
                  <a:pt x="0" y="0"/>
                </a:moveTo>
                <a:lnTo>
                  <a:pt x="5100274" y="0"/>
                </a:lnTo>
                <a:lnTo>
                  <a:pt x="5100274" y="4812803"/>
                </a:lnTo>
                <a:lnTo>
                  <a:pt x="0" y="48128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Freeform 3"/>
          <p:cNvSpPr/>
          <p:nvPr/>
        </p:nvSpPr>
        <p:spPr>
          <a:xfrm>
            <a:off x="9144000" y="1028700"/>
            <a:ext cx="2140660" cy="2020005"/>
          </a:xfrm>
          <a:custGeom>
            <a:avLst/>
            <a:gdLst/>
            <a:ahLst/>
            <a:cxnLst/>
            <a:rect l="l" t="t" r="r" b="b"/>
            <a:pathLst>
              <a:path w="2140660" h="2020005">
                <a:moveTo>
                  <a:pt x="0" y="0"/>
                </a:moveTo>
                <a:lnTo>
                  <a:pt x="2140660" y="0"/>
                </a:lnTo>
                <a:lnTo>
                  <a:pt x="2140660" y="2020005"/>
                </a:lnTo>
                <a:lnTo>
                  <a:pt x="0" y="20200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4" name="Group 4"/>
          <p:cNvGrpSpPr/>
          <p:nvPr/>
        </p:nvGrpSpPr>
        <p:grpSpPr>
          <a:xfrm>
            <a:off x="12081723" y="3194876"/>
            <a:ext cx="5618663" cy="6320996"/>
            <a:chOff x="0" y="0"/>
            <a:chExt cx="1062484" cy="11952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2484" cy="1195294"/>
            </a:xfrm>
            <a:custGeom>
              <a:avLst/>
              <a:gdLst/>
              <a:ahLst/>
              <a:cxnLst/>
              <a:rect l="l" t="t" r="r" b="b"/>
              <a:pathLst>
                <a:path w="1062484" h="1195294">
                  <a:moveTo>
                    <a:pt x="203200" y="0"/>
                  </a:moveTo>
                  <a:lnTo>
                    <a:pt x="1062484" y="0"/>
                  </a:lnTo>
                  <a:lnTo>
                    <a:pt x="859284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32266" r="-32266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8594074" y="509770"/>
            <a:ext cx="1620256" cy="1528933"/>
          </a:xfrm>
          <a:custGeom>
            <a:avLst/>
            <a:gdLst/>
            <a:ahLst/>
            <a:cxnLst/>
            <a:rect l="l" t="t" r="r" b="b"/>
            <a:pathLst>
              <a:path w="1620256" h="1528933">
                <a:moveTo>
                  <a:pt x="0" y="0"/>
                </a:moveTo>
                <a:lnTo>
                  <a:pt x="1620256" y="0"/>
                </a:lnTo>
                <a:lnTo>
                  <a:pt x="1620256" y="1528933"/>
                </a:lnTo>
                <a:lnTo>
                  <a:pt x="0" y="15289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7" name="Group 7"/>
          <p:cNvGrpSpPr/>
          <p:nvPr/>
        </p:nvGrpSpPr>
        <p:grpSpPr>
          <a:xfrm>
            <a:off x="1028700" y="4297673"/>
            <a:ext cx="862834" cy="862834"/>
            <a:chOff x="0" y="0"/>
            <a:chExt cx="1150446" cy="11504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5688243"/>
            <a:ext cx="862834" cy="862834"/>
            <a:chOff x="0" y="0"/>
            <a:chExt cx="1150446" cy="11504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2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79992" y="890770"/>
            <a:ext cx="4514397" cy="175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65"/>
              </a:lnSpc>
              <a:spcBef>
                <a:spcPct val="0"/>
              </a:spcBef>
            </a:pPr>
            <a:r>
              <a:rPr lang="en-US" sz="14027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ACTIVITY TWO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49108" y="3128201"/>
            <a:ext cx="9928558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Discussion Questions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53165" y="4397302"/>
            <a:ext cx="9329311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Why is this difficult to counter?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92743" y="5758474"/>
            <a:ext cx="1280266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What happens if you debunk only part of it?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59582" y="8369920"/>
            <a:ext cx="5369329" cy="888380"/>
          </a:xfrm>
          <a:custGeom>
            <a:avLst/>
            <a:gdLst/>
            <a:ahLst/>
            <a:cxnLst/>
            <a:rect l="l" t="t" r="r" b="b"/>
            <a:pathLst>
              <a:path w="5369329" h="888380">
                <a:moveTo>
                  <a:pt x="0" y="0"/>
                </a:moveTo>
                <a:lnTo>
                  <a:pt x="5369329" y="0"/>
                </a:lnTo>
                <a:lnTo>
                  <a:pt x="5369329" y="888380"/>
                </a:lnTo>
                <a:lnTo>
                  <a:pt x="0" y="8883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Freeform 3"/>
          <p:cNvSpPr/>
          <p:nvPr/>
        </p:nvSpPr>
        <p:spPr>
          <a:xfrm>
            <a:off x="-625426" y="1028700"/>
            <a:ext cx="5369329" cy="888380"/>
          </a:xfrm>
          <a:custGeom>
            <a:avLst/>
            <a:gdLst/>
            <a:ahLst/>
            <a:cxnLst/>
            <a:rect l="l" t="t" r="r" b="b"/>
            <a:pathLst>
              <a:path w="5369329" h="888380">
                <a:moveTo>
                  <a:pt x="0" y="0"/>
                </a:moveTo>
                <a:lnTo>
                  <a:pt x="5369328" y="0"/>
                </a:lnTo>
                <a:lnTo>
                  <a:pt x="5369328" y="888380"/>
                </a:lnTo>
                <a:lnTo>
                  <a:pt x="0" y="8883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4" name="Freeform 4"/>
          <p:cNvSpPr/>
          <p:nvPr/>
        </p:nvSpPr>
        <p:spPr>
          <a:xfrm>
            <a:off x="10356384" y="1028700"/>
            <a:ext cx="7258631" cy="7341220"/>
          </a:xfrm>
          <a:custGeom>
            <a:avLst/>
            <a:gdLst/>
            <a:ahLst/>
            <a:cxnLst/>
            <a:rect l="l" t="t" r="r" b="b"/>
            <a:pathLst>
              <a:path w="7258631" h="7341220">
                <a:moveTo>
                  <a:pt x="0" y="0"/>
                </a:moveTo>
                <a:lnTo>
                  <a:pt x="7258631" y="0"/>
                </a:lnTo>
                <a:lnTo>
                  <a:pt x="7258631" y="7341220"/>
                </a:lnTo>
                <a:lnTo>
                  <a:pt x="0" y="7341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5" name="TextBox 5"/>
          <p:cNvSpPr txBox="1"/>
          <p:nvPr/>
        </p:nvSpPr>
        <p:spPr>
          <a:xfrm>
            <a:off x="844380" y="5816078"/>
            <a:ext cx="8523707" cy="210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 democratic societies, what shapes policy more — </a:t>
            </a:r>
          </a:p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facts, or perception?</a:t>
            </a:r>
          </a:p>
          <a:p>
            <a:pPr algn="just">
              <a:lnSpc>
                <a:spcPts val="4479"/>
              </a:lnSpc>
            </a:pPr>
            <a:endParaRPr lang="en-US" sz="3199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1" indent="0" algn="just">
              <a:lnSpc>
                <a:spcPts val="3779"/>
              </a:lnSpc>
              <a:spcBef>
                <a:spcPct val="0"/>
              </a:spcBef>
            </a:pPr>
            <a:endParaRPr lang="en-US" sz="3199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268809"/>
            <a:ext cx="7061764" cy="214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1"/>
              </a:lnSpc>
            </a:pPr>
            <a:r>
              <a:rPr lang="en-US" sz="17309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INTRODUCTION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4030" y="6551078"/>
            <a:ext cx="5100274" cy="4812804"/>
          </a:xfrm>
          <a:custGeom>
            <a:avLst/>
            <a:gdLst/>
            <a:ahLst/>
            <a:cxnLst/>
            <a:rect l="l" t="t" r="r" b="b"/>
            <a:pathLst>
              <a:path w="5100274" h="4812804">
                <a:moveTo>
                  <a:pt x="0" y="0"/>
                </a:moveTo>
                <a:lnTo>
                  <a:pt x="5100274" y="0"/>
                </a:lnTo>
                <a:lnTo>
                  <a:pt x="5100274" y="4812803"/>
                </a:lnTo>
                <a:lnTo>
                  <a:pt x="0" y="48128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Freeform 3"/>
          <p:cNvSpPr/>
          <p:nvPr/>
        </p:nvSpPr>
        <p:spPr>
          <a:xfrm>
            <a:off x="9144000" y="1028700"/>
            <a:ext cx="2140660" cy="2020005"/>
          </a:xfrm>
          <a:custGeom>
            <a:avLst/>
            <a:gdLst/>
            <a:ahLst/>
            <a:cxnLst/>
            <a:rect l="l" t="t" r="r" b="b"/>
            <a:pathLst>
              <a:path w="2140660" h="2020005">
                <a:moveTo>
                  <a:pt x="0" y="0"/>
                </a:moveTo>
                <a:lnTo>
                  <a:pt x="2140660" y="0"/>
                </a:lnTo>
                <a:lnTo>
                  <a:pt x="2140660" y="2020005"/>
                </a:lnTo>
                <a:lnTo>
                  <a:pt x="0" y="20200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4" name="Group 4"/>
          <p:cNvGrpSpPr/>
          <p:nvPr/>
        </p:nvGrpSpPr>
        <p:grpSpPr>
          <a:xfrm>
            <a:off x="12081723" y="3194876"/>
            <a:ext cx="5618663" cy="6320996"/>
            <a:chOff x="0" y="0"/>
            <a:chExt cx="1062484" cy="11952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2484" cy="1195294"/>
            </a:xfrm>
            <a:custGeom>
              <a:avLst/>
              <a:gdLst/>
              <a:ahLst/>
              <a:cxnLst/>
              <a:rect l="l" t="t" r="r" b="b"/>
              <a:pathLst>
                <a:path w="1062484" h="1195294">
                  <a:moveTo>
                    <a:pt x="203200" y="0"/>
                  </a:moveTo>
                  <a:lnTo>
                    <a:pt x="1062484" y="0"/>
                  </a:lnTo>
                  <a:lnTo>
                    <a:pt x="859284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32266" r="-32266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8594074" y="509770"/>
            <a:ext cx="1620256" cy="1528933"/>
          </a:xfrm>
          <a:custGeom>
            <a:avLst/>
            <a:gdLst/>
            <a:ahLst/>
            <a:cxnLst/>
            <a:rect l="l" t="t" r="r" b="b"/>
            <a:pathLst>
              <a:path w="1620256" h="1528933">
                <a:moveTo>
                  <a:pt x="0" y="0"/>
                </a:moveTo>
                <a:lnTo>
                  <a:pt x="1620256" y="0"/>
                </a:lnTo>
                <a:lnTo>
                  <a:pt x="1620256" y="1528933"/>
                </a:lnTo>
                <a:lnTo>
                  <a:pt x="0" y="15289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7" name="Group 7"/>
          <p:cNvGrpSpPr/>
          <p:nvPr/>
        </p:nvGrpSpPr>
        <p:grpSpPr>
          <a:xfrm>
            <a:off x="1028700" y="3518283"/>
            <a:ext cx="862834" cy="862834"/>
            <a:chOff x="0" y="0"/>
            <a:chExt cx="1150446" cy="11504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4932586"/>
            <a:ext cx="862834" cy="862834"/>
            <a:chOff x="0" y="0"/>
            <a:chExt cx="1150446" cy="11504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6347870"/>
            <a:ext cx="862834" cy="862834"/>
            <a:chOff x="0" y="0"/>
            <a:chExt cx="1150446" cy="115044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3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519790" y="890770"/>
            <a:ext cx="5624210" cy="175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65"/>
              </a:lnSpc>
              <a:spcBef>
                <a:spcPct val="0"/>
              </a:spcBef>
            </a:pPr>
            <a:r>
              <a:rPr lang="en-US" sz="14027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ACTIVITY THREE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53165" y="3617913"/>
            <a:ext cx="9928558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How do we recognise in-group language?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53165" y="4786312"/>
            <a:ext cx="9329311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Can linguistic familiarity override analytical caution?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53165" y="6447500"/>
            <a:ext cx="1280266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What role does tone play in shaping trust?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53165" y="7862784"/>
            <a:ext cx="1280266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How might others exploit local linguistic habits?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28700" y="7763155"/>
            <a:ext cx="862834" cy="862834"/>
            <a:chOff x="0" y="0"/>
            <a:chExt cx="1150446" cy="11504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4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4030" y="6551078"/>
            <a:ext cx="5100274" cy="4812804"/>
          </a:xfrm>
          <a:custGeom>
            <a:avLst/>
            <a:gdLst/>
            <a:ahLst/>
            <a:cxnLst/>
            <a:rect l="l" t="t" r="r" b="b"/>
            <a:pathLst>
              <a:path w="5100274" h="4812804">
                <a:moveTo>
                  <a:pt x="0" y="0"/>
                </a:moveTo>
                <a:lnTo>
                  <a:pt x="5100274" y="0"/>
                </a:lnTo>
                <a:lnTo>
                  <a:pt x="5100274" y="4812803"/>
                </a:lnTo>
                <a:lnTo>
                  <a:pt x="0" y="48128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Freeform 3"/>
          <p:cNvSpPr/>
          <p:nvPr/>
        </p:nvSpPr>
        <p:spPr>
          <a:xfrm>
            <a:off x="9144000" y="1028700"/>
            <a:ext cx="2140660" cy="2020005"/>
          </a:xfrm>
          <a:custGeom>
            <a:avLst/>
            <a:gdLst/>
            <a:ahLst/>
            <a:cxnLst/>
            <a:rect l="l" t="t" r="r" b="b"/>
            <a:pathLst>
              <a:path w="2140660" h="2020005">
                <a:moveTo>
                  <a:pt x="0" y="0"/>
                </a:moveTo>
                <a:lnTo>
                  <a:pt x="2140660" y="0"/>
                </a:lnTo>
                <a:lnTo>
                  <a:pt x="2140660" y="2020005"/>
                </a:lnTo>
                <a:lnTo>
                  <a:pt x="0" y="20200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4" name="Group 4"/>
          <p:cNvGrpSpPr/>
          <p:nvPr/>
        </p:nvGrpSpPr>
        <p:grpSpPr>
          <a:xfrm>
            <a:off x="12081723" y="3194876"/>
            <a:ext cx="5618663" cy="6320996"/>
            <a:chOff x="0" y="0"/>
            <a:chExt cx="1062484" cy="11952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2484" cy="1195294"/>
            </a:xfrm>
            <a:custGeom>
              <a:avLst/>
              <a:gdLst/>
              <a:ahLst/>
              <a:cxnLst/>
              <a:rect l="l" t="t" r="r" b="b"/>
              <a:pathLst>
                <a:path w="1062484" h="1195294">
                  <a:moveTo>
                    <a:pt x="203200" y="0"/>
                  </a:moveTo>
                  <a:lnTo>
                    <a:pt x="1062484" y="0"/>
                  </a:lnTo>
                  <a:lnTo>
                    <a:pt x="859284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32266" r="-32266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8594074" y="509770"/>
            <a:ext cx="1620256" cy="1528933"/>
          </a:xfrm>
          <a:custGeom>
            <a:avLst/>
            <a:gdLst/>
            <a:ahLst/>
            <a:cxnLst/>
            <a:rect l="l" t="t" r="r" b="b"/>
            <a:pathLst>
              <a:path w="1620256" h="1528933">
                <a:moveTo>
                  <a:pt x="0" y="0"/>
                </a:moveTo>
                <a:lnTo>
                  <a:pt x="1620256" y="0"/>
                </a:lnTo>
                <a:lnTo>
                  <a:pt x="1620256" y="1528933"/>
                </a:lnTo>
                <a:lnTo>
                  <a:pt x="0" y="15289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63571"/>
            <a:ext cx="862834" cy="862834"/>
            <a:chOff x="0" y="0"/>
            <a:chExt cx="1150446" cy="11504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4804243"/>
            <a:ext cx="862834" cy="862834"/>
            <a:chOff x="0" y="0"/>
            <a:chExt cx="1150446" cy="11504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2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19790" y="890770"/>
            <a:ext cx="5624210" cy="175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65"/>
              </a:lnSpc>
              <a:spcBef>
                <a:spcPct val="0"/>
              </a:spcBef>
            </a:pPr>
            <a:r>
              <a:rPr lang="en-US" sz="14027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ACTIVITY THREE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27455" y="2580770"/>
            <a:ext cx="9928558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Audiences judge authenticity by: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27455" y="3563200"/>
            <a:ext cx="9329311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Familiar expression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27455" y="4811713"/>
            <a:ext cx="1280266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Cultural cues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27455" y="6288699"/>
            <a:ext cx="1280266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Emotional resonance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28700" y="6143327"/>
            <a:ext cx="862834" cy="862834"/>
            <a:chOff x="0" y="0"/>
            <a:chExt cx="1150446" cy="115044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3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31247" y="7568137"/>
            <a:ext cx="11450476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AUTHENTICITY IS FREQUENTLY PERCEIVED THROUGH STYLE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NOT VERIFIED THROUGH FACT-CHECKING.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96155" y="584510"/>
            <a:ext cx="5369329" cy="888380"/>
          </a:xfrm>
          <a:custGeom>
            <a:avLst/>
            <a:gdLst/>
            <a:ahLst/>
            <a:cxnLst/>
            <a:rect l="l" t="t" r="r" b="b"/>
            <a:pathLst>
              <a:path w="5369329" h="888380">
                <a:moveTo>
                  <a:pt x="0" y="0"/>
                </a:moveTo>
                <a:lnTo>
                  <a:pt x="5369328" y="0"/>
                </a:lnTo>
                <a:lnTo>
                  <a:pt x="5369328" y="888380"/>
                </a:lnTo>
                <a:lnTo>
                  <a:pt x="0" y="8883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Freeform 3"/>
          <p:cNvSpPr/>
          <p:nvPr/>
        </p:nvSpPr>
        <p:spPr>
          <a:xfrm>
            <a:off x="8826285" y="8915089"/>
            <a:ext cx="5369329" cy="888380"/>
          </a:xfrm>
          <a:custGeom>
            <a:avLst/>
            <a:gdLst/>
            <a:ahLst/>
            <a:cxnLst/>
            <a:rect l="l" t="t" r="r" b="b"/>
            <a:pathLst>
              <a:path w="5369329" h="888380">
                <a:moveTo>
                  <a:pt x="0" y="0"/>
                </a:moveTo>
                <a:lnTo>
                  <a:pt x="5369329" y="0"/>
                </a:lnTo>
                <a:lnTo>
                  <a:pt x="5369329" y="888380"/>
                </a:lnTo>
                <a:lnTo>
                  <a:pt x="0" y="8883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4" name="Freeform 4"/>
          <p:cNvSpPr/>
          <p:nvPr/>
        </p:nvSpPr>
        <p:spPr>
          <a:xfrm rot="-5400000">
            <a:off x="0" y="5996141"/>
            <a:ext cx="4290859" cy="4290859"/>
          </a:xfrm>
          <a:custGeom>
            <a:avLst/>
            <a:gdLst/>
            <a:ahLst/>
            <a:cxnLst/>
            <a:rect l="l" t="t" r="r" b="b"/>
            <a:pathLst>
              <a:path w="4290859" h="4290859">
                <a:moveTo>
                  <a:pt x="0" y="0"/>
                </a:moveTo>
                <a:lnTo>
                  <a:pt x="4290859" y="0"/>
                </a:lnTo>
                <a:lnTo>
                  <a:pt x="4290859" y="4290859"/>
                </a:lnTo>
                <a:lnTo>
                  <a:pt x="0" y="42908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5" name="Freeform 5"/>
          <p:cNvSpPr/>
          <p:nvPr/>
        </p:nvSpPr>
        <p:spPr>
          <a:xfrm rot="-5400000">
            <a:off x="4290859" y="5996141"/>
            <a:ext cx="4290859" cy="4290859"/>
          </a:xfrm>
          <a:custGeom>
            <a:avLst/>
            <a:gdLst/>
            <a:ahLst/>
            <a:cxnLst/>
            <a:rect l="l" t="t" r="r" b="b"/>
            <a:pathLst>
              <a:path w="4290859" h="4290859">
                <a:moveTo>
                  <a:pt x="0" y="0"/>
                </a:moveTo>
                <a:lnTo>
                  <a:pt x="4290858" y="0"/>
                </a:lnTo>
                <a:lnTo>
                  <a:pt x="4290858" y="4290859"/>
                </a:lnTo>
                <a:lnTo>
                  <a:pt x="0" y="42908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6" name="Freeform 6"/>
          <p:cNvSpPr/>
          <p:nvPr/>
        </p:nvSpPr>
        <p:spPr>
          <a:xfrm>
            <a:off x="249952" y="1398842"/>
            <a:ext cx="8331765" cy="8331765"/>
          </a:xfrm>
          <a:custGeom>
            <a:avLst/>
            <a:gdLst/>
            <a:ahLst/>
            <a:cxnLst/>
            <a:rect l="l" t="t" r="r" b="b"/>
            <a:pathLst>
              <a:path w="8331765" h="8331765">
                <a:moveTo>
                  <a:pt x="0" y="0"/>
                </a:moveTo>
                <a:lnTo>
                  <a:pt x="8331765" y="0"/>
                </a:lnTo>
                <a:lnTo>
                  <a:pt x="8331765" y="8331765"/>
                </a:lnTo>
                <a:lnTo>
                  <a:pt x="0" y="8331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7" name="TextBox 7"/>
          <p:cNvSpPr txBox="1"/>
          <p:nvPr/>
        </p:nvSpPr>
        <p:spPr>
          <a:xfrm>
            <a:off x="8826285" y="4988034"/>
            <a:ext cx="9707455" cy="1741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58"/>
              </a:lnSpc>
              <a:spcBef>
                <a:spcPct val="0"/>
              </a:spcBef>
            </a:pPr>
            <a:r>
              <a:rPr lang="en-US" sz="13910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CONCLUSION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96155" y="584510"/>
            <a:ext cx="5369329" cy="888380"/>
          </a:xfrm>
          <a:custGeom>
            <a:avLst/>
            <a:gdLst/>
            <a:ahLst/>
            <a:cxnLst/>
            <a:rect l="l" t="t" r="r" b="b"/>
            <a:pathLst>
              <a:path w="5369329" h="888380">
                <a:moveTo>
                  <a:pt x="0" y="0"/>
                </a:moveTo>
                <a:lnTo>
                  <a:pt x="5369328" y="0"/>
                </a:lnTo>
                <a:lnTo>
                  <a:pt x="5369328" y="888380"/>
                </a:lnTo>
                <a:lnTo>
                  <a:pt x="0" y="8883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Freeform 3"/>
          <p:cNvSpPr/>
          <p:nvPr/>
        </p:nvSpPr>
        <p:spPr>
          <a:xfrm>
            <a:off x="8826285" y="8915089"/>
            <a:ext cx="5369329" cy="888380"/>
          </a:xfrm>
          <a:custGeom>
            <a:avLst/>
            <a:gdLst/>
            <a:ahLst/>
            <a:cxnLst/>
            <a:rect l="l" t="t" r="r" b="b"/>
            <a:pathLst>
              <a:path w="5369329" h="888380">
                <a:moveTo>
                  <a:pt x="0" y="0"/>
                </a:moveTo>
                <a:lnTo>
                  <a:pt x="5369329" y="0"/>
                </a:lnTo>
                <a:lnTo>
                  <a:pt x="5369329" y="888380"/>
                </a:lnTo>
                <a:lnTo>
                  <a:pt x="0" y="8883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4" name="Freeform 4"/>
          <p:cNvSpPr/>
          <p:nvPr/>
        </p:nvSpPr>
        <p:spPr>
          <a:xfrm rot="-5400000">
            <a:off x="0" y="5996141"/>
            <a:ext cx="4290859" cy="4290859"/>
          </a:xfrm>
          <a:custGeom>
            <a:avLst/>
            <a:gdLst/>
            <a:ahLst/>
            <a:cxnLst/>
            <a:rect l="l" t="t" r="r" b="b"/>
            <a:pathLst>
              <a:path w="4290859" h="4290859">
                <a:moveTo>
                  <a:pt x="0" y="0"/>
                </a:moveTo>
                <a:lnTo>
                  <a:pt x="4290859" y="0"/>
                </a:lnTo>
                <a:lnTo>
                  <a:pt x="4290859" y="4290859"/>
                </a:lnTo>
                <a:lnTo>
                  <a:pt x="0" y="42908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5" name="Freeform 5"/>
          <p:cNvSpPr/>
          <p:nvPr/>
        </p:nvSpPr>
        <p:spPr>
          <a:xfrm rot="-5400000">
            <a:off x="4290859" y="5996141"/>
            <a:ext cx="4290859" cy="4290859"/>
          </a:xfrm>
          <a:custGeom>
            <a:avLst/>
            <a:gdLst/>
            <a:ahLst/>
            <a:cxnLst/>
            <a:rect l="l" t="t" r="r" b="b"/>
            <a:pathLst>
              <a:path w="4290859" h="4290859">
                <a:moveTo>
                  <a:pt x="0" y="0"/>
                </a:moveTo>
                <a:lnTo>
                  <a:pt x="4290858" y="0"/>
                </a:lnTo>
                <a:lnTo>
                  <a:pt x="4290858" y="4290859"/>
                </a:lnTo>
                <a:lnTo>
                  <a:pt x="0" y="42908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6" name="Freeform 6"/>
          <p:cNvSpPr/>
          <p:nvPr/>
        </p:nvSpPr>
        <p:spPr>
          <a:xfrm>
            <a:off x="249952" y="1398842"/>
            <a:ext cx="8331765" cy="8331765"/>
          </a:xfrm>
          <a:custGeom>
            <a:avLst/>
            <a:gdLst/>
            <a:ahLst/>
            <a:cxnLst/>
            <a:rect l="l" t="t" r="r" b="b"/>
            <a:pathLst>
              <a:path w="8331765" h="8331765">
                <a:moveTo>
                  <a:pt x="0" y="0"/>
                </a:moveTo>
                <a:lnTo>
                  <a:pt x="8331765" y="0"/>
                </a:lnTo>
                <a:lnTo>
                  <a:pt x="8331765" y="8331765"/>
                </a:lnTo>
                <a:lnTo>
                  <a:pt x="0" y="8331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7" name="TextBox 7"/>
          <p:cNvSpPr txBox="1"/>
          <p:nvPr/>
        </p:nvSpPr>
        <p:spPr>
          <a:xfrm>
            <a:off x="8729937" y="1135577"/>
            <a:ext cx="9346446" cy="7047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30"/>
              </a:lnSpc>
            </a:pPr>
            <a:endParaRPr/>
          </a:p>
          <a:p>
            <a:pPr marL="755651" lvl="1" indent="-377825" algn="l">
              <a:lnSpc>
                <a:spcPts val="6230"/>
              </a:lnSpc>
              <a:buAutoNum type="arabicPeriod"/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WHICH TACTIC FELT MOST SUBTLE?</a:t>
            </a:r>
          </a:p>
          <a:p>
            <a:pPr marL="755651" lvl="1" indent="-377825" algn="l">
              <a:lnSpc>
                <a:spcPts val="6230"/>
              </a:lnSpc>
              <a:buAutoNum type="arabicPeriod"/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WHICH WAS HARDEST TO COUNTER?</a:t>
            </a:r>
          </a:p>
          <a:p>
            <a:pPr marL="755651" lvl="1" indent="-377825" algn="l">
              <a:lnSpc>
                <a:spcPts val="6230"/>
              </a:lnSpc>
              <a:buAutoNum type="arabicPeriod"/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WHAT COGNITIVE VULNERABILITIES WERE TARGETED?</a:t>
            </a:r>
          </a:p>
          <a:p>
            <a:pPr marL="755651" lvl="1" indent="-377825" algn="l">
              <a:lnSpc>
                <a:spcPts val="6230"/>
              </a:lnSpc>
              <a:buAutoNum type="arabicPeriod"/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WHAT DOES THIS IMPLY FOR:</a:t>
            </a:r>
          </a:p>
          <a:p>
            <a:pPr algn="ctr">
              <a:lnSpc>
                <a:spcPts val="6230"/>
              </a:lnSpc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• MILITARY LANGUAGE TEACHING?</a:t>
            </a:r>
          </a:p>
          <a:p>
            <a:pPr algn="ctr">
              <a:lnSpc>
                <a:spcPts val="6230"/>
              </a:lnSpc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• TERMINOLOGY INSTRUCTION?</a:t>
            </a:r>
          </a:p>
          <a:p>
            <a:pPr marL="0" lvl="0" indent="0" algn="ctr">
              <a:lnSpc>
                <a:spcPts val="6230"/>
              </a:lnSpc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• INTEROPERABILITY?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10518" y="-2526272"/>
            <a:ext cx="8696827" cy="8696827"/>
          </a:xfrm>
          <a:custGeom>
            <a:avLst/>
            <a:gdLst/>
            <a:ahLst/>
            <a:cxnLst/>
            <a:rect l="l" t="t" r="r" b="b"/>
            <a:pathLst>
              <a:path w="8696827" h="8696827">
                <a:moveTo>
                  <a:pt x="0" y="0"/>
                </a:moveTo>
                <a:lnTo>
                  <a:pt x="8696826" y="0"/>
                </a:lnTo>
                <a:lnTo>
                  <a:pt x="8696826" y="8696827"/>
                </a:lnTo>
                <a:lnTo>
                  <a:pt x="0" y="8696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3" name="Freeform 3"/>
          <p:cNvSpPr/>
          <p:nvPr/>
        </p:nvSpPr>
        <p:spPr>
          <a:xfrm rot="-10734490">
            <a:off x="11093575" y="4909887"/>
            <a:ext cx="8696827" cy="8696827"/>
          </a:xfrm>
          <a:custGeom>
            <a:avLst/>
            <a:gdLst/>
            <a:ahLst/>
            <a:cxnLst/>
            <a:rect l="l" t="t" r="r" b="b"/>
            <a:pathLst>
              <a:path w="8696827" h="8696827">
                <a:moveTo>
                  <a:pt x="0" y="0"/>
                </a:moveTo>
                <a:lnTo>
                  <a:pt x="8696827" y="0"/>
                </a:lnTo>
                <a:lnTo>
                  <a:pt x="8696827" y="8696826"/>
                </a:lnTo>
                <a:lnTo>
                  <a:pt x="0" y="86968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4" name="TextBox 4"/>
          <p:cNvSpPr txBox="1"/>
          <p:nvPr/>
        </p:nvSpPr>
        <p:spPr>
          <a:xfrm>
            <a:off x="3532989" y="3925429"/>
            <a:ext cx="11222021" cy="3967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811"/>
              </a:lnSpc>
              <a:spcBef>
                <a:spcPct val="0"/>
              </a:spcBef>
            </a:pPr>
            <a:r>
              <a:rPr lang="en-US" sz="31661" u="none" strike="noStrike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 rot="609806">
            <a:off x="9126191" y="-5598658"/>
            <a:ext cx="13651659" cy="10648294"/>
          </a:xfrm>
          <a:custGeom>
            <a:avLst/>
            <a:gdLst/>
            <a:ahLst/>
            <a:cxnLst/>
            <a:rect l="l" t="t" r="r" b="b"/>
            <a:pathLst>
              <a:path w="13651659" h="10648294">
                <a:moveTo>
                  <a:pt x="0" y="0"/>
                </a:moveTo>
                <a:lnTo>
                  <a:pt x="13651659" y="0"/>
                </a:lnTo>
                <a:lnTo>
                  <a:pt x="13651659" y="10648294"/>
                </a:lnTo>
                <a:lnTo>
                  <a:pt x="0" y="106482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6" name="Freeform 6"/>
          <p:cNvSpPr/>
          <p:nvPr/>
        </p:nvSpPr>
        <p:spPr>
          <a:xfrm rot="-10329362">
            <a:off x="-5170409" y="4962853"/>
            <a:ext cx="13651659" cy="10648294"/>
          </a:xfrm>
          <a:custGeom>
            <a:avLst/>
            <a:gdLst/>
            <a:ahLst/>
            <a:cxnLst/>
            <a:rect l="l" t="t" r="r" b="b"/>
            <a:pathLst>
              <a:path w="13651659" h="10648294">
                <a:moveTo>
                  <a:pt x="0" y="0"/>
                </a:moveTo>
                <a:lnTo>
                  <a:pt x="13651658" y="0"/>
                </a:lnTo>
                <a:lnTo>
                  <a:pt x="13651658" y="10648294"/>
                </a:lnTo>
                <a:lnTo>
                  <a:pt x="0" y="106482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7" name="Freeform 7"/>
          <p:cNvSpPr/>
          <p:nvPr/>
        </p:nvSpPr>
        <p:spPr>
          <a:xfrm>
            <a:off x="294383" y="909314"/>
            <a:ext cx="4253664" cy="1357901"/>
          </a:xfrm>
          <a:custGeom>
            <a:avLst/>
            <a:gdLst/>
            <a:ahLst/>
            <a:cxnLst/>
            <a:rect l="l" t="t" r="r" b="b"/>
            <a:pathLst>
              <a:path w="4253664" h="1357901">
                <a:moveTo>
                  <a:pt x="0" y="0"/>
                </a:moveTo>
                <a:lnTo>
                  <a:pt x="4253664" y="0"/>
                </a:lnTo>
                <a:lnTo>
                  <a:pt x="4253664" y="1357901"/>
                </a:lnTo>
                <a:lnTo>
                  <a:pt x="0" y="13579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8" name="TextBox 8"/>
          <p:cNvSpPr txBox="1"/>
          <p:nvPr/>
        </p:nvSpPr>
        <p:spPr>
          <a:xfrm>
            <a:off x="7645498" y="6830796"/>
            <a:ext cx="2997005" cy="57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59"/>
              </a:lnSpc>
            </a:pPr>
            <a:r>
              <a:rPr lang="en-US" sz="3328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Jeremy Walters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6314FE1-2298-0424-4101-2C5FA1DA439C}"/>
              </a:ext>
            </a:extLst>
          </p:cNvPr>
          <p:cNvSpPr txBox="1"/>
          <p:nvPr/>
        </p:nvSpPr>
        <p:spPr>
          <a:xfrm>
            <a:off x="12115800" y="8774605"/>
            <a:ext cx="5683977" cy="543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59"/>
              </a:lnSpc>
            </a:pPr>
            <a:r>
              <a:rPr lang="en-US" sz="3200" b="1" dirty="0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Polish Air Force University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4950" y="-1348691"/>
            <a:ext cx="3086100" cy="12984383"/>
            <a:chOff x="0" y="0"/>
            <a:chExt cx="812800" cy="34197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419755"/>
            </a:xfrm>
            <a:custGeom>
              <a:avLst/>
              <a:gdLst/>
              <a:ahLst/>
              <a:cxnLst/>
              <a:rect l="l" t="t" r="r" b="b"/>
              <a:pathLst>
                <a:path w="812800" h="3419755">
                  <a:moveTo>
                    <a:pt x="0" y="0"/>
                  </a:moveTo>
                  <a:lnTo>
                    <a:pt x="812800" y="0"/>
                  </a:lnTo>
                  <a:lnTo>
                    <a:pt x="812800" y="3419755"/>
                  </a:lnTo>
                  <a:lnTo>
                    <a:pt x="0" y="3419755"/>
                  </a:lnTo>
                  <a:close/>
                </a:path>
              </a:pathLst>
            </a:custGeom>
            <a:solidFill>
              <a:srgbClr val="CF50FE"/>
            </a:solidFill>
          </p:spPr>
          <p:txBody>
            <a:bodyPr/>
            <a:lstStyle/>
            <a:p>
              <a:endParaRPr lang="en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45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16707" y="0"/>
            <a:ext cx="6742593" cy="10287000"/>
            <a:chOff x="0" y="0"/>
            <a:chExt cx="1044604" cy="1593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4604" cy="1593725"/>
            </a:xfrm>
            <a:custGeom>
              <a:avLst/>
              <a:gdLst/>
              <a:ahLst/>
              <a:cxnLst/>
              <a:rect l="l" t="t" r="r" b="b"/>
              <a:pathLst>
                <a:path w="1044604" h="1593725">
                  <a:moveTo>
                    <a:pt x="0" y="0"/>
                  </a:moveTo>
                  <a:lnTo>
                    <a:pt x="1044604" y="0"/>
                  </a:lnTo>
                  <a:lnTo>
                    <a:pt x="1044604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27840" r="-27840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8526780"/>
            <a:ext cx="7315200" cy="731520"/>
          </a:xfrm>
          <a:custGeom>
            <a:avLst/>
            <a:gdLst/>
            <a:ahLst/>
            <a:cxnLst/>
            <a:rect l="l" t="t" r="r" b="b"/>
            <a:pathLst>
              <a:path w="7315200" h="731520">
                <a:moveTo>
                  <a:pt x="0" y="0"/>
                </a:moveTo>
                <a:lnTo>
                  <a:pt x="7315200" y="0"/>
                </a:lnTo>
                <a:lnTo>
                  <a:pt x="731520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8" name="TextBox 8"/>
          <p:cNvSpPr txBox="1"/>
          <p:nvPr/>
        </p:nvSpPr>
        <p:spPr>
          <a:xfrm>
            <a:off x="1028700" y="862672"/>
            <a:ext cx="9488007" cy="617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1"/>
              </a:lnSpc>
            </a:pPr>
            <a:r>
              <a:rPr lang="en-US" sz="17309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DEFINING </a:t>
            </a:r>
          </a:p>
          <a:p>
            <a:pPr algn="l">
              <a:lnSpc>
                <a:spcPts val="15751"/>
              </a:lnSpc>
            </a:pPr>
            <a:r>
              <a:rPr lang="en-US" sz="17309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COGNITIVE WARFARE</a:t>
            </a:r>
          </a:p>
          <a:p>
            <a:pPr marL="0" lvl="0" indent="0" algn="l">
              <a:lnSpc>
                <a:spcPts val="15751"/>
              </a:lnSpc>
              <a:spcBef>
                <a:spcPct val="0"/>
              </a:spcBef>
            </a:pPr>
            <a:endParaRPr lang="en-US" sz="17309">
              <a:solidFill>
                <a:srgbClr val="FFFFFF"/>
              </a:solidFill>
              <a:latin typeface="Extenda 30 Deca"/>
              <a:ea typeface="Extenda 30 Deca"/>
              <a:cs typeface="Extenda 30 Deca"/>
              <a:sym typeface="Extenda 30 Dec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4590414"/>
            <a:ext cx="8890276" cy="4302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(...) the activities conducted in synchronization with other instruments of power, to affect attitudes and behaviours by influencing, protecting, and/or disrupting individual and group cognitions to gain an advantage. (NATO ACT 2023) </a:t>
            </a:r>
          </a:p>
          <a:p>
            <a:pPr marL="0" lvl="1" indent="0" algn="just">
              <a:lnSpc>
                <a:spcPts val="4899"/>
              </a:lnSpc>
              <a:spcBef>
                <a:spcPct val="0"/>
              </a:spcBef>
            </a:pPr>
            <a:endParaRPr lang="en-US" sz="3499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462507"/>
            <a:ext cx="4382240" cy="725062"/>
          </a:xfrm>
          <a:custGeom>
            <a:avLst/>
            <a:gdLst/>
            <a:ahLst/>
            <a:cxnLst/>
            <a:rect l="l" t="t" r="r" b="b"/>
            <a:pathLst>
              <a:path w="4382240" h="725062">
                <a:moveTo>
                  <a:pt x="0" y="0"/>
                </a:moveTo>
                <a:lnTo>
                  <a:pt x="4382240" y="0"/>
                </a:lnTo>
                <a:lnTo>
                  <a:pt x="4382240" y="725061"/>
                </a:lnTo>
                <a:lnTo>
                  <a:pt x="0" y="7250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grpSp>
        <p:nvGrpSpPr>
          <p:cNvPr id="3" name="Group 3"/>
          <p:cNvGrpSpPr/>
          <p:nvPr/>
        </p:nvGrpSpPr>
        <p:grpSpPr>
          <a:xfrm>
            <a:off x="5025870" y="0"/>
            <a:ext cx="6742593" cy="10287000"/>
            <a:chOff x="0" y="0"/>
            <a:chExt cx="1044604" cy="1593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4604" cy="1593725"/>
            </a:xfrm>
            <a:custGeom>
              <a:avLst/>
              <a:gdLst/>
              <a:ahLst/>
              <a:cxnLst/>
              <a:rect l="l" t="t" r="r" b="b"/>
              <a:pathLst>
                <a:path w="1044604" h="1593725">
                  <a:moveTo>
                    <a:pt x="0" y="0"/>
                  </a:moveTo>
                  <a:lnTo>
                    <a:pt x="1044604" y="0"/>
                  </a:lnTo>
                  <a:lnTo>
                    <a:pt x="1044604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l="-26283" r="-26283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1337046" y="5438385"/>
            <a:ext cx="862834" cy="862834"/>
          </a:xfrm>
          <a:custGeom>
            <a:avLst/>
            <a:gdLst/>
            <a:ahLst/>
            <a:cxnLst/>
            <a:rect l="l" t="t" r="r" b="b"/>
            <a:pathLst>
              <a:path w="862834" h="862834">
                <a:moveTo>
                  <a:pt x="0" y="0"/>
                </a:moveTo>
                <a:lnTo>
                  <a:pt x="862835" y="0"/>
                </a:lnTo>
                <a:lnTo>
                  <a:pt x="862835" y="862834"/>
                </a:lnTo>
                <a:lnTo>
                  <a:pt x="0" y="8628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6" name="TextBox 6"/>
          <p:cNvSpPr txBox="1"/>
          <p:nvPr/>
        </p:nvSpPr>
        <p:spPr>
          <a:xfrm>
            <a:off x="619125" y="741021"/>
            <a:ext cx="3997170" cy="1088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0"/>
              </a:lnSpc>
            </a:pPr>
            <a:r>
              <a:rPr lang="en-US" sz="12110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DIFFERENCE BETWEEN </a:t>
            </a:r>
          </a:p>
          <a:p>
            <a:pPr algn="ctr">
              <a:lnSpc>
                <a:spcPts val="2730"/>
              </a:lnSpc>
            </a:pPr>
            <a:endParaRPr lang="en-US" sz="12110">
              <a:solidFill>
                <a:srgbClr val="FFFFFF"/>
              </a:solidFill>
              <a:latin typeface="Extenda 30 Deca"/>
              <a:ea typeface="Extenda 30 Deca"/>
              <a:cs typeface="Extenda 30 Deca"/>
              <a:sym typeface="Extenda 30 Deca"/>
            </a:endParaRPr>
          </a:p>
          <a:p>
            <a:pPr algn="ctr">
              <a:lnSpc>
                <a:spcPts val="11020"/>
              </a:lnSpc>
            </a:pPr>
            <a:r>
              <a:rPr lang="en-US" sz="12110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COGNITIVE</a:t>
            </a:r>
          </a:p>
          <a:p>
            <a:pPr algn="ctr">
              <a:lnSpc>
                <a:spcPts val="2730"/>
              </a:lnSpc>
            </a:pPr>
            <a:endParaRPr lang="en-US" sz="12110">
              <a:solidFill>
                <a:srgbClr val="FFFFFF"/>
              </a:solidFill>
              <a:latin typeface="Extenda 30 Deca"/>
              <a:ea typeface="Extenda 30 Deca"/>
              <a:cs typeface="Extenda 30 Deca"/>
              <a:sym typeface="Extenda 30 Deca"/>
            </a:endParaRPr>
          </a:p>
          <a:p>
            <a:pPr algn="ctr">
              <a:lnSpc>
                <a:spcPts val="11020"/>
              </a:lnSpc>
            </a:pPr>
            <a:r>
              <a:rPr lang="en-US" sz="12110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AND</a:t>
            </a:r>
          </a:p>
          <a:p>
            <a:pPr algn="ctr">
              <a:lnSpc>
                <a:spcPts val="2730"/>
              </a:lnSpc>
            </a:pPr>
            <a:endParaRPr lang="en-US" sz="12110">
              <a:solidFill>
                <a:srgbClr val="FFFFFF"/>
              </a:solidFill>
              <a:latin typeface="Extenda 30 Deca"/>
              <a:ea typeface="Extenda 30 Deca"/>
              <a:cs typeface="Extenda 30 Deca"/>
              <a:sym typeface="Extenda 30 Deca"/>
            </a:endParaRPr>
          </a:p>
          <a:p>
            <a:pPr algn="ctr">
              <a:lnSpc>
                <a:spcPts val="11020"/>
              </a:lnSpc>
            </a:pPr>
            <a:r>
              <a:rPr lang="en-US" sz="12110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INFORMATION WARFARE</a:t>
            </a:r>
          </a:p>
          <a:p>
            <a:pPr marL="0" lvl="0" indent="0" algn="ctr">
              <a:lnSpc>
                <a:spcPts val="11020"/>
              </a:lnSpc>
              <a:spcBef>
                <a:spcPct val="0"/>
              </a:spcBef>
            </a:pPr>
            <a:endParaRPr lang="en-US" sz="12110">
              <a:solidFill>
                <a:srgbClr val="FFFFFF"/>
              </a:solidFill>
              <a:latin typeface="Extenda 30 Deca"/>
              <a:ea typeface="Extenda 30 Deca"/>
              <a:cs typeface="Extenda 30 Deca"/>
              <a:sym typeface="Extenda 30 Dec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368565" y="3421157"/>
            <a:ext cx="5219604" cy="15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6"/>
              </a:lnSpc>
            </a:pPr>
            <a:r>
              <a:rPr lang="en-US" sz="3397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Controls information flow.</a:t>
            </a:r>
          </a:p>
          <a:p>
            <a:pPr algn="just">
              <a:lnSpc>
                <a:spcPts val="3804"/>
              </a:lnSpc>
            </a:pPr>
            <a:endParaRPr lang="en-US" sz="3397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1" indent="0" algn="just">
              <a:lnSpc>
                <a:spcPts val="3804"/>
              </a:lnSpc>
              <a:spcBef>
                <a:spcPct val="0"/>
              </a:spcBef>
            </a:pPr>
            <a:endParaRPr lang="en-US" sz="3397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368565" y="6096151"/>
            <a:ext cx="5219604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Controls how people react to information.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68565" y="2700531"/>
            <a:ext cx="5055399" cy="59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5"/>
              </a:lnSpc>
            </a:pPr>
            <a:r>
              <a:rPr lang="en-US" sz="3503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Information Warfare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68565" y="5371710"/>
            <a:ext cx="4732656" cy="596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905"/>
              </a:lnSpc>
              <a:spcBef>
                <a:spcPct val="0"/>
              </a:spcBef>
            </a:pPr>
            <a:r>
              <a:rPr lang="en-US" sz="3503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Cognitive Warfare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337046" y="2767206"/>
            <a:ext cx="862834" cy="862834"/>
            <a:chOff x="0" y="0"/>
            <a:chExt cx="1150446" cy="11504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0446" cy="1150446"/>
            </a:xfrm>
            <a:custGeom>
              <a:avLst/>
              <a:gdLst/>
              <a:ahLst/>
              <a:cxnLst/>
              <a:rect l="l" t="t" r="r" b="b"/>
              <a:pathLst>
                <a:path w="1150446" h="1150446">
                  <a:moveTo>
                    <a:pt x="0" y="0"/>
                  </a:moveTo>
                  <a:lnTo>
                    <a:pt x="1150446" y="0"/>
                  </a:lnTo>
                  <a:lnTo>
                    <a:pt x="1150446" y="1150446"/>
                  </a:lnTo>
                  <a:lnTo>
                    <a:pt x="0" y="115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25605" y="130550"/>
              <a:ext cx="499237" cy="82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2"/>
                </a:lnSpc>
              </a:pPr>
              <a:r>
                <a:rPr lang="en-US" sz="3723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1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530469" y="5519629"/>
            <a:ext cx="475988" cy="63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3723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574344" y="2346492"/>
            <a:ext cx="4093347" cy="424220"/>
          </a:xfrm>
          <a:custGeom>
            <a:avLst/>
            <a:gdLst/>
            <a:ahLst/>
            <a:cxnLst/>
            <a:rect l="l" t="t" r="r" b="b"/>
            <a:pathLst>
              <a:path w="4093347" h="424220">
                <a:moveTo>
                  <a:pt x="0" y="0"/>
                </a:moveTo>
                <a:lnTo>
                  <a:pt x="4093347" y="0"/>
                </a:lnTo>
                <a:lnTo>
                  <a:pt x="4093347" y="424219"/>
                </a:lnTo>
                <a:lnTo>
                  <a:pt x="0" y="424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12" name="TextBox 12"/>
          <p:cNvSpPr txBox="1"/>
          <p:nvPr/>
        </p:nvSpPr>
        <p:spPr>
          <a:xfrm>
            <a:off x="728548" y="706320"/>
            <a:ext cx="16644587" cy="4171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1"/>
              </a:lnSpc>
            </a:pPr>
            <a:r>
              <a:rPr lang="en-US" sz="17309" dirty="0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FAST vs SLOW THINKING</a:t>
            </a:r>
          </a:p>
          <a:p>
            <a:pPr marL="0" lvl="0" indent="0" algn="ctr">
              <a:lnSpc>
                <a:spcPts val="15751"/>
              </a:lnSpc>
              <a:spcBef>
                <a:spcPct val="0"/>
              </a:spcBef>
            </a:pPr>
            <a:endParaRPr lang="en-US" sz="17309" dirty="0">
              <a:solidFill>
                <a:srgbClr val="FFFFFF"/>
              </a:solidFill>
              <a:latin typeface="Extenda 30 Deca"/>
              <a:ea typeface="Extenda 30 Deca"/>
              <a:cs typeface="Extenda 30 Deca"/>
              <a:sym typeface="Extenda 30 Deca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620309" y="2346492"/>
            <a:ext cx="4093347" cy="424220"/>
          </a:xfrm>
          <a:custGeom>
            <a:avLst/>
            <a:gdLst/>
            <a:ahLst/>
            <a:cxnLst/>
            <a:rect l="l" t="t" r="r" b="b"/>
            <a:pathLst>
              <a:path w="4093347" h="424220">
                <a:moveTo>
                  <a:pt x="0" y="0"/>
                </a:moveTo>
                <a:lnTo>
                  <a:pt x="4093347" y="0"/>
                </a:lnTo>
                <a:lnTo>
                  <a:pt x="4093347" y="424219"/>
                </a:lnTo>
                <a:lnTo>
                  <a:pt x="0" y="424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pic>
        <p:nvPicPr>
          <p:cNvPr id="24" name="Picture 23" descr="A book cover with a pencil&#10;&#10;AI-generated content may be incorrect.">
            <a:extLst>
              <a:ext uri="{FF2B5EF4-FFF2-40B4-BE49-F238E27FC236}">
                <a16:creationId xmlns:a16="http://schemas.microsoft.com/office/drawing/2014/main" id="{F41B7C9C-5DA7-5664-122D-F09D149D4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489" y="3461084"/>
            <a:ext cx="4784567" cy="5724692"/>
          </a:xfrm>
          <a:prstGeom prst="rect">
            <a:avLst/>
          </a:prstGeom>
        </p:spPr>
      </p:pic>
      <p:pic>
        <p:nvPicPr>
          <p:cNvPr id="26" name="Picture 25" descr="A person in a suit with a microphone&#10;&#10;AI-generated content may be incorrect.">
            <a:extLst>
              <a:ext uri="{FF2B5EF4-FFF2-40B4-BE49-F238E27FC236}">
                <a16:creationId xmlns:a16="http://schemas.microsoft.com/office/drawing/2014/main" id="{2C0B7C80-F645-8B71-B7C4-FB95B6BBE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473117"/>
            <a:ext cx="4814191" cy="57186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856D1A-C87C-31D3-1FF9-C128DFB47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>
            <a:extLst>
              <a:ext uri="{FF2B5EF4-FFF2-40B4-BE49-F238E27FC236}">
                <a16:creationId xmlns:a16="http://schemas.microsoft.com/office/drawing/2014/main" id="{5BFC2148-27B3-C2EA-BF45-9563B11D991F}"/>
              </a:ext>
            </a:extLst>
          </p:cNvPr>
          <p:cNvSpPr/>
          <p:nvPr/>
        </p:nvSpPr>
        <p:spPr>
          <a:xfrm>
            <a:off x="1574344" y="2346492"/>
            <a:ext cx="4093347" cy="424220"/>
          </a:xfrm>
          <a:custGeom>
            <a:avLst/>
            <a:gdLst/>
            <a:ahLst/>
            <a:cxnLst/>
            <a:rect l="l" t="t" r="r" b="b"/>
            <a:pathLst>
              <a:path w="4093347" h="424220">
                <a:moveTo>
                  <a:pt x="0" y="0"/>
                </a:moveTo>
                <a:lnTo>
                  <a:pt x="4093347" y="0"/>
                </a:lnTo>
                <a:lnTo>
                  <a:pt x="4093347" y="424219"/>
                </a:lnTo>
                <a:lnTo>
                  <a:pt x="0" y="424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F7185C6-9CDA-4B53-5BC0-706CEA3A558D}"/>
              </a:ext>
            </a:extLst>
          </p:cNvPr>
          <p:cNvSpPr txBox="1"/>
          <p:nvPr/>
        </p:nvSpPr>
        <p:spPr>
          <a:xfrm>
            <a:off x="728548" y="706320"/>
            <a:ext cx="16644587" cy="4171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1"/>
              </a:lnSpc>
            </a:pPr>
            <a:r>
              <a:rPr lang="en-US" sz="17309" dirty="0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FAST vs SLOW THINKING</a:t>
            </a:r>
          </a:p>
          <a:p>
            <a:pPr marL="0" lvl="0" indent="0" algn="ctr">
              <a:lnSpc>
                <a:spcPts val="15751"/>
              </a:lnSpc>
              <a:spcBef>
                <a:spcPct val="0"/>
              </a:spcBef>
            </a:pPr>
            <a:endParaRPr lang="en-US" sz="17309" dirty="0">
              <a:solidFill>
                <a:srgbClr val="FFFFFF"/>
              </a:solidFill>
              <a:latin typeface="Extenda 30 Deca"/>
              <a:ea typeface="Extenda 30 Deca"/>
              <a:cs typeface="Extenda 30 Deca"/>
              <a:sym typeface="Extenda 30 Deca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AF80D30-201E-D872-87C5-AE9EBAB28F63}"/>
              </a:ext>
            </a:extLst>
          </p:cNvPr>
          <p:cNvSpPr/>
          <p:nvPr/>
        </p:nvSpPr>
        <p:spPr>
          <a:xfrm>
            <a:off x="12620309" y="2346492"/>
            <a:ext cx="4093347" cy="424220"/>
          </a:xfrm>
          <a:custGeom>
            <a:avLst/>
            <a:gdLst/>
            <a:ahLst/>
            <a:cxnLst/>
            <a:rect l="l" t="t" r="r" b="b"/>
            <a:pathLst>
              <a:path w="4093347" h="424220">
                <a:moveTo>
                  <a:pt x="0" y="0"/>
                </a:moveTo>
                <a:lnTo>
                  <a:pt x="4093347" y="0"/>
                </a:lnTo>
                <a:lnTo>
                  <a:pt x="4093347" y="424219"/>
                </a:lnTo>
                <a:lnTo>
                  <a:pt x="0" y="424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pic>
        <p:nvPicPr>
          <p:cNvPr id="3" name="Picture 2" descr="A poster of a person with a brain and a flag&#10;&#10;AI-generated content may be incorrect.">
            <a:extLst>
              <a:ext uri="{FF2B5EF4-FFF2-40B4-BE49-F238E27FC236}">
                <a16:creationId xmlns:a16="http://schemas.microsoft.com/office/drawing/2014/main" id="{36B4B0E9-0B5F-B667-B5D8-A550D3505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441" y="3114180"/>
            <a:ext cx="102108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43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391DE4-9EAE-64CE-624B-7697294E2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>
            <a:extLst>
              <a:ext uri="{FF2B5EF4-FFF2-40B4-BE49-F238E27FC236}">
                <a16:creationId xmlns:a16="http://schemas.microsoft.com/office/drawing/2014/main" id="{95D66E34-9AFA-6157-EDEE-A40121C03CC2}"/>
              </a:ext>
            </a:extLst>
          </p:cNvPr>
          <p:cNvSpPr/>
          <p:nvPr/>
        </p:nvSpPr>
        <p:spPr>
          <a:xfrm>
            <a:off x="1574344" y="2346492"/>
            <a:ext cx="4093347" cy="424220"/>
          </a:xfrm>
          <a:custGeom>
            <a:avLst/>
            <a:gdLst/>
            <a:ahLst/>
            <a:cxnLst/>
            <a:rect l="l" t="t" r="r" b="b"/>
            <a:pathLst>
              <a:path w="4093347" h="424220">
                <a:moveTo>
                  <a:pt x="0" y="0"/>
                </a:moveTo>
                <a:lnTo>
                  <a:pt x="4093347" y="0"/>
                </a:lnTo>
                <a:lnTo>
                  <a:pt x="4093347" y="424219"/>
                </a:lnTo>
                <a:lnTo>
                  <a:pt x="0" y="424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87A17A6-24AB-CE0E-A1DC-6BCF3588AEC6}"/>
              </a:ext>
            </a:extLst>
          </p:cNvPr>
          <p:cNvSpPr txBox="1"/>
          <p:nvPr/>
        </p:nvSpPr>
        <p:spPr>
          <a:xfrm>
            <a:off x="728548" y="706320"/>
            <a:ext cx="16644587" cy="4171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1"/>
              </a:lnSpc>
            </a:pPr>
            <a:r>
              <a:rPr lang="en-US" sz="17309" dirty="0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FAST vs SLOW THINKING</a:t>
            </a:r>
          </a:p>
          <a:p>
            <a:pPr marL="0" lvl="0" indent="0" algn="ctr">
              <a:lnSpc>
                <a:spcPts val="15751"/>
              </a:lnSpc>
              <a:spcBef>
                <a:spcPct val="0"/>
              </a:spcBef>
            </a:pPr>
            <a:endParaRPr lang="en-US" sz="17309" dirty="0">
              <a:solidFill>
                <a:srgbClr val="FFFFFF"/>
              </a:solidFill>
              <a:latin typeface="Extenda 30 Deca"/>
              <a:ea typeface="Extenda 30 Deca"/>
              <a:cs typeface="Extenda 30 Deca"/>
              <a:sym typeface="Extenda 30 Deca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DB5159A-931D-9BBE-32EC-FCD651D5B727}"/>
              </a:ext>
            </a:extLst>
          </p:cNvPr>
          <p:cNvSpPr/>
          <p:nvPr/>
        </p:nvSpPr>
        <p:spPr>
          <a:xfrm>
            <a:off x="12620309" y="2346492"/>
            <a:ext cx="4093347" cy="424220"/>
          </a:xfrm>
          <a:custGeom>
            <a:avLst/>
            <a:gdLst/>
            <a:ahLst/>
            <a:cxnLst/>
            <a:rect l="l" t="t" r="r" b="b"/>
            <a:pathLst>
              <a:path w="4093347" h="424220">
                <a:moveTo>
                  <a:pt x="0" y="0"/>
                </a:moveTo>
                <a:lnTo>
                  <a:pt x="4093347" y="0"/>
                </a:lnTo>
                <a:lnTo>
                  <a:pt x="4093347" y="424219"/>
                </a:lnTo>
                <a:lnTo>
                  <a:pt x="0" y="424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pic>
        <p:nvPicPr>
          <p:cNvPr id="4" name="Picture 3" descr="A diagram of a system&#10;&#10;AI-generated content may be incorrect.">
            <a:extLst>
              <a:ext uri="{FF2B5EF4-FFF2-40B4-BE49-F238E27FC236}">
                <a16:creationId xmlns:a16="http://schemas.microsoft.com/office/drawing/2014/main" id="{324FAB41-35EB-5E9F-8BCF-009F13C89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973" y="3132429"/>
            <a:ext cx="10156053" cy="67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39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887E77-2509-C808-5D0A-86252B451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>
            <a:extLst>
              <a:ext uri="{FF2B5EF4-FFF2-40B4-BE49-F238E27FC236}">
                <a16:creationId xmlns:a16="http://schemas.microsoft.com/office/drawing/2014/main" id="{1BE62937-F783-22F1-0923-F4936F6D5C4D}"/>
              </a:ext>
            </a:extLst>
          </p:cNvPr>
          <p:cNvSpPr/>
          <p:nvPr/>
        </p:nvSpPr>
        <p:spPr>
          <a:xfrm>
            <a:off x="1574344" y="2346492"/>
            <a:ext cx="4093347" cy="424220"/>
          </a:xfrm>
          <a:custGeom>
            <a:avLst/>
            <a:gdLst/>
            <a:ahLst/>
            <a:cxnLst/>
            <a:rect l="l" t="t" r="r" b="b"/>
            <a:pathLst>
              <a:path w="4093347" h="424220">
                <a:moveTo>
                  <a:pt x="0" y="0"/>
                </a:moveTo>
                <a:lnTo>
                  <a:pt x="4093347" y="0"/>
                </a:lnTo>
                <a:lnTo>
                  <a:pt x="4093347" y="424219"/>
                </a:lnTo>
                <a:lnTo>
                  <a:pt x="0" y="424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17126DD-3668-A9CB-D9C7-D2274CC46EBD}"/>
              </a:ext>
            </a:extLst>
          </p:cNvPr>
          <p:cNvSpPr txBox="1"/>
          <p:nvPr/>
        </p:nvSpPr>
        <p:spPr>
          <a:xfrm>
            <a:off x="728548" y="706320"/>
            <a:ext cx="16644587" cy="4171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1"/>
              </a:lnSpc>
            </a:pPr>
            <a:r>
              <a:rPr lang="en-US" sz="17309" dirty="0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FAST vs SLOW THINKING</a:t>
            </a:r>
          </a:p>
          <a:p>
            <a:pPr marL="0" lvl="0" indent="0" algn="ctr">
              <a:lnSpc>
                <a:spcPts val="15751"/>
              </a:lnSpc>
              <a:spcBef>
                <a:spcPct val="0"/>
              </a:spcBef>
            </a:pPr>
            <a:endParaRPr lang="en-US" sz="17309" dirty="0">
              <a:solidFill>
                <a:srgbClr val="FFFFFF"/>
              </a:solidFill>
              <a:latin typeface="Extenda 30 Deca"/>
              <a:ea typeface="Extenda 30 Deca"/>
              <a:cs typeface="Extenda 30 Deca"/>
              <a:sym typeface="Extenda 30 Deca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A9D77BA-B2DC-17D5-2393-0C40A9584012}"/>
              </a:ext>
            </a:extLst>
          </p:cNvPr>
          <p:cNvSpPr/>
          <p:nvPr/>
        </p:nvSpPr>
        <p:spPr>
          <a:xfrm>
            <a:off x="12620309" y="2346492"/>
            <a:ext cx="4093347" cy="424220"/>
          </a:xfrm>
          <a:custGeom>
            <a:avLst/>
            <a:gdLst/>
            <a:ahLst/>
            <a:cxnLst/>
            <a:rect l="l" t="t" r="r" b="b"/>
            <a:pathLst>
              <a:path w="4093347" h="424220">
                <a:moveTo>
                  <a:pt x="0" y="0"/>
                </a:moveTo>
                <a:lnTo>
                  <a:pt x="4093347" y="0"/>
                </a:lnTo>
                <a:lnTo>
                  <a:pt x="4093347" y="424219"/>
                </a:lnTo>
                <a:lnTo>
                  <a:pt x="0" y="424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D18DFCD-6946-F10B-F2F3-51704187A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441" y="3238500"/>
            <a:ext cx="102108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07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4CCC05-D293-BC43-0703-8B01C0B0A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20F2284-DDE5-4439-F3B9-EC92DD5B1900}"/>
              </a:ext>
            </a:extLst>
          </p:cNvPr>
          <p:cNvGrpSpPr/>
          <p:nvPr/>
        </p:nvGrpSpPr>
        <p:grpSpPr>
          <a:xfrm>
            <a:off x="1574344" y="3176409"/>
            <a:ext cx="4882054" cy="6081891"/>
            <a:chOff x="0" y="0"/>
            <a:chExt cx="1285809" cy="160181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0BDCB56-71FA-8B4F-0CCB-6DF942F6E7F7}"/>
                </a:ext>
              </a:extLst>
            </p:cNvPr>
            <p:cNvSpPr/>
            <p:nvPr/>
          </p:nvSpPr>
          <p:spPr>
            <a:xfrm>
              <a:off x="0" y="0"/>
              <a:ext cx="1285809" cy="1601815"/>
            </a:xfrm>
            <a:custGeom>
              <a:avLst/>
              <a:gdLst/>
              <a:ahLst/>
              <a:cxnLst/>
              <a:rect l="l" t="t" r="r" b="b"/>
              <a:pathLst>
                <a:path w="1285809" h="1601815">
                  <a:moveTo>
                    <a:pt x="28544" y="0"/>
                  </a:moveTo>
                  <a:lnTo>
                    <a:pt x="1257264" y="0"/>
                  </a:lnTo>
                  <a:cubicBezTo>
                    <a:pt x="1264835" y="0"/>
                    <a:pt x="1272095" y="3007"/>
                    <a:pt x="1277448" y="8360"/>
                  </a:cubicBezTo>
                  <a:cubicBezTo>
                    <a:pt x="1282801" y="13714"/>
                    <a:pt x="1285809" y="20974"/>
                    <a:pt x="1285809" y="28544"/>
                  </a:cubicBezTo>
                  <a:lnTo>
                    <a:pt x="1285809" y="1573271"/>
                  </a:lnTo>
                  <a:cubicBezTo>
                    <a:pt x="1285809" y="1589035"/>
                    <a:pt x="1273029" y="1601815"/>
                    <a:pt x="1257264" y="1601815"/>
                  </a:cubicBezTo>
                  <a:lnTo>
                    <a:pt x="28544" y="1601815"/>
                  </a:lnTo>
                  <a:cubicBezTo>
                    <a:pt x="12780" y="1601815"/>
                    <a:pt x="0" y="1589035"/>
                    <a:pt x="0" y="1573271"/>
                  </a:cubicBezTo>
                  <a:lnTo>
                    <a:pt x="0" y="28544"/>
                  </a:lnTo>
                  <a:cubicBezTo>
                    <a:pt x="0" y="12780"/>
                    <a:pt x="12780" y="0"/>
                    <a:pt x="28544" y="0"/>
                  </a:cubicBez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P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60B1800-5C34-45EA-056D-704BBF881516}"/>
                </a:ext>
              </a:extLst>
            </p:cNvPr>
            <p:cNvSpPr txBox="1"/>
            <p:nvPr/>
          </p:nvSpPr>
          <p:spPr>
            <a:xfrm>
              <a:off x="0" y="-38100"/>
              <a:ext cx="1285809" cy="1639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26547CA-983F-A808-E382-EF1B798C9A1C}"/>
              </a:ext>
            </a:extLst>
          </p:cNvPr>
          <p:cNvGrpSpPr/>
          <p:nvPr/>
        </p:nvGrpSpPr>
        <p:grpSpPr>
          <a:xfrm>
            <a:off x="6701897" y="3176409"/>
            <a:ext cx="4882054" cy="6081891"/>
            <a:chOff x="0" y="0"/>
            <a:chExt cx="1285809" cy="1601815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78294E0-31E3-523D-ACAE-499F792F4700}"/>
                </a:ext>
              </a:extLst>
            </p:cNvPr>
            <p:cNvSpPr/>
            <p:nvPr/>
          </p:nvSpPr>
          <p:spPr>
            <a:xfrm>
              <a:off x="0" y="0"/>
              <a:ext cx="1285809" cy="1601815"/>
            </a:xfrm>
            <a:custGeom>
              <a:avLst/>
              <a:gdLst/>
              <a:ahLst/>
              <a:cxnLst/>
              <a:rect l="l" t="t" r="r" b="b"/>
              <a:pathLst>
                <a:path w="1285809" h="1601815">
                  <a:moveTo>
                    <a:pt x="28544" y="0"/>
                  </a:moveTo>
                  <a:lnTo>
                    <a:pt x="1257264" y="0"/>
                  </a:lnTo>
                  <a:cubicBezTo>
                    <a:pt x="1264835" y="0"/>
                    <a:pt x="1272095" y="3007"/>
                    <a:pt x="1277448" y="8360"/>
                  </a:cubicBezTo>
                  <a:cubicBezTo>
                    <a:pt x="1282801" y="13714"/>
                    <a:pt x="1285809" y="20974"/>
                    <a:pt x="1285809" y="28544"/>
                  </a:cubicBezTo>
                  <a:lnTo>
                    <a:pt x="1285809" y="1573271"/>
                  </a:lnTo>
                  <a:cubicBezTo>
                    <a:pt x="1285809" y="1589035"/>
                    <a:pt x="1273029" y="1601815"/>
                    <a:pt x="1257264" y="1601815"/>
                  </a:cubicBezTo>
                  <a:lnTo>
                    <a:pt x="28544" y="1601815"/>
                  </a:lnTo>
                  <a:cubicBezTo>
                    <a:pt x="12780" y="1601815"/>
                    <a:pt x="0" y="1589035"/>
                    <a:pt x="0" y="1573271"/>
                  </a:cubicBezTo>
                  <a:lnTo>
                    <a:pt x="0" y="28544"/>
                  </a:lnTo>
                  <a:cubicBezTo>
                    <a:pt x="0" y="12780"/>
                    <a:pt x="12780" y="0"/>
                    <a:pt x="28544" y="0"/>
                  </a:cubicBez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PL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0B55D40-08ED-9C25-19F2-0F3213FF1E96}"/>
                </a:ext>
              </a:extLst>
            </p:cNvPr>
            <p:cNvSpPr txBox="1"/>
            <p:nvPr/>
          </p:nvSpPr>
          <p:spPr>
            <a:xfrm>
              <a:off x="0" y="-38100"/>
              <a:ext cx="1285809" cy="1639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721B307-03B3-8F34-1ACA-434A43F96788}"/>
              </a:ext>
            </a:extLst>
          </p:cNvPr>
          <p:cNvGrpSpPr/>
          <p:nvPr/>
        </p:nvGrpSpPr>
        <p:grpSpPr>
          <a:xfrm>
            <a:off x="11831602" y="3176409"/>
            <a:ext cx="4882054" cy="6081891"/>
            <a:chOff x="0" y="0"/>
            <a:chExt cx="1285809" cy="160181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9D4FD3E-4A02-5A6E-5143-B444391665E4}"/>
                </a:ext>
              </a:extLst>
            </p:cNvPr>
            <p:cNvSpPr/>
            <p:nvPr/>
          </p:nvSpPr>
          <p:spPr>
            <a:xfrm>
              <a:off x="0" y="0"/>
              <a:ext cx="1285809" cy="1601815"/>
            </a:xfrm>
            <a:custGeom>
              <a:avLst/>
              <a:gdLst/>
              <a:ahLst/>
              <a:cxnLst/>
              <a:rect l="l" t="t" r="r" b="b"/>
              <a:pathLst>
                <a:path w="1285809" h="1601815">
                  <a:moveTo>
                    <a:pt x="28544" y="0"/>
                  </a:moveTo>
                  <a:lnTo>
                    <a:pt x="1257264" y="0"/>
                  </a:lnTo>
                  <a:cubicBezTo>
                    <a:pt x="1264835" y="0"/>
                    <a:pt x="1272095" y="3007"/>
                    <a:pt x="1277448" y="8360"/>
                  </a:cubicBezTo>
                  <a:cubicBezTo>
                    <a:pt x="1282801" y="13714"/>
                    <a:pt x="1285809" y="20974"/>
                    <a:pt x="1285809" y="28544"/>
                  </a:cubicBezTo>
                  <a:lnTo>
                    <a:pt x="1285809" y="1573271"/>
                  </a:lnTo>
                  <a:cubicBezTo>
                    <a:pt x="1285809" y="1589035"/>
                    <a:pt x="1273029" y="1601815"/>
                    <a:pt x="1257264" y="1601815"/>
                  </a:cubicBezTo>
                  <a:lnTo>
                    <a:pt x="28544" y="1601815"/>
                  </a:lnTo>
                  <a:cubicBezTo>
                    <a:pt x="12780" y="1601815"/>
                    <a:pt x="0" y="1589035"/>
                    <a:pt x="0" y="1573271"/>
                  </a:cubicBezTo>
                  <a:lnTo>
                    <a:pt x="0" y="28544"/>
                  </a:lnTo>
                  <a:cubicBezTo>
                    <a:pt x="0" y="12780"/>
                    <a:pt x="12780" y="0"/>
                    <a:pt x="28544" y="0"/>
                  </a:cubicBez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PL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B654AAE7-E5E4-D440-DB58-6321A1E0AD8D}"/>
                </a:ext>
              </a:extLst>
            </p:cNvPr>
            <p:cNvSpPr txBox="1"/>
            <p:nvPr/>
          </p:nvSpPr>
          <p:spPr>
            <a:xfrm>
              <a:off x="0" y="-38100"/>
              <a:ext cx="1285809" cy="1639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9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E8BD1E79-1C54-9085-B1C2-149A9CDAC8AB}"/>
              </a:ext>
            </a:extLst>
          </p:cNvPr>
          <p:cNvSpPr/>
          <p:nvPr/>
        </p:nvSpPr>
        <p:spPr>
          <a:xfrm>
            <a:off x="1574344" y="2346492"/>
            <a:ext cx="4093347" cy="424220"/>
          </a:xfrm>
          <a:custGeom>
            <a:avLst/>
            <a:gdLst/>
            <a:ahLst/>
            <a:cxnLst/>
            <a:rect l="l" t="t" r="r" b="b"/>
            <a:pathLst>
              <a:path w="4093347" h="424220">
                <a:moveTo>
                  <a:pt x="0" y="0"/>
                </a:moveTo>
                <a:lnTo>
                  <a:pt x="4093347" y="0"/>
                </a:lnTo>
                <a:lnTo>
                  <a:pt x="4093347" y="424219"/>
                </a:lnTo>
                <a:lnTo>
                  <a:pt x="0" y="424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33E9781-7D32-938A-9042-39B0C148F0F8}"/>
              </a:ext>
            </a:extLst>
          </p:cNvPr>
          <p:cNvSpPr txBox="1"/>
          <p:nvPr/>
        </p:nvSpPr>
        <p:spPr>
          <a:xfrm>
            <a:off x="728548" y="706320"/>
            <a:ext cx="16644587" cy="4171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1"/>
              </a:lnSpc>
            </a:pPr>
            <a:r>
              <a:rPr lang="en-US" sz="17309">
                <a:solidFill>
                  <a:srgbClr val="FFFFFF"/>
                </a:solidFill>
                <a:latin typeface="Extenda 30 Deca"/>
                <a:ea typeface="Extenda 30 Deca"/>
                <a:cs typeface="Extenda 30 Deca"/>
                <a:sym typeface="Extenda 30 Deca"/>
              </a:rPr>
              <a:t>COGNITIVE WARFARE IN THE DIGITAL AGE</a:t>
            </a:r>
          </a:p>
          <a:p>
            <a:pPr marL="0" lvl="0" indent="0" algn="ctr">
              <a:lnSpc>
                <a:spcPts val="15751"/>
              </a:lnSpc>
              <a:spcBef>
                <a:spcPct val="0"/>
              </a:spcBef>
            </a:pPr>
            <a:endParaRPr lang="en-US" sz="17309">
              <a:solidFill>
                <a:srgbClr val="FFFFFF"/>
              </a:solidFill>
              <a:latin typeface="Extenda 30 Deca"/>
              <a:ea typeface="Extenda 30 Deca"/>
              <a:cs typeface="Extenda 30 Deca"/>
              <a:sym typeface="Extenda 30 Deca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B9CCB57-D21B-BD09-B69F-B1FA788DF95F}"/>
              </a:ext>
            </a:extLst>
          </p:cNvPr>
          <p:cNvSpPr/>
          <p:nvPr/>
        </p:nvSpPr>
        <p:spPr>
          <a:xfrm>
            <a:off x="12620309" y="2346492"/>
            <a:ext cx="4093347" cy="424220"/>
          </a:xfrm>
          <a:custGeom>
            <a:avLst/>
            <a:gdLst/>
            <a:ahLst/>
            <a:cxnLst/>
            <a:rect l="l" t="t" r="r" b="b"/>
            <a:pathLst>
              <a:path w="4093347" h="424220">
                <a:moveTo>
                  <a:pt x="0" y="0"/>
                </a:moveTo>
                <a:lnTo>
                  <a:pt x="4093347" y="0"/>
                </a:lnTo>
                <a:lnTo>
                  <a:pt x="4093347" y="424219"/>
                </a:lnTo>
                <a:lnTo>
                  <a:pt x="0" y="424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CBE6E9A-3E33-5D3A-160D-FB83065B2F92}"/>
              </a:ext>
            </a:extLst>
          </p:cNvPr>
          <p:cNvSpPr/>
          <p:nvPr/>
        </p:nvSpPr>
        <p:spPr>
          <a:xfrm>
            <a:off x="7014620" y="5143500"/>
            <a:ext cx="4072442" cy="4016446"/>
          </a:xfrm>
          <a:custGeom>
            <a:avLst/>
            <a:gdLst/>
            <a:ahLst/>
            <a:cxnLst/>
            <a:rect l="l" t="t" r="r" b="b"/>
            <a:pathLst>
              <a:path w="4072442" h="4016446">
                <a:moveTo>
                  <a:pt x="0" y="0"/>
                </a:moveTo>
                <a:lnTo>
                  <a:pt x="4072442" y="0"/>
                </a:lnTo>
                <a:lnTo>
                  <a:pt x="4072442" y="4016446"/>
                </a:lnTo>
                <a:lnTo>
                  <a:pt x="0" y="4016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7524FEA4-8E10-157C-BAE8-F7B44DC2CBEE}"/>
              </a:ext>
            </a:extLst>
          </p:cNvPr>
          <p:cNvSpPr/>
          <p:nvPr/>
        </p:nvSpPr>
        <p:spPr>
          <a:xfrm>
            <a:off x="11407776" y="5242921"/>
            <a:ext cx="5719257" cy="3817604"/>
          </a:xfrm>
          <a:custGeom>
            <a:avLst/>
            <a:gdLst/>
            <a:ahLst/>
            <a:cxnLst/>
            <a:rect l="l" t="t" r="r" b="b"/>
            <a:pathLst>
              <a:path w="5719257" h="3817604">
                <a:moveTo>
                  <a:pt x="0" y="0"/>
                </a:moveTo>
                <a:lnTo>
                  <a:pt x="5719256" y="0"/>
                </a:lnTo>
                <a:lnTo>
                  <a:pt x="5719256" y="3817604"/>
                </a:lnTo>
                <a:lnTo>
                  <a:pt x="0" y="3817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12A1670-C4CC-D599-BDE0-A28D5614D553}"/>
              </a:ext>
            </a:extLst>
          </p:cNvPr>
          <p:cNvSpPr/>
          <p:nvPr/>
        </p:nvSpPr>
        <p:spPr>
          <a:xfrm>
            <a:off x="2153628" y="5337039"/>
            <a:ext cx="3723486" cy="3723486"/>
          </a:xfrm>
          <a:custGeom>
            <a:avLst/>
            <a:gdLst/>
            <a:ahLst/>
            <a:cxnLst/>
            <a:rect l="l" t="t" r="r" b="b"/>
            <a:pathLst>
              <a:path w="3723486" h="3723486">
                <a:moveTo>
                  <a:pt x="0" y="0"/>
                </a:moveTo>
                <a:lnTo>
                  <a:pt x="3723486" y="0"/>
                </a:lnTo>
                <a:lnTo>
                  <a:pt x="3723486" y="3723486"/>
                </a:lnTo>
                <a:lnTo>
                  <a:pt x="0" y="37234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A125E50F-B214-7588-DCCC-75F47ECFAB6D}"/>
              </a:ext>
            </a:extLst>
          </p:cNvPr>
          <p:cNvSpPr txBox="1"/>
          <p:nvPr/>
        </p:nvSpPr>
        <p:spPr>
          <a:xfrm>
            <a:off x="1809494" y="3926696"/>
            <a:ext cx="4411755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Relies on neurological resources. </a:t>
            </a:r>
          </a:p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48A08547-FF68-D19C-3FB0-539E921C4EF9}"/>
              </a:ext>
            </a:extLst>
          </p:cNvPr>
          <p:cNvSpPr txBox="1"/>
          <p:nvPr/>
        </p:nvSpPr>
        <p:spPr>
          <a:xfrm>
            <a:off x="12173292" y="3926696"/>
            <a:ext cx="4324084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An information vector. </a:t>
            </a:r>
          </a:p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FC389975-21DD-7D04-F485-B510B63AD29E}"/>
              </a:ext>
            </a:extLst>
          </p:cNvPr>
          <p:cNvSpPr txBox="1"/>
          <p:nvPr/>
        </p:nvSpPr>
        <p:spPr>
          <a:xfrm>
            <a:off x="7129707" y="3802310"/>
            <a:ext cx="4278068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 cognitive glitch in the human matrix?</a:t>
            </a:r>
          </a:p>
          <a:p>
            <a:pPr marL="0" lvl="1" indent="0" algn="just"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765258EF-2BD3-9EA4-72AA-FB5BE2D4DF1C}"/>
              </a:ext>
            </a:extLst>
          </p:cNvPr>
          <p:cNvSpPr txBox="1"/>
          <p:nvPr/>
        </p:nvSpPr>
        <p:spPr>
          <a:xfrm>
            <a:off x="2066353" y="3372905"/>
            <a:ext cx="3898035" cy="496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87"/>
              </a:lnSpc>
              <a:spcBef>
                <a:spcPct val="0"/>
              </a:spcBef>
            </a:pPr>
            <a:r>
              <a:rPr lang="en-US" sz="2919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BRAIN DEPENDENT 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09A0C3B6-2BA5-08A8-A0CD-1A4174781F6C}"/>
              </a:ext>
            </a:extLst>
          </p:cNvPr>
          <p:cNvSpPr txBox="1"/>
          <p:nvPr/>
        </p:nvSpPr>
        <p:spPr>
          <a:xfrm>
            <a:off x="7003890" y="3330041"/>
            <a:ext cx="4529702" cy="499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87"/>
              </a:lnSpc>
              <a:spcBef>
                <a:spcPct val="0"/>
              </a:spcBef>
            </a:pPr>
            <a:r>
              <a:rPr lang="en-US" sz="2919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MANDELA EFFECT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C4446296-81BF-C2DF-9E2E-450261214CCE}"/>
              </a:ext>
            </a:extLst>
          </p:cNvPr>
          <p:cNvSpPr txBox="1"/>
          <p:nvPr/>
        </p:nvSpPr>
        <p:spPr>
          <a:xfrm>
            <a:off x="11957011" y="3334773"/>
            <a:ext cx="4756645" cy="497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87"/>
              </a:lnSpc>
              <a:spcBef>
                <a:spcPct val="0"/>
              </a:spcBef>
            </a:pPr>
            <a:r>
              <a:rPr lang="en-US" sz="2919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US CAPITOL RIOTS</a:t>
            </a:r>
          </a:p>
        </p:txBody>
      </p:sp>
    </p:spTree>
    <p:extLst>
      <p:ext uri="{BB962C8B-B14F-4D97-AF65-F5344CB8AC3E}">
        <p14:creationId xmlns:p14="http://schemas.microsoft.com/office/powerpoint/2010/main" val="3834366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548</Words>
  <Application>Microsoft Office PowerPoint</Application>
  <PresentationFormat>Custom</PresentationFormat>
  <Paragraphs>174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Canva Student Font</vt:lpstr>
      <vt:lpstr>Extenda 30 Deca</vt:lpstr>
      <vt:lpstr>Calibri</vt:lpstr>
      <vt:lpstr>Proxima Nova</vt:lpstr>
      <vt:lpstr>Proxima Nova Bold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Cognitive Warfare Workshop_Walters</dc:title>
  <dc:creator>Suzana</dc:creator>
  <cp:lastModifiedBy>Suzana Horvat</cp:lastModifiedBy>
  <cp:revision>8</cp:revision>
  <dcterms:created xsi:type="dcterms:W3CDTF">2006-08-16T00:00:00Z</dcterms:created>
  <dcterms:modified xsi:type="dcterms:W3CDTF">2026-06-01T06:16:54Z</dcterms:modified>
  <dc:identifier>DAHBYxFA9A4</dc:identifier>
</cp:coreProperties>
</file>